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3"/>
  </p:notesMasterIdLst>
  <p:sldIdLst>
    <p:sldId id="256" r:id="rId2"/>
    <p:sldId id="257" r:id="rId3"/>
    <p:sldId id="258" r:id="rId4"/>
    <p:sldId id="259" r:id="rId5"/>
    <p:sldId id="260" r:id="rId6"/>
    <p:sldId id="311" r:id="rId7"/>
    <p:sldId id="312" r:id="rId8"/>
    <p:sldId id="313" r:id="rId9"/>
    <p:sldId id="315" r:id="rId10"/>
    <p:sldId id="314" r:id="rId11"/>
    <p:sldId id="261" r:id="rId12"/>
    <p:sldId id="297" r:id="rId13"/>
    <p:sldId id="277" r:id="rId14"/>
    <p:sldId id="278" r:id="rId15"/>
    <p:sldId id="301" r:id="rId16"/>
    <p:sldId id="303" r:id="rId17"/>
    <p:sldId id="307" r:id="rId18"/>
    <p:sldId id="304" r:id="rId19"/>
    <p:sldId id="306" r:id="rId20"/>
    <p:sldId id="308" r:id="rId21"/>
    <p:sldId id="286" r:id="rId22"/>
    <p:sldId id="266" r:id="rId23"/>
    <p:sldId id="287" r:id="rId24"/>
    <p:sldId id="309" r:id="rId25"/>
    <p:sldId id="292" r:id="rId26"/>
    <p:sldId id="293" r:id="rId27"/>
    <p:sldId id="265" r:id="rId28"/>
    <p:sldId id="288" r:id="rId29"/>
    <p:sldId id="268" r:id="rId30"/>
    <p:sldId id="298" r:id="rId31"/>
    <p:sldId id="310" r:id="rId32"/>
    <p:sldId id="316" r:id="rId33"/>
    <p:sldId id="271" r:id="rId34"/>
    <p:sldId id="273" r:id="rId35"/>
    <p:sldId id="275" r:id="rId36"/>
    <p:sldId id="296" r:id="rId37"/>
    <p:sldId id="280" r:id="rId38"/>
    <p:sldId id="281" r:id="rId39"/>
    <p:sldId id="282" r:id="rId40"/>
    <p:sldId id="283" r:id="rId41"/>
    <p:sldId id="28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D1930-03F2-40BB-8686-37EDA4ABA5C7}" v="4" dt="2024-06-20T07:19:42.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7"/>
  </p:normalViewPr>
  <p:slideViewPr>
    <p:cSldViewPr snapToGrid="0">
      <p:cViewPr varScale="1">
        <p:scale>
          <a:sx n="72" d="100"/>
          <a:sy n="72" d="100"/>
        </p:scale>
        <p:origin x="29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N Shanshan" userId="949f38e8-603b-48d3-a0a8-4bac9ea99988" providerId="ADAL" clId="{8C5D1930-03F2-40BB-8686-37EDA4ABA5C7}"/>
    <pc:docChg chg="undo custSel modSld">
      <pc:chgData name="YIN Shanshan" userId="949f38e8-603b-48d3-a0a8-4bac9ea99988" providerId="ADAL" clId="{8C5D1930-03F2-40BB-8686-37EDA4ABA5C7}" dt="2024-06-20T07:38:19.515" v="264" actId="1076"/>
      <pc:docMkLst>
        <pc:docMk/>
      </pc:docMkLst>
      <pc:sldChg chg="addSp delSp modSp mod setBg delDesignElem">
        <pc:chgData name="YIN Shanshan" userId="949f38e8-603b-48d3-a0a8-4bac9ea99988" providerId="ADAL" clId="{8C5D1930-03F2-40BB-8686-37EDA4ABA5C7}" dt="2024-06-20T07:27:01.273" v="196" actId="20577"/>
        <pc:sldMkLst>
          <pc:docMk/>
          <pc:sldMk cId="3840149600" sldId="256"/>
        </pc:sldMkLst>
        <pc:spChg chg="mod">
          <ac:chgData name="YIN Shanshan" userId="949f38e8-603b-48d3-a0a8-4bac9ea99988" providerId="ADAL" clId="{8C5D1930-03F2-40BB-8686-37EDA4ABA5C7}" dt="2024-06-20T07:20:28.608" v="46" actId="14100"/>
          <ac:spMkLst>
            <pc:docMk/>
            <pc:sldMk cId="3840149600" sldId="256"/>
            <ac:spMk id="2" creationId="{78E5F08D-6A25-44C4-42A6-42BD42361195}"/>
          </ac:spMkLst>
        </pc:spChg>
        <pc:spChg chg="mod">
          <ac:chgData name="YIN Shanshan" userId="949f38e8-603b-48d3-a0a8-4bac9ea99988" providerId="ADAL" clId="{8C5D1930-03F2-40BB-8686-37EDA4ABA5C7}" dt="2024-06-20T07:27:01.273" v="196" actId="20577"/>
          <ac:spMkLst>
            <pc:docMk/>
            <pc:sldMk cId="3840149600" sldId="256"/>
            <ac:spMk id="3" creationId="{55FE6A89-E0F6-01F0-BAAF-4DCC05AFC92E}"/>
          </ac:spMkLst>
        </pc:spChg>
        <pc:spChg chg="add">
          <ac:chgData name="YIN Shanshan" userId="949f38e8-603b-48d3-a0a8-4bac9ea99988" providerId="ADAL" clId="{8C5D1930-03F2-40BB-8686-37EDA4ABA5C7}" dt="2024-06-20T07:20:01.386" v="18" actId="26606"/>
          <ac:spMkLst>
            <pc:docMk/>
            <pc:sldMk cId="3840149600" sldId="256"/>
            <ac:spMk id="10" creationId="{5A7802B6-FF37-40CF-A7E2-6F2A0D9A91EF}"/>
          </ac:spMkLst>
        </pc:spChg>
        <pc:spChg chg="add del">
          <ac:chgData name="YIN Shanshan" userId="949f38e8-603b-48d3-a0a8-4bac9ea99988" providerId="ADAL" clId="{8C5D1930-03F2-40BB-8686-37EDA4ABA5C7}" dt="2024-06-20T07:19:06.055" v="2"/>
          <ac:spMkLst>
            <pc:docMk/>
            <pc:sldMk cId="3840149600" sldId="256"/>
            <ac:spMk id="12" creationId="{74751229-0244-4FBB-BED1-407467F4C951}"/>
          </ac:spMkLst>
        </pc:spChg>
        <pc:picChg chg="add mod">
          <ac:chgData name="YIN Shanshan" userId="949f38e8-603b-48d3-a0a8-4bac9ea99988" providerId="ADAL" clId="{8C5D1930-03F2-40BB-8686-37EDA4ABA5C7}" dt="2024-06-20T07:20:01.386" v="18" actId="26606"/>
          <ac:picMkLst>
            <pc:docMk/>
            <pc:sldMk cId="3840149600" sldId="256"/>
            <ac:picMk id="7" creationId="{6AF45686-A0A1-4730-EBDD-9A49803DC82C}"/>
          </ac:picMkLst>
        </pc:picChg>
        <pc:picChg chg="add del">
          <ac:chgData name="YIN Shanshan" userId="949f38e8-603b-48d3-a0a8-4bac9ea99988" providerId="ADAL" clId="{8C5D1930-03F2-40BB-8686-37EDA4ABA5C7}" dt="2024-06-20T07:19:06.055" v="2"/>
          <ac:picMkLst>
            <pc:docMk/>
            <pc:sldMk cId="3840149600" sldId="256"/>
            <ac:picMk id="9" creationId="{507FE5BA-5C85-415E-A7A5-A189093D2D71}"/>
          </ac:picMkLst>
        </pc:picChg>
      </pc:sldChg>
      <pc:sldChg chg="modSp mod">
        <pc:chgData name="YIN Shanshan" userId="949f38e8-603b-48d3-a0a8-4bac9ea99988" providerId="ADAL" clId="{8C5D1930-03F2-40BB-8686-37EDA4ABA5C7}" dt="2024-06-20T07:28:12.700" v="206" actId="20577"/>
        <pc:sldMkLst>
          <pc:docMk/>
          <pc:sldMk cId="3533622555" sldId="257"/>
        </pc:sldMkLst>
        <pc:spChg chg="mod">
          <ac:chgData name="YIN Shanshan" userId="949f38e8-603b-48d3-a0a8-4bac9ea99988" providerId="ADAL" clId="{8C5D1930-03F2-40BB-8686-37EDA4ABA5C7}" dt="2024-06-20T07:19:42.197" v="15"/>
          <ac:spMkLst>
            <pc:docMk/>
            <pc:sldMk cId="3533622555" sldId="257"/>
            <ac:spMk id="2" creationId="{4F42103D-5ED9-4255-E717-6DFF9D447A91}"/>
          </ac:spMkLst>
        </pc:spChg>
        <pc:spChg chg="mod">
          <ac:chgData name="YIN Shanshan" userId="949f38e8-603b-48d3-a0a8-4bac9ea99988" providerId="ADAL" clId="{8C5D1930-03F2-40BB-8686-37EDA4ABA5C7}" dt="2024-06-20T07:28:12.700" v="206" actId="20577"/>
          <ac:spMkLst>
            <pc:docMk/>
            <pc:sldMk cId="3533622555" sldId="257"/>
            <ac:spMk id="3" creationId="{5066095F-3663-6DB9-6A25-CEBAA6C1C4A2}"/>
          </ac:spMkLst>
        </pc:spChg>
      </pc:sldChg>
      <pc:sldChg chg="modSp mod">
        <pc:chgData name="YIN Shanshan" userId="949f38e8-603b-48d3-a0a8-4bac9ea99988" providerId="ADAL" clId="{8C5D1930-03F2-40BB-8686-37EDA4ABA5C7}" dt="2024-06-20T07:19:42.197" v="15"/>
        <pc:sldMkLst>
          <pc:docMk/>
          <pc:sldMk cId="1082165854" sldId="258"/>
        </pc:sldMkLst>
        <pc:spChg chg="mod">
          <ac:chgData name="YIN Shanshan" userId="949f38e8-603b-48d3-a0a8-4bac9ea99988" providerId="ADAL" clId="{8C5D1930-03F2-40BB-8686-37EDA4ABA5C7}" dt="2024-06-20T07:19:42.197" v="15"/>
          <ac:spMkLst>
            <pc:docMk/>
            <pc:sldMk cId="1082165854" sldId="258"/>
            <ac:spMk id="2" creationId="{48F56C3D-1C94-346D-2552-DDF71A4DE5A3}"/>
          </ac:spMkLst>
        </pc:spChg>
        <pc:spChg chg="mod">
          <ac:chgData name="YIN Shanshan" userId="949f38e8-603b-48d3-a0a8-4bac9ea99988" providerId="ADAL" clId="{8C5D1930-03F2-40BB-8686-37EDA4ABA5C7}" dt="2024-06-20T07:19:42.197" v="15"/>
          <ac:spMkLst>
            <pc:docMk/>
            <pc:sldMk cId="1082165854" sldId="258"/>
            <ac:spMk id="3" creationId="{B92BB683-DA22-DBD5-3DBE-325B461591FB}"/>
          </ac:spMkLst>
        </pc:spChg>
      </pc:sldChg>
      <pc:sldChg chg="modSp">
        <pc:chgData name="YIN Shanshan" userId="949f38e8-603b-48d3-a0a8-4bac9ea99988" providerId="ADAL" clId="{8C5D1930-03F2-40BB-8686-37EDA4ABA5C7}" dt="2024-06-20T07:19:42.197" v="15"/>
        <pc:sldMkLst>
          <pc:docMk/>
          <pc:sldMk cId="2590310065" sldId="259"/>
        </pc:sldMkLst>
        <pc:spChg chg="mod">
          <ac:chgData name="YIN Shanshan" userId="949f38e8-603b-48d3-a0a8-4bac9ea99988" providerId="ADAL" clId="{8C5D1930-03F2-40BB-8686-37EDA4ABA5C7}" dt="2024-06-20T07:19:42.197" v="15"/>
          <ac:spMkLst>
            <pc:docMk/>
            <pc:sldMk cId="2590310065" sldId="259"/>
            <ac:spMk id="2" creationId="{A72AF134-8880-BA24-C99E-271A321C9AC2}"/>
          </ac:spMkLst>
        </pc:spChg>
        <pc:spChg chg="mod">
          <ac:chgData name="YIN Shanshan" userId="949f38e8-603b-48d3-a0a8-4bac9ea99988" providerId="ADAL" clId="{8C5D1930-03F2-40BB-8686-37EDA4ABA5C7}" dt="2024-06-20T07:19:42.197" v="15"/>
          <ac:spMkLst>
            <pc:docMk/>
            <pc:sldMk cId="2590310065" sldId="259"/>
            <ac:spMk id="3" creationId="{B28BEA7E-F67F-3137-6EA1-7A7225BE61B4}"/>
          </ac:spMkLst>
        </pc:spChg>
      </pc:sldChg>
      <pc:sldChg chg="modSp mod">
        <pc:chgData name="YIN Shanshan" userId="949f38e8-603b-48d3-a0a8-4bac9ea99988" providerId="ADAL" clId="{8C5D1930-03F2-40BB-8686-37EDA4ABA5C7}" dt="2024-06-20T07:36:22.431" v="256" actId="108"/>
        <pc:sldMkLst>
          <pc:docMk/>
          <pc:sldMk cId="1892335605" sldId="260"/>
        </pc:sldMkLst>
        <pc:spChg chg="mod">
          <ac:chgData name="YIN Shanshan" userId="949f38e8-603b-48d3-a0a8-4bac9ea99988" providerId="ADAL" clId="{8C5D1930-03F2-40BB-8686-37EDA4ABA5C7}" dt="2024-06-20T07:19:42.197" v="15"/>
          <ac:spMkLst>
            <pc:docMk/>
            <pc:sldMk cId="1892335605" sldId="260"/>
            <ac:spMk id="2" creationId="{2AA8471A-1C65-44C9-F30D-052890B8D191}"/>
          </ac:spMkLst>
        </pc:spChg>
        <pc:spChg chg="mod">
          <ac:chgData name="YIN Shanshan" userId="949f38e8-603b-48d3-a0a8-4bac9ea99988" providerId="ADAL" clId="{8C5D1930-03F2-40BB-8686-37EDA4ABA5C7}" dt="2024-06-20T07:36:22.431" v="256" actId="108"/>
          <ac:spMkLst>
            <pc:docMk/>
            <pc:sldMk cId="1892335605" sldId="260"/>
            <ac:spMk id="3" creationId="{18DE6A48-6BE7-D8A7-5D8A-C74629FCDF8A}"/>
          </ac:spMkLst>
        </pc:spChg>
      </pc:sldChg>
      <pc:sldChg chg="modSp mod">
        <pc:chgData name="YIN Shanshan" userId="949f38e8-603b-48d3-a0a8-4bac9ea99988" providerId="ADAL" clId="{8C5D1930-03F2-40BB-8686-37EDA4ABA5C7}" dt="2024-06-20T07:28:58.188" v="208" actId="20577"/>
        <pc:sldMkLst>
          <pc:docMk/>
          <pc:sldMk cId="3780890049" sldId="261"/>
        </pc:sldMkLst>
        <pc:spChg chg="mod">
          <ac:chgData name="YIN Shanshan" userId="949f38e8-603b-48d3-a0a8-4bac9ea99988" providerId="ADAL" clId="{8C5D1930-03F2-40BB-8686-37EDA4ABA5C7}" dt="2024-06-20T07:28:51.735" v="207" actId="20577"/>
          <ac:spMkLst>
            <pc:docMk/>
            <pc:sldMk cId="3780890049" sldId="261"/>
            <ac:spMk id="2" creationId="{A032F0A1-5D01-C943-3D1F-2C4963204248}"/>
          </ac:spMkLst>
        </pc:spChg>
        <pc:spChg chg="mod">
          <ac:chgData name="YIN Shanshan" userId="949f38e8-603b-48d3-a0a8-4bac9ea99988" providerId="ADAL" clId="{8C5D1930-03F2-40BB-8686-37EDA4ABA5C7}" dt="2024-06-20T07:28:58.188" v="208" actId="20577"/>
          <ac:spMkLst>
            <pc:docMk/>
            <pc:sldMk cId="3780890049" sldId="261"/>
            <ac:spMk id="3" creationId="{961D3525-20DF-A86A-418E-A39B9BEEC792}"/>
          </ac:spMkLst>
        </pc:spChg>
      </pc:sldChg>
      <pc:sldChg chg="modSp">
        <pc:chgData name="YIN Shanshan" userId="949f38e8-603b-48d3-a0a8-4bac9ea99988" providerId="ADAL" clId="{8C5D1930-03F2-40BB-8686-37EDA4ABA5C7}" dt="2024-06-20T07:19:42.197" v="15"/>
        <pc:sldMkLst>
          <pc:docMk/>
          <pc:sldMk cId="3941678197" sldId="265"/>
        </pc:sldMkLst>
        <pc:spChg chg="mod">
          <ac:chgData name="YIN Shanshan" userId="949f38e8-603b-48d3-a0a8-4bac9ea99988" providerId="ADAL" clId="{8C5D1930-03F2-40BB-8686-37EDA4ABA5C7}" dt="2024-06-20T07:19:42.197" v="15"/>
          <ac:spMkLst>
            <pc:docMk/>
            <pc:sldMk cId="3941678197" sldId="265"/>
            <ac:spMk id="2" creationId="{DF28B58B-5FB7-C477-172B-9300D11C8F76}"/>
          </ac:spMkLst>
        </pc:spChg>
        <pc:spChg chg="mod">
          <ac:chgData name="YIN Shanshan" userId="949f38e8-603b-48d3-a0a8-4bac9ea99988" providerId="ADAL" clId="{8C5D1930-03F2-40BB-8686-37EDA4ABA5C7}" dt="2024-06-20T07:19:42.197" v="15"/>
          <ac:spMkLst>
            <pc:docMk/>
            <pc:sldMk cId="3941678197" sldId="265"/>
            <ac:spMk id="3" creationId="{C5C74AAE-4448-0568-25E8-46784101956B}"/>
          </ac:spMkLst>
        </pc:spChg>
      </pc:sldChg>
      <pc:sldChg chg="modSp mod">
        <pc:chgData name="YIN Shanshan" userId="949f38e8-603b-48d3-a0a8-4bac9ea99988" providerId="ADAL" clId="{8C5D1930-03F2-40BB-8686-37EDA4ABA5C7}" dt="2024-06-20T07:31:01.675" v="223" actId="1076"/>
        <pc:sldMkLst>
          <pc:docMk/>
          <pc:sldMk cId="3819599689" sldId="266"/>
        </pc:sldMkLst>
        <pc:spChg chg="mod">
          <ac:chgData name="YIN Shanshan" userId="949f38e8-603b-48d3-a0a8-4bac9ea99988" providerId="ADAL" clId="{8C5D1930-03F2-40BB-8686-37EDA4ABA5C7}" dt="2024-06-20T07:31:01.675" v="223" actId="1076"/>
          <ac:spMkLst>
            <pc:docMk/>
            <pc:sldMk cId="3819599689" sldId="266"/>
            <ac:spMk id="2" creationId="{433F484C-37E9-F648-EB84-0C092421F7E6}"/>
          </ac:spMkLst>
        </pc:spChg>
        <pc:spChg chg="mod">
          <ac:chgData name="YIN Shanshan" userId="949f38e8-603b-48d3-a0a8-4bac9ea99988" providerId="ADAL" clId="{8C5D1930-03F2-40BB-8686-37EDA4ABA5C7}" dt="2024-06-20T07:30:56.492" v="222" actId="1076"/>
          <ac:spMkLst>
            <pc:docMk/>
            <pc:sldMk cId="3819599689" sldId="266"/>
            <ac:spMk id="3" creationId="{26342480-77BC-FCF1-B880-0CEF63E746FF}"/>
          </ac:spMkLst>
        </pc:spChg>
      </pc:sldChg>
      <pc:sldChg chg="modSp mod">
        <pc:chgData name="YIN Shanshan" userId="949f38e8-603b-48d3-a0a8-4bac9ea99988" providerId="ADAL" clId="{8C5D1930-03F2-40BB-8686-37EDA4ABA5C7}" dt="2024-06-20T07:33:07.855" v="237" actId="20577"/>
        <pc:sldMkLst>
          <pc:docMk/>
          <pc:sldMk cId="320318934" sldId="268"/>
        </pc:sldMkLst>
        <pc:spChg chg="mod">
          <ac:chgData name="YIN Shanshan" userId="949f38e8-603b-48d3-a0a8-4bac9ea99988" providerId="ADAL" clId="{8C5D1930-03F2-40BB-8686-37EDA4ABA5C7}" dt="2024-06-20T07:19:42.197" v="15"/>
          <ac:spMkLst>
            <pc:docMk/>
            <pc:sldMk cId="320318934" sldId="268"/>
            <ac:spMk id="2" creationId="{4817420B-29CA-54F3-FC85-3ACCD6DB82E4}"/>
          </ac:spMkLst>
        </pc:spChg>
        <pc:spChg chg="mod">
          <ac:chgData name="YIN Shanshan" userId="949f38e8-603b-48d3-a0a8-4bac9ea99988" providerId="ADAL" clId="{8C5D1930-03F2-40BB-8686-37EDA4ABA5C7}" dt="2024-06-20T07:33:07.855" v="237" actId="20577"/>
          <ac:spMkLst>
            <pc:docMk/>
            <pc:sldMk cId="320318934" sldId="268"/>
            <ac:spMk id="3" creationId="{E5161653-5349-2B3F-52A2-5627D90E941D}"/>
          </ac:spMkLst>
        </pc:spChg>
      </pc:sldChg>
      <pc:sldChg chg="modSp mod">
        <pc:chgData name="YIN Shanshan" userId="949f38e8-603b-48d3-a0a8-4bac9ea99988" providerId="ADAL" clId="{8C5D1930-03F2-40BB-8686-37EDA4ABA5C7}" dt="2024-06-20T07:37:19.094" v="261" actId="14100"/>
        <pc:sldMkLst>
          <pc:docMk/>
          <pc:sldMk cId="3649643626" sldId="277"/>
        </pc:sldMkLst>
        <pc:spChg chg="mod">
          <ac:chgData name="YIN Shanshan" userId="949f38e8-603b-48d3-a0a8-4bac9ea99988" providerId="ADAL" clId="{8C5D1930-03F2-40BB-8686-37EDA4ABA5C7}" dt="2024-06-20T07:37:13.963" v="260" actId="14100"/>
          <ac:spMkLst>
            <pc:docMk/>
            <pc:sldMk cId="3649643626" sldId="277"/>
            <ac:spMk id="8" creationId="{A1B5A07E-BF9A-AC4E-912B-FC716528F191}"/>
          </ac:spMkLst>
        </pc:spChg>
        <pc:spChg chg="mod">
          <ac:chgData name="YIN Shanshan" userId="949f38e8-603b-48d3-a0a8-4bac9ea99988" providerId="ADAL" clId="{8C5D1930-03F2-40BB-8686-37EDA4ABA5C7}" dt="2024-06-20T07:37:19.094" v="261" actId="14100"/>
          <ac:spMkLst>
            <pc:docMk/>
            <pc:sldMk cId="3649643626" sldId="277"/>
            <ac:spMk id="9" creationId="{1848C825-830C-5147-AAB9-753665E24B5A}"/>
          </ac:spMkLst>
        </pc:spChg>
      </pc:sldChg>
      <pc:sldChg chg="modSp mod">
        <pc:chgData name="YIN Shanshan" userId="949f38e8-603b-48d3-a0a8-4bac9ea99988" providerId="ADAL" clId="{8C5D1930-03F2-40BB-8686-37EDA4ABA5C7}" dt="2024-06-20T07:38:06.189" v="262" actId="14100"/>
        <pc:sldMkLst>
          <pc:docMk/>
          <pc:sldMk cId="617431799" sldId="278"/>
        </pc:sldMkLst>
        <pc:spChg chg="mod">
          <ac:chgData name="YIN Shanshan" userId="949f38e8-603b-48d3-a0a8-4bac9ea99988" providerId="ADAL" clId="{8C5D1930-03F2-40BB-8686-37EDA4ABA5C7}" dt="2024-06-20T07:38:06.189" v="262" actId="14100"/>
          <ac:spMkLst>
            <pc:docMk/>
            <pc:sldMk cId="617431799" sldId="278"/>
            <ac:spMk id="9" creationId="{1848C825-830C-5147-AAB9-753665E24B5A}"/>
          </ac:spMkLst>
        </pc:spChg>
        <pc:spChg chg="mod">
          <ac:chgData name="YIN Shanshan" userId="949f38e8-603b-48d3-a0a8-4bac9ea99988" providerId="ADAL" clId="{8C5D1930-03F2-40BB-8686-37EDA4ABA5C7}" dt="2024-06-20T07:29:35.532" v="211" actId="1076"/>
          <ac:spMkLst>
            <pc:docMk/>
            <pc:sldMk cId="617431799" sldId="278"/>
            <ac:spMk id="10" creationId="{92742D7F-F8DC-E148-9FEF-14136BDCD376}"/>
          </ac:spMkLst>
        </pc:spChg>
      </pc:sldChg>
      <pc:sldChg chg="modSp">
        <pc:chgData name="YIN Shanshan" userId="949f38e8-603b-48d3-a0a8-4bac9ea99988" providerId="ADAL" clId="{8C5D1930-03F2-40BB-8686-37EDA4ABA5C7}" dt="2024-06-20T07:19:42.197" v="15"/>
        <pc:sldMkLst>
          <pc:docMk/>
          <pc:sldMk cId="3841510605" sldId="280"/>
        </pc:sldMkLst>
        <pc:spChg chg="mod">
          <ac:chgData name="YIN Shanshan" userId="949f38e8-603b-48d3-a0a8-4bac9ea99988" providerId="ADAL" clId="{8C5D1930-03F2-40BB-8686-37EDA4ABA5C7}" dt="2024-06-20T07:19:42.197" v="15"/>
          <ac:spMkLst>
            <pc:docMk/>
            <pc:sldMk cId="3841510605" sldId="280"/>
            <ac:spMk id="2" creationId="{A032F0A1-5D01-C943-3D1F-2C4963204248}"/>
          </ac:spMkLst>
        </pc:spChg>
      </pc:sldChg>
      <pc:sldChg chg="modSp">
        <pc:chgData name="YIN Shanshan" userId="949f38e8-603b-48d3-a0a8-4bac9ea99988" providerId="ADAL" clId="{8C5D1930-03F2-40BB-8686-37EDA4ABA5C7}" dt="2024-06-20T07:19:42.197" v="15"/>
        <pc:sldMkLst>
          <pc:docMk/>
          <pc:sldMk cId="3657123051" sldId="281"/>
        </pc:sldMkLst>
        <pc:spChg chg="mod">
          <ac:chgData name="YIN Shanshan" userId="949f38e8-603b-48d3-a0a8-4bac9ea99988" providerId="ADAL" clId="{8C5D1930-03F2-40BB-8686-37EDA4ABA5C7}" dt="2024-06-20T07:19:42.197" v="15"/>
          <ac:spMkLst>
            <pc:docMk/>
            <pc:sldMk cId="3657123051" sldId="281"/>
            <ac:spMk id="2" creationId="{A032F0A1-5D01-C943-3D1F-2C4963204248}"/>
          </ac:spMkLst>
        </pc:spChg>
      </pc:sldChg>
      <pc:sldChg chg="modSp">
        <pc:chgData name="YIN Shanshan" userId="949f38e8-603b-48d3-a0a8-4bac9ea99988" providerId="ADAL" clId="{8C5D1930-03F2-40BB-8686-37EDA4ABA5C7}" dt="2024-06-20T07:19:42.197" v="15"/>
        <pc:sldMkLst>
          <pc:docMk/>
          <pc:sldMk cId="378159292" sldId="282"/>
        </pc:sldMkLst>
        <pc:spChg chg="mod">
          <ac:chgData name="YIN Shanshan" userId="949f38e8-603b-48d3-a0a8-4bac9ea99988" providerId="ADAL" clId="{8C5D1930-03F2-40BB-8686-37EDA4ABA5C7}" dt="2024-06-20T07:19:42.197" v="15"/>
          <ac:spMkLst>
            <pc:docMk/>
            <pc:sldMk cId="378159292" sldId="282"/>
            <ac:spMk id="2" creationId="{A032F0A1-5D01-C943-3D1F-2C4963204248}"/>
          </ac:spMkLst>
        </pc:spChg>
      </pc:sldChg>
      <pc:sldChg chg="modSp mod">
        <pc:chgData name="YIN Shanshan" userId="949f38e8-603b-48d3-a0a8-4bac9ea99988" providerId="ADAL" clId="{8C5D1930-03F2-40BB-8686-37EDA4ABA5C7}" dt="2024-06-20T07:34:50.395" v="248" actId="1076"/>
        <pc:sldMkLst>
          <pc:docMk/>
          <pc:sldMk cId="1093149179" sldId="283"/>
        </pc:sldMkLst>
        <pc:spChg chg="mod">
          <ac:chgData name="YIN Shanshan" userId="949f38e8-603b-48d3-a0a8-4bac9ea99988" providerId="ADAL" clId="{8C5D1930-03F2-40BB-8686-37EDA4ABA5C7}" dt="2024-06-20T07:34:11.964" v="242" actId="14100"/>
          <ac:spMkLst>
            <pc:docMk/>
            <pc:sldMk cId="1093149179" sldId="283"/>
            <ac:spMk id="2" creationId="{A032F0A1-5D01-C943-3D1F-2C4963204248}"/>
          </ac:spMkLst>
        </pc:spChg>
        <pc:spChg chg="mod">
          <ac:chgData name="YIN Shanshan" userId="949f38e8-603b-48d3-a0a8-4bac9ea99988" providerId="ADAL" clId="{8C5D1930-03F2-40BB-8686-37EDA4ABA5C7}" dt="2024-06-20T07:34:50.395" v="248" actId="1076"/>
          <ac:spMkLst>
            <pc:docMk/>
            <pc:sldMk cId="1093149179" sldId="283"/>
            <ac:spMk id="8" creationId="{CE5B7FF8-5951-424A-A95D-B14B6E65C721}"/>
          </ac:spMkLst>
        </pc:spChg>
        <pc:picChg chg="mod">
          <ac:chgData name="YIN Shanshan" userId="949f38e8-603b-48d3-a0a8-4bac9ea99988" providerId="ADAL" clId="{8C5D1930-03F2-40BB-8686-37EDA4ABA5C7}" dt="2024-06-20T07:34:13.859" v="243" actId="1076"/>
          <ac:picMkLst>
            <pc:docMk/>
            <pc:sldMk cId="1093149179" sldId="283"/>
            <ac:picMk id="5" creationId="{784FB893-7EB1-D64E-890A-8E7C6E2BF067}"/>
          </ac:picMkLst>
        </pc:picChg>
      </pc:sldChg>
      <pc:sldChg chg="modSp mod">
        <pc:chgData name="YIN Shanshan" userId="949f38e8-603b-48d3-a0a8-4bac9ea99988" providerId="ADAL" clId="{8C5D1930-03F2-40BB-8686-37EDA4ABA5C7}" dt="2024-06-20T07:35:31.187" v="255" actId="1076"/>
        <pc:sldMkLst>
          <pc:docMk/>
          <pc:sldMk cId="2350262734" sldId="285"/>
        </pc:sldMkLst>
        <pc:spChg chg="mod">
          <ac:chgData name="YIN Shanshan" userId="949f38e8-603b-48d3-a0a8-4bac9ea99988" providerId="ADAL" clId="{8C5D1930-03F2-40BB-8686-37EDA4ABA5C7}" dt="2024-06-20T07:34:59.252" v="249" actId="1076"/>
          <ac:spMkLst>
            <pc:docMk/>
            <pc:sldMk cId="2350262734" sldId="285"/>
            <ac:spMk id="2" creationId="{A032F0A1-5D01-C943-3D1F-2C4963204248}"/>
          </ac:spMkLst>
        </pc:spChg>
        <pc:spChg chg="mod">
          <ac:chgData name="YIN Shanshan" userId="949f38e8-603b-48d3-a0a8-4bac9ea99988" providerId="ADAL" clId="{8C5D1930-03F2-40BB-8686-37EDA4ABA5C7}" dt="2024-06-20T07:35:31.187" v="255" actId="1076"/>
          <ac:spMkLst>
            <pc:docMk/>
            <pc:sldMk cId="2350262734" sldId="285"/>
            <ac:spMk id="6" creationId="{5590A6CF-C13D-104F-83CD-64CF8D17CF3F}"/>
          </ac:spMkLst>
        </pc:spChg>
        <pc:picChg chg="mod">
          <ac:chgData name="YIN Shanshan" userId="949f38e8-603b-48d3-a0a8-4bac9ea99988" providerId="ADAL" clId="{8C5D1930-03F2-40BB-8686-37EDA4ABA5C7}" dt="2024-06-20T07:35:02.611" v="250" actId="1076"/>
          <ac:picMkLst>
            <pc:docMk/>
            <pc:sldMk cId="2350262734" sldId="285"/>
            <ac:picMk id="4" creationId="{9D163445-A811-3447-846F-795E9A7171C4}"/>
          </ac:picMkLst>
        </pc:picChg>
      </pc:sldChg>
      <pc:sldChg chg="modSp">
        <pc:chgData name="YIN Shanshan" userId="949f38e8-603b-48d3-a0a8-4bac9ea99988" providerId="ADAL" clId="{8C5D1930-03F2-40BB-8686-37EDA4ABA5C7}" dt="2024-06-20T07:19:42.197" v="15"/>
        <pc:sldMkLst>
          <pc:docMk/>
          <pc:sldMk cId="1910180392" sldId="286"/>
        </pc:sldMkLst>
        <pc:spChg chg="mod">
          <ac:chgData name="YIN Shanshan" userId="949f38e8-603b-48d3-a0a8-4bac9ea99988" providerId="ADAL" clId="{8C5D1930-03F2-40BB-8686-37EDA4ABA5C7}" dt="2024-06-20T07:19:42.197" v="15"/>
          <ac:spMkLst>
            <pc:docMk/>
            <pc:sldMk cId="1910180392" sldId="286"/>
            <ac:spMk id="2" creationId="{A032F0A1-5D01-C943-3D1F-2C4963204248}"/>
          </ac:spMkLst>
        </pc:spChg>
      </pc:sldChg>
      <pc:sldChg chg="modSp mod">
        <pc:chgData name="YIN Shanshan" userId="949f38e8-603b-48d3-a0a8-4bac9ea99988" providerId="ADAL" clId="{8C5D1930-03F2-40BB-8686-37EDA4ABA5C7}" dt="2024-06-20T07:31:45.774" v="224" actId="207"/>
        <pc:sldMkLst>
          <pc:docMk/>
          <pc:sldMk cId="755408583" sldId="287"/>
        </pc:sldMkLst>
        <pc:spChg chg="mod">
          <ac:chgData name="YIN Shanshan" userId="949f38e8-603b-48d3-a0a8-4bac9ea99988" providerId="ADAL" clId="{8C5D1930-03F2-40BB-8686-37EDA4ABA5C7}" dt="2024-06-20T07:19:42.197" v="15"/>
          <ac:spMkLst>
            <pc:docMk/>
            <pc:sldMk cId="755408583" sldId="287"/>
            <ac:spMk id="2" creationId="{A032F0A1-5D01-C943-3D1F-2C4963204248}"/>
          </ac:spMkLst>
        </pc:spChg>
        <pc:spChg chg="mod">
          <ac:chgData name="YIN Shanshan" userId="949f38e8-603b-48d3-a0a8-4bac9ea99988" providerId="ADAL" clId="{8C5D1930-03F2-40BB-8686-37EDA4ABA5C7}" dt="2024-06-20T07:31:45.774" v="224" actId="207"/>
          <ac:spMkLst>
            <pc:docMk/>
            <pc:sldMk cId="755408583" sldId="287"/>
            <ac:spMk id="6" creationId="{2836D0AA-BE4C-4B48-B4B5-FA40D20A2C89}"/>
          </ac:spMkLst>
        </pc:spChg>
      </pc:sldChg>
      <pc:sldChg chg="modSp mod">
        <pc:chgData name="YIN Shanshan" userId="949f38e8-603b-48d3-a0a8-4bac9ea99988" providerId="ADAL" clId="{8C5D1930-03F2-40BB-8686-37EDA4ABA5C7}" dt="2024-06-20T07:32:35.908" v="234" actId="1076"/>
        <pc:sldMkLst>
          <pc:docMk/>
          <pc:sldMk cId="1451781428" sldId="292"/>
        </pc:sldMkLst>
        <pc:spChg chg="mod">
          <ac:chgData name="YIN Shanshan" userId="949f38e8-603b-48d3-a0a8-4bac9ea99988" providerId="ADAL" clId="{8C5D1930-03F2-40BB-8686-37EDA4ABA5C7}" dt="2024-06-20T07:32:35.908" v="234" actId="1076"/>
          <ac:spMkLst>
            <pc:docMk/>
            <pc:sldMk cId="1451781428" sldId="292"/>
            <ac:spMk id="2" creationId="{A032F0A1-5D01-C943-3D1F-2C4963204248}"/>
          </ac:spMkLst>
        </pc:spChg>
        <pc:spChg chg="mod">
          <ac:chgData name="YIN Shanshan" userId="949f38e8-603b-48d3-a0a8-4bac9ea99988" providerId="ADAL" clId="{8C5D1930-03F2-40BB-8686-37EDA4ABA5C7}" dt="2024-06-20T07:32:32.660" v="233" actId="1076"/>
          <ac:spMkLst>
            <pc:docMk/>
            <pc:sldMk cId="1451781428" sldId="292"/>
            <ac:spMk id="9" creationId="{26E7C654-2309-BA46-9BBA-BAACB75A3403}"/>
          </ac:spMkLst>
        </pc:spChg>
      </pc:sldChg>
      <pc:sldChg chg="modSp">
        <pc:chgData name="YIN Shanshan" userId="949f38e8-603b-48d3-a0a8-4bac9ea99988" providerId="ADAL" clId="{8C5D1930-03F2-40BB-8686-37EDA4ABA5C7}" dt="2024-06-20T07:19:42.197" v="15"/>
        <pc:sldMkLst>
          <pc:docMk/>
          <pc:sldMk cId="309114773" sldId="293"/>
        </pc:sldMkLst>
        <pc:spChg chg="mod">
          <ac:chgData name="YIN Shanshan" userId="949f38e8-603b-48d3-a0a8-4bac9ea99988" providerId="ADAL" clId="{8C5D1930-03F2-40BB-8686-37EDA4ABA5C7}" dt="2024-06-20T07:19:42.197" v="15"/>
          <ac:spMkLst>
            <pc:docMk/>
            <pc:sldMk cId="309114773" sldId="293"/>
            <ac:spMk id="2" creationId="{A032F0A1-5D01-C943-3D1F-2C4963204248}"/>
          </ac:spMkLst>
        </pc:spChg>
      </pc:sldChg>
      <pc:sldChg chg="modSp">
        <pc:chgData name="YIN Shanshan" userId="949f38e8-603b-48d3-a0a8-4bac9ea99988" providerId="ADAL" clId="{8C5D1930-03F2-40BB-8686-37EDA4ABA5C7}" dt="2024-06-20T07:19:42.197" v="15"/>
        <pc:sldMkLst>
          <pc:docMk/>
          <pc:sldMk cId="2046824244" sldId="296"/>
        </pc:sldMkLst>
        <pc:spChg chg="mod">
          <ac:chgData name="YIN Shanshan" userId="949f38e8-603b-48d3-a0a8-4bac9ea99988" providerId="ADAL" clId="{8C5D1930-03F2-40BB-8686-37EDA4ABA5C7}" dt="2024-06-20T07:19:42.197" v="15"/>
          <ac:spMkLst>
            <pc:docMk/>
            <pc:sldMk cId="2046824244" sldId="296"/>
            <ac:spMk id="2" creationId="{A032F0A1-5D01-C943-3D1F-2C4963204248}"/>
          </ac:spMkLst>
        </pc:spChg>
      </pc:sldChg>
      <pc:sldChg chg="modSp mod">
        <pc:chgData name="YIN Shanshan" userId="949f38e8-603b-48d3-a0a8-4bac9ea99988" providerId="ADAL" clId="{8C5D1930-03F2-40BB-8686-37EDA4ABA5C7}" dt="2024-06-20T07:29:21.397" v="210" actId="1076"/>
        <pc:sldMkLst>
          <pc:docMk/>
          <pc:sldMk cId="2348525417" sldId="297"/>
        </pc:sldMkLst>
        <pc:spChg chg="mod">
          <ac:chgData name="YIN Shanshan" userId="949f38e8-603b-48d3-a0a8-4bac9ea99988" providerId="ADAL" clId="{8C5D1930-03F2-40BB-8686-37EDA4ABA5C7}" dt="2024-06-20T07:29:21.397" v="210" actId="1076"/>
          <ac:spMkLst>
            <pc:docMk/>
            <pc:sldMk cId="2348525417" sldId="297"/>
            <ac:spMk id="2" creationId="{A032F0A1-5D01-C943-3D1F-2C4963204248}"/>
          </ac:spMkLst>
        </pc:spChg>
        <pc:spChg chg="mod">
          <ac:chgData name="YIN Shanshan" userId="949f38e8-603b-48d3-a0a8-4bac9ea99988" providerId="ADAL" clId="{8C5D1930-03F2-40BB-8686-37EDA4ABA5C7}" dt="2024-06-20T07:29:16.669" v="209" actId="1076"/>
          <ac:spMkLst>
            <pc:docMk/>
            <pc:sldMk cId="2348525417" sldId="297"/>
            <ac:spMk id="13" creationId="{3AA570A4-BA6E-AD4D-AD0D-1424DF0B0080}"/>
          </ac:spMkLst>
        </pc:spChg>
      </pc:sldChg>
      <pc:sldChg chg="modSp">
        <pc:chgData name="YIN Shanshan" userId="949f38e8-603b-48d3-a0a8-4bac9ea99988" providerId="ADAL" clId="{8C5D1930-03F2-40BB-8686-37EDA4ABA5C7}" dt="2024-06-20T07:19:42.197" v="15"/>
        <pc:sldMkLst>
          <pc:docMk/>
          <pc:sldMk cId="1191863821" sldId="298"/>
        </pc:sldMkLst>
        <pc:spChg chg="mod">
          <ac:chgData name="YIN Shanshan" userId="949f38e8-603b-48d3-a0a8-4bac9ea99988" providerId="ADAL" clId="{8C5D1930-03F2-40BB-8686-37EDA4ABA5C7}" dt="2024-06-20T07:19:42.197" v="15"/>
          <ac:spMkLst>
            <pc:docMk/>
            <pc:sldMk cId="1191863821" sldId="298"/>
            <ac:spMk id="2" creationId="{980A80F9-EC16-43B8-94FB-F962E2F4F431}"/>
          </ac:spMkLst>
        </pc:spChg>
      </pc:sldChg>
      <pc:sldChg chg="modSp mod">
        <pc:chgData name="YIN Shanshan" userId="949f38e8-603b-48d3-a0a8-4bac9ea99988" providerId="ADAL" clId="{8C5D1930-03F2-40BB-8686-37EDA4ABA5C7}" dt="2024-06-20T07:29:48.072" v="212" actId="1076"/>
        <pc:sldMkLst>
          <pc:docMk/>
          <pc:sldMk cId="4117027313" sldId="301"/>
        </pc:sldMkLst>
        <pc:spChg chg="mod">
          <ac:chgData name="YIN Shanshan" userId="949f38e8-603b-48d3-a0a8-4bac9ea99988" providerId="ADAL" clId="{8C5D1930-03F2-40BB-8686-37EDA4ABA5C7}" dt="2024-06-20T07:29:48.072" v="212" actId="1076"/>
          <ac:spMkLst>
            <pc:docMk/>
            <pc:sldMk cId="4117027313" sldId="301"/>
            <ac:spMk id="13" creationId="{3AA570A4-BA6E-AD4D-AD0D-1424DF0B0080}"/>
          </ac:spMkLst>
        </pc:spChg>
      </pc:sldChg>
      <pc:sldChg chg="modSp mod">
        <pc:chgData name="YIN Shanshan" userId="949f38e8-603b-48d3-a0a8-4bac9ea99988" providerId="ADAL" clId="{8C5D1930-03F2-40BB-8686-37EDA4ABA5C7}" dt="2024-06-20T07:38:19.515" v="264" actId="1076"/>
        <pc:sldMkLst>
          <pc:docMk/>
          <pc:sldMk cId="3562862371" sldId="303"/>
        </pc:sldMkLst>
        <pc:picChg chg="mod">
          <ac:chgData name="YIN Shanshan" userId="949f38e8-603b-48d3-a0a8-4bac9ea99988" providerId="ADAL" clId="{8C5D1930-03F2-40BB-8686-37EDA4ABA5C7}" dt="2024-06-20T07:38:19.515" v="264" actId="1076"/>
          <ac:picMkLst>
            <pc:docMk/>
            <pc:sldMk cId="3562862371" sldId="303"/>
            <ac:picMk id="4" creationId="{2D564F84-7E1F-BC42-BEBA-63838184EFF3}"/>
          </ac:picMkLst>
        </pc:picChg>
      </pc:sldChg>
      <pc:sldChg chg="modSp">
        <pc:chgData name="YIN Shanshan" userId="949f38e8-603b-48d3-a0a8-4bac9ea99988" providerId="ADAL" clId="{8C5D1930-03F2-40BB-8686-37EDA4ABA5C7}" dt="2024-06-20T07:19:42.197" v="15"/>
        <pc:sldMkLst>
          <pc:docMk/>
          <pc:sldMk cId="1444991490" sldId="304"/>
        </pc:sldMkLst>
        <pc:spChg chg="mod">
          <ac:chgData name="YIN Shanshan" userId="949f38e8-603b-48d3-a0a8-4bac9ea99988" providerId="ADAL" clId="{8C5D1930-03F2-40BB-8686-37EDA4ABA5C7}" dt="2024-06-20T07:19:42.197" v="15"/>
          <ac:spMkLst>
            <pc:docMk/>
            <pc:sldMk cId="1444991490" sldId="304"/>
            <ac:spMk id="2" creationId="{A032F0A1-5D01-C943-3D1F-2C4963204248}"/>
          </ac:spMkLst>
        </pc:spChg>
      </pc:sldChg>
      <pc:sldChg chg="modSp mod">
        <pc:chgData name="YIN Shanshan" userId="949f38e8-603b-48d3-a0a8-4bac9ea99988" providerId="ADAL" clId="{8C5D1930-03F2-40BB-8686-37EDA4ABA5C7}" dt="2024-06-20T07:30:07.491" v="215" actId="313"/>
        <pc:sldMkLst>
          <pc:docMk/>
          <pc:sldMk cId="2099144079" sldId="306"/>
        </pc:sldMkLst>
        <pc:spChg chg="mod">
          <ac:chgData name="YIN Shanshan" userId="949f38e8-603b-48d3-a0a8-4bac9ea99988" providerId="ADAL" clId="{8C5D1930-03F2-40BB-8686-37EDA4ABA5C7}" dt="2024-06-20T07:19:42.197" v="15"/>
          <ac:spMkLst>
            <pc:docMk/>
            <pc:sldMk cId="2099144079" sldId="306"/>
            <ac:spMk id="2" creationId="{A032F0A1-5D01-C943-3D1F-2C4963204248}"/>
          </ac:spMkLst>
        </pc:spChg>
        <pc:spChg chg="mod">
          <ac:chgData name="YIN Shanshan" userId="949f38e8-603b-48d3-a0a8-4bac9ea99988" providerId="ADAL" clId="{8C5D1930-03F2-40BB-8686-37EDA4ABA5C7}" dt="2024-06-20T07:30:07.491" v="215" actId="313"/>
          <ac:spMkLst>
            <pc:docMk/>
            <pc:sldMk cId="2099144079" sldId="306"/>
            <ac:spMk id="3" creationId="{60A6A846-D7E6-DA44-A1B1-23D9BF220020}"/>
          </ac:spMkLst>
        </pc:spChg>
      </pc:sldChg>
      <pc:sldChg chg="modSp mod">
        <pc:chgData name="YIN Shanshan" userId="949f38e8-603b-48d3-a0a8-4bac9ea99988" providerId="ADAL" clId="{8C5D1930-03F2-40BB-8686-37EDA4ABA5C7}" dt="2024-06-20T07:29:56.556" v="213" actId="1076"/>
        <pc:sldMkLst>
          <pc:docMk/>
          <pc:sldMk cId="126251467" sldId="307"/>
        </pc:sldMkLst>
        <pc:spChg chg="mod">
          <ac:chgData name="YIN Shanshan" userId="949f38e8-603b-48d3-a0a8-4bac9ea99988" providerId="ADAL" clId="{8C5D1930-03F2-40BB-8686-37EDA4ABA5C7}" dt="2024-06-20T07:19:42.197" v="15"/>
          <ac:spMkLst>
            <pc:docMk/>
            <pc:sldMk cId="126251467" sldId="307"/>
            <ac:spMk id="2" creationId="{A032F0A1-5D01-C943-3D1F-2C4963204248}"/>
          </ac:spMkLst>
        </pc:spChg>
        <pc:spChg chg="mod">
          <ac:chgData name="YIN Shanshan" userId="949f38e8-603b-48d3-a0a8-4bac9ea99988" providerId="ADAL" clId="{8C5D1930-03F2-40BB-8686-37EDA4ABA5C7}" dt="2024-06-20T07:29:56.556" v="213" actId="1076"/>
          <ac:spMkLst>
            <pc:docMk/>
            <pc:sldMk cId="126251467" sldId="307"/>
            <ac:spMk id="3" creationId="{44EF9692-CD56-814B-A909-E66AB0C81ED1}"/>
          </ac:spMkLst>
        </pc:spChg>
      </pc:sldChg>
      <pc:sldChg chg="modSp">
        <pc:chgData name="YIN Shanshan" userId="949f38e8-603b-48d3-a0a8-4bac9ea99988" providerId="ADAL" clId="{8C5D1930-03F2-40BB-8686-37EDA4ABA5C7}" dt="2024-06-20T07:19:42.197" v="15"/>
        <pc:sldMkLst>
          <pc:docMk/>
          <pc:sldMk cId="1017977922" sldId="308"/>
        </pc:sldMkLst>
        <pc:spChg chg="mod">
          <ac:chgData name="YIN Shanshan" userId="949f38e8-603b-48d3-a0a8-4bac9ea99988" providerId="ADAL" clId="{8C5D1930-03F2-40BB-8686-37EDA4ABA5C7}" dt="2024-06-20T07:19:42.197" v="15"/>
          <ac:spMkLst>
            <pc:docMk/>
            <pc:sldMk cId="1017977922" sldId="308"/>
            <ac:spMk id="2" creationId="{A032F0A1-5D01-C943-3D1F-2C4963204248}"/>
          </ac:spMkLst>
        </pc:spChg>
      </pc:sldChg>
      <pc:sldChg chg="modSp mod">
        <pc:chgData name="YIN Shanshan" userId="949f38e8-603b-48d3-a0a8-4bac9ea99988" providerId="ADAL" clId="{8C5D1930-03F2-40BB-8686-37EDA4ABA5C7}" dt="2024-06-20T07:32:23.289" v="232" actId="255"/>
        <pc:sldMkLst>
          <pc:docMk/>
          <pc:sldMk cId="2825687001" sldId="309"/>
        </pc:sldMkLst>
        <pc:spChg chg="mod">
          <ac:chgData name="YIN Shanshan" userId="949f38e8-603b-48d3-a0a8-4bac9ea99988" providerId="ADAL" clId="{8C5D1930-03F2-40BB-8686-37EDA4ABA5C7}" dt="2024-06-20T07:32:12.529" v="229" actId="1076"/>
          <ac:spMkLst>
            <pc:docMk/>
            <pc:sldMk cId="2825687001" sldId="309"/>
            <ac:spMk id="2" creationId="{A032F0A1-5D01-C943-3D1F-2C4963204248}"/>
          </ac:spMkLst>
        </pc:spChg>
        <pc:spChg chg="mod">
          <ac:chgData name="YIN Shanshan" userId="949f38e8-603b-48d3-a0a8-4bac9ea99988" providerId="ADAL" clId="{8C5D1930-03F2-40BB-8686-37EDA4ABA5C7}" dt="2024-06-20T07:32:23.289" v="232" actId="255"/>
          <ac:spMkLst>
            <pc:docMk/>
            <pc:sldMk cId="2825687001" sldId="309"/>
            <ac:spMk id="6" creationId="{2836D0AA-BE4C-4B48-B4B5-FA40D20A2C89}"/>
          </ac:spMkLst>
        </pc:spChg>
        <pc:picChg chg="mod">
          <ac:chgData name="YIN Shanshan" userId="949f38e8-603b-48d3-a0a8-4bac9ea99988" providerId="ADAL" clId="{8C5D1930-03F2-40BB-8686-37EDA4ABA5C7}" dt="2024-06-20T07:32:13.929" v="230" actId="1076"/>
          <ac:picMkLst>
            <pc:docMk/>
            <pc:sldMk cId="2825687001" sldId="309"/>
            <ac:picMk id="19" creationId="{B6572989-DD09-C844-AC20-A551C4EFB65E}"/>
          </ac:picMkLst>
        </pc:picChg>
      </pc:sldChg>
      <pc:sldChg chg="modSp">
        <pc:chgData name="YIN Shanshan" userId="949f38e8-603b-48d3-a0a8-4bac9ea99988" providerId="ADAL" clId="{8C5D1930-03F2-40BB-8686-37EDA4ABA5C7}" dt="2024-06-20T07:19:42.197" v="15"/>
        <pc:sldMkLst>
          <pc:docMk/>
          <pc:sldMk cId="3323009051" sldId="310"/>
        </pc:sldMkLst>
        <pc:spChg chg="mod">
          <ac:chgData name="YIN Shanshan" userId="949f38e8-603b-48d3-a0a8-4bac9ea99988" providerId="ADAL" clId="{8C5D1930-03F2-40BB-8686-37EDA4ABA5C7}" dt="2024-06-20T07:19:42.197" v="15"/>
          <ac:spMkLst>
            <pc:docMk/>
            <pc:sldMk cId="3323009051" sldId="310"/>
            <ac:spMk id="2" creationId="{5EC1BE2E-6602-BC6B-43A6-431ADB3019D5}"/>
          </ac:spMkLst>
        </pc:spChg>
      </pc:sldChg>
      <pc:sldChg chg="modSp mod">
        <pc:chgData name="YIN Shanshan" userId="949f38e8-603b-48d3-a0a8-4bac9ea99988" providerId="ADAL" clId="{8C5D1930-03F2-40BB-8686-37EDA4ABA5C7}" dt="2024-06-20T07:36:46.840" v="259" actId="1076"/>
        <pc:sldMkLst>
          <pc:docMk/>
          <pc:sldMk cId="1975692683" sldId="311"/>
        </pc:sldMkLst>
        <pc:spChg chg="mod">
          <ac:chgData name="YIN Shanshan" userId="949f38e8-603b-48d3-a0a8-4bac9ea99988" providerId="ADAL" clId="{8C5D1930-03F2-40BB-8686-37EDA4ABA5C7}" dt="2024-06-20T07:19:42.197" v="15"/>
          <ac:spMkLst>
            <pc:docMk/>
            <pc:sldMk cId="1975692683" sldId="311"/>
            <ac:spMk id="2" creationId="{4B59E55C-8170-17FC-AB3A-C81BB20D824C}"/>
          </ac:spMkLst>
        </pc:spChg>
        <pc:spChg chg="mod">
          <ac:chgData name="YIN Shanshan" userId="949f38e8-603b-48d3-a0a8-4bac9ea99988" providerId="ADAL" clId="{8C5D1930-03F2-40BB-8686-37EDA4ABA5C7}" dt="2024-06-20T07:36:46.840" v="259" actId="1076"/>
          <ac:spMkLst>
            <pc:docMk/>
            <pc:sldMk cId="1975692683" sldId="311"/>
            <ac:spMk id="5" creationId="{9FD94CA7-1C65-D807-D6A2-5F8F736C2341}"/>
          </ac:spMkLst>
        </pc:spChg>
        <pc:graphicFrameChg chg="mod">
          <ac:chgData name="YIN Shanshan" userId="949f38e8-603b-48d3-a0a8-4bac9ea99988" providerId="ADAL" clId="{8C5D1930-03F2-40BB-8686-37EDA4ABA5C7}" dt="2024-06-20T07:36:46.840" v="259" actId="1076"/>
          <ac:graphicFrameMkLst>
            <pc:docMk/>
            <pc:sldMk cId="1975692683" sldId="311"/>
            <ac:graphicFrameMk id="8" creationId="{2D462C7E-9010-B164-90AD-3B6D4A2B1A21}"/>
          </ac:graphicFrameMkLst>
        </pc:graphicFrameChg>
        <pc:picChg chg="mod">
          <ac:chgData name="YIN Shanshan" userId="949f38e8-603b-48d3-a0a8-4bac9ea99988" providerId="ADAL" clId="{8C5D1930-03F2-40BB-8686-37EDA4ABA5C7}" dt="2024-06-20T07:36:38.459" v="258" actId="1076"/>
          <ac:picMkLst>
            <pc:docMk/>
            <pc:sldMk cId="1975692683" sldId="311"/>
            <ac:picMk id="9" creationId="{A3597685-79D6-EF97-B5CB-237314A3A2A8}"/>
          </ac:picMkLst>
        </pc:picChg>
        <pc:picChg chg="mod">
          <ac:chgData name="YIN Shanshan" userId="949f38e8-603b-48d3-a0a8-4bac9ea99988" providerId="ADAL" clId="{8C5D1930-03F2-40BB-8686-37EDA4ABA5C7}" dt="2024-06-20T07:36:46.840" v="259" actId="1076"/>
          <ac:picMkLst>
            <pc:docMk/>
            <pc:sldMk cId="1975692683" sldId="311"/>
            <ac:picMk id="10" creationId="{9DCAC943-A0FE-0D9A-E066-3E010233131A}"/>
          </ac:picMkLst>
        </pc:picChg>
      </pc:sldChg>
      <pc:sldChg chg="modSp">
        <pc:chgData name="YIN Shanshan" userId="949f38e8-603b-48d3-a0a8-4bac9ea99988" providerId="ADAL" clId="{8C5D1930-03F2-40BB-8686-37EDA4ABA5C7}" dt="2024-06-20T07:19:42.197" v="15"/>
        <pc:sldMkLst>
          <pc:docMk/>
          <pc:sldMk cId="1311102846" sldId="312"/>
        </pc:sldMkLst>
        <pc:spChg chg="mod">
          <ac:chgData name="YIN Shanshan" userId="949f38e8-603b-48d3-a0a8-4bac9ea99988" providerId="ADAL" clId="{8C5D1930-03F2-40BB-8686-37EDA4ABA5C7}" dt="2024-06-20T07:19:42.197" v="15"/>
          <ac:spMkLst>
            <pc:docMk/>
            <pc:sldMk cId="1311102846" sldId="312"/>
            <ac:spMk id="2" creationId="{6FBF80C6-FB90-6D3E-9026-8AD9CB96A793}"/>
          </ac:spMkLst>
        </pc:spChg>
      </pc:sldChg>
      <pc:sldChg chg="modSp">
        <pc:chgData name="YIN Shanshan" userId="949f38e8-603b-48d3-a0a8-4bac9ea99988" providerId="ADAL" clId="{8C5D1930-03F2-40BB-8686-37EDA4ABA5C7}" dt="2024-06-20T07:19:42.197" v="15"/>
        <pc:sldMkLst>
          <pc:docMk/>
          <pc:sldMk cId="1270346793" sldId="313"/>
        </pc:sldMkLst>
        <pc:spChg chg="mod">
          <ac:chgData name="YIN Shanshan" userId="949f38e8-603b-48d3-a0a8-4bac9ea99988" providerId="ADAL" clId="{8C5D1930-03F2-40BB-8686-37EDA4ABA5C7}" dt="2024-06-20T07:19:42.197" v="15"/>
          <ac:spMkLst>
            <pc:docMk/>
            <pc:sldMk cId="1270346793" sldId="313"/>
            <ac:spMk id="2" creationId="{71F453E7-22C1-D111-C20C-FF4068170B55}"/>
          </ac:spMkLst>
        </pc:spChg>
      </pc:sldChg>
      <pc:sldChg chg="modSp">
        <pc:chgData name="YIN Shanshan" userId="949f38e8-603b-48d3-a0a8-4bac9ea99988" providerId="ADAL" clId="{8C5D1930-03F2-40BB-8686-37EDA4ABA5C7}" dt="2024-06-20T07:19:42.197" v="15"/>
        <pc:sldMkLst>
          <pc:docMk/>
          <pc:sldMk cId="2048008740" sldId="314"/>
        </pc:sldMkLst>
        <pc:spChg chg="mod">
          <ac:chgData name="YIN Shanshan" userId="949f38e8-603b-48d3-a0a8-4bac9ea99988" providerId="ADAL" clId="{8C5D1930-03F2-40BB-8686-37EDA4ABA5C7}" dt="2024-06-20T07:19:42.197" v="15"/>
          <ac:spMkLst>
            <pc:docMk/>
            <pc:sldMk cId="2048008740" sldId="314"/>
            <ac:spMk id="2" creationId="{0262EF1C-3C34-1638-1C86-B56B2B6976BC}"/>
          </ac:spMkLst>
        </pc:spChg>
      </pc:sldChg>
      <pc:sldChg chg="modSp">
        <pc:chgData name="YIN Shanshan" userId="949f38e8-603b-48d3-a0a8-4bac9ea99988" providerId="ADAL" clId="{8C5D1930-03F2-40BB-8686-37EDA4ABA5C7}" dt="2024-06-20T07:19:42.197" v="15"/>
        <pc:sldMkLst>
          <pc:docMk/>
          <pc:sldMk cId="2457417688" sldId="315"/>
        </pc:sldMkLst>
        <pc:spChg chg="mod">
          <ac:chgData name="YIN Shanshan" userId="949f38e8-603b-48d3-a0a8-4bac9ea99988" providerId="ADAL" clId="{8C5D1930-03F2-40BB-8686-37EDA4ABA5C7}" dt="2024-06-20T07:19:42.197" v="15"/>
          <ac:spMkLst>
            <pc:docMk/>
            <pc:sldMk cId="2457417688" sldId="315"/>
            <ac:spMk id="2" creationId="{0CB9D085-5B1E-F557-1AE8-ACB566CFA569}"/>
          </ac:spMkLst>
        </pc:spChg>
        <pc:spChg chg="mod">
          <ac:chgData name="YIN Shanshan" userId="949f38e8-603b-48d3-a0a8-4bac9ea99988" providerId="ADAL" clId="{8C5D1930-03F2-40BB-8686-37EDA4ABA5C7}" dt="2024-06-20T07:19:42.197" v="15"/>
          <ac:spMkLst>
            <pc:docMk/>
            <pc:sldMk cId="2457417688" sldId="315"/>
            <ac:spMk id="3" creationId="{E4F06C67-A798-0B75-7DF5-5EC76617F035}"/>
          </ac:spMkLst>
        </pc:spChg>
      </pc:sldChg>
      <pc:sldChg chg="delSp modSp mod">
        <pc:chgData name="YIN Shanshan" userId="949f38e8-603b-48d3-a0a8-4bac9ea99988" providerId="ADAL" clId="{8C5D1930-03F2-40BB-8686-37EDA4ABA5C7}" dt="2024-06-20T07:33:28.411" v="240" actId="1076"/>
        <pc:sldMkLst>
          <pc:docMk/>
          <pc:sldMk cId="2760096893" sldId="316"/>
        </pc:sldMkLst>
        <pc:spChg chg="mod">
          <ac:chgData name="YIN Shanshan" userId="949f38e8-603b-48d3-a0a8-4bac9ea99988" providerId="ADAL" clId="{8C5D1930-03F2-40BB-8686-37EDA4ABA5C7}" dt="2024-06-20T07:33:28.411" v="240" actId="1076"/>
          <ac:spMkLst>
            <pc:docMk/>
            <pc:sldMk cId="2760096893" sldId="316"/>
            <ac:spMk id="2" creationId="{762BA9C6-4EBA-3EB6-F95C-068B89D57D0C}"/>
          </ac:spMkLst>
        </pc:spChg>
        <pc:spChg chg="del mod">
          <ac:chgData name="YIN Shanshan" userId="949f38e8-603b-48d3-a0a8-4bac9ea99988" providerId="ADAL" clId="{8C5D1930-03F2-40BB-8686-37EDA4ABA5C7}" dt="2024-06-20T07:33:19.261" v="238" actId="478"/>
          <ac:spMkLst>
            <pc:docMk/>
            <pc:sldMk cId="2760096893" sldId="316"/>
            <ac:spMk id="3" creationId="{9AA0306A-789D-5F34-4119-C0B3253E81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5AECE-AAAC-4349-9857-C58CEBF5FFBC}"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F8C4F-E588-7246-B503-1F6E28291008}" type="slidenum">
              <a:rPr lang="en-US" smtClean="0"/>
              <a:t>‹#›</a:t>
            </a:fld>
            <a:endParaRPr lang="en-US"/>
          </a:p>
        </p:txBody>
      </p:sp>
    </p:spTree>
    <p:extLst>
      <p:ext uri="{BB962C8B-B14F-4D97-AF65-F5344CB8AC3E}">
        <p14:creationId xmlns:p14="http://schemas.microsoft.com/office/powerpoint/2010/main" val="229427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Generating Weights for Efficiency Frontier</a:t>
            </a:r>
            <a:r>
              <a:rPr lang="en-SG"/>
              <a:t>:</a:t>
            </a:r>
          </a:p>
          <a:p>
            <a:pPr lvl="1"/>
            <a:r>
              <a:rPr lang="en-SG"/>
              <a:t>This involves using historical data (from 1990 to 2010) to calculate optimal portfolio weights that aim to either minimize risk or maximize returns. The methodology applies constraints like weights summing to 1 and each weight falling within the 0 to 1 range.</a:t>
            </a:r>
          </a:p>
          <a:p>
            <a:r>
              <a:rPr lang="en-SG" b="1"/>
              <a:t>Constructing Holding Weights</a:t>
            </a:r>
            <a:r>
              <a:rPr lang="en-SG"/>
              <a:t>:</a:t>
            </a:r>
          </a:p>
          <a:p>
            <a:pPr lvl="1"/>
            <a:r>
              <a:rPr lang="en-SG"/>
              <a:t>The strategy constructs weights for the portfolio using in-sample dates to ensure continuity in the transition from the training period's end. This essentially helps in managing and adjusting portfolio holdings based on historical performance.</a:t>
            </a:r>
          </a:p>
          <a:p>
            <a:r>
              <a:rPr lang="en-SG" b="1"/>
              <a:t>Establishing In-Sample Daily Performance</a:t>
            </a:r>
            <a:r>
              <a:rPr lang="en-SG"/>
              <a:t>:</a:t>
            </a:r>
          </a:p>
          <a:p>
            <a:pPr lvl="1"/>
            <a:r>
              <a:rPr lang="en-SG"/>
              <a:t>The approach calculates daily returns for portfolios with weights geared towards minimizing risk and maximizing returns. This step uses the previously determined weights for performance evaluation.</a:t>
            </a:r>
          </a:p>
          <a:p>
            <a:r>
              <a:rPr lang="en-SG" b="1"/>
              <a:t>Consolidation of In-Sample Performance Metrics</a:t>
            </a:r>
            <a:r>
              <a:rPr lang="en-SG"/>
              <a:t>:</a:t>
            </a:r>
          </a:p>
          <a:p>
            <a:pPr lvl="1"/>
            <a:r>
              <a:rPr lang="en-SG"/>
              <a:t>This step consolidates various performance metrics like annualized returns, total returns, and volatility. It also includes risk assessments through Value at Risk (</a:t>
            </a:r>
            <a:r>
              <a:rPr lang="en-SG" err="1"/>
              <a:t>VaR</a:t>
            </a:r>
            <a:r>
              <a:rPr lang="en-SG"/>
              <a:t>) measures, comparing portfolios constructed with different historical data ranges to assess their performance over the selected periods.</a:t>
            </a:r>
          </a:p>
          <a:p>
            <a:r>
              <a:rPr lang="en-SG" b="1"/>
              <a:t>Comparative Analysis</a:t>
            </a:r>
            <a:r>
              <a:rPr lang="en-SG"/>
              <a:t>:</a:t>
            </a:r>
          </a:p>
          <a:p>
            <a:pPr lvl="1"/>
            <a:r>
              <a:rPr lang="en-SG"/>
              <a:t>A comparison of efficient frontiers generated using different historical data sets (1990-2010 vs. 2010-2020) highlights the impact of market trends on portfolio performance, indicating that more recent data tends to yield higher returns and risk, reflecting a shift towards potentially more aggressive investment strategies.</a:t>
            </a:r>
          </a:p>
          <a:p>
            <a:r>
              <a:rPr lang="en-SG"/>
              <a:t>In summary, this methodology expands the training period in a portfolio optimization context to adapt to market changes over time, employing historical data to refine investment strategies according to the observed performance metrics and risk assessments.</a:t>
            </a:r>
          </a:p>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12</a:t>
            </a:fld>
            <a:endParaRPr lang="en-US"/>
          </a:p>
        </p:txBody>
      </p:sp>
    </p:spTree>
    <p:extLst>
      <p:ext uri="{BB962C8B-B14F-4D97-AF65-F5344CB8AC3E}">
        <p14:creationId xmlns:p14="http://schemas.microsoft.com/office/powerpoint/2010/main" val="3503157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21</a:t>
            </a:fld>
            <a:endParaRPr lang="en-US"/>
          </a:p>
        </p:txBody>
      </p:sp>
    </p:spTree>
    <p:extLst>
      <p:ext uri="{BB962C8B-B14F-4D97-AF65-F5344CB8AC3E}">
        <p14:creationId xmlns:p14="http://schemas.microsoft.com/office/powerpoint/2010/main" val="105251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22</a:t>
            </a:fld>
            <a:endParaRPr lang="en-US"/>
          </a:p>
        </p:txBody>
      </p:sp>
    </p:spTree>
    <p:extLst>
      <p:ext uri="{BB962C8B-B14F-4D97-AF65-F5344CB8AC3E}">
        <p14:creationId xmlns:p14="http://schemas.microsoft.com/office/powerpoint/2010/main" val="2757105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23</a:t>
            </a:fld>
            <a:endParaRPr lang="en-US"/>
          </a:p>
        </p:txBody>
      </p:sp>
    </p:spTree>
    <p:extLst>
      <p:ext uri="{BB962C8B-B14F-4D97-AF65-F5344CB8AC3E}">
        <p14:creationId xmlns:p14="http://schemas.microsoft.com/office/powerpoint/2010/main" val="25311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24</a:t>
            </a:fld>
            <a:endParaRPr lang="en-US"/>
          </a:p>
        </p:txBody>
      </p:sp>
    </p:spTree>
    <p:extLst>
      <p:ext uri="{BB962C8B-B14F-4D97-AF65-F5344CB8AC3E}">
        <p14:creationId xmlns:p14="http://schemas.microsoft.com/office/powerpoint/2010/main" val="975951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25</a:t>
            </a:fld>
            <a:endParaRPr lang="en-US"/>
          </a:p>
        </p:txBody>
      </p:sp>
    </p:spTree>
    <p:extLst>
      <p:ext uri="{BB962C8B-B14F-4D97-AF65-F5344CB8AC3E}">
        <p14:creationId xmlns:p14="http://schemas.microsoft.com/office/powerpoint/2010/main" val="2240581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26</a:t>
            </a:fld>
            <a:endParaRPr lang="en-US"/>
          </a:p>
        </p:txBody>
      </p:sp>
    </p:spTree>
    <p:extLst>
      <p:ext uri="{BB962C8B-B14F-4D97-AF65-F5344CB8AC3E}">
        <p14:creationId xmlns:p14="http://schemas.microsoft.com/office/powerpoint/2010/main" val="118279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28</a:t>
            </a:fld>
            <a:endParaRPr lang="en-US"/>
          </a:p>
        </p:txBody>
      </p:sp>
    </p:spTree>
    <p:extLst>
      <p:ext uri="{BB962C8B-B14F-4D97-AF65-F5344CB8AC3E}">
        <p14:creationId xmlns:p14="http://schemas.microsoft.com/office/powerpoint/2010/main" val="279255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Pre-covid strategy on post-covid portfolios for US industry portfolios do not necessarily perform well</a:t>
            </a:r>
          </a:p>
          <a:p>
            <a:r>
              <a:rPr lang="en-US" b="1"/>
              <a:t>Explanation</a:t>
            </a:r>
            <a:r>
              <a:rPr lang="en-US"/>
              <a:t>: This conclusion suggests that strategies developed before the COVID-19 pandemic may not be effective in the post-COVID period due to changes in market dynamics.</a:t>
            </a:r>
            <a:endParaRPr lang="en-US">
              <a:cs typeface="Calibri"/>
            </a:endParaRPr>
          </a:p>
          <a:p>
            <a:endParaRPr lang="en-US">
              <a:cs typeface="Calibri"/>
            </a:endParaRPr>
          </a:p>
          <a:p>
            <a:r>
              <a:rPr lang="en-US"/>
              <a:t>2. Equal-weighted portfolios have robust performance, with limitation in deployment</a:t>
            </a:r>
            <a:endParaRPr lang="en-US">
              <a:cs typeface="Calibri"/>
            </a:endParaRPr>
          </a:p>
          <a:p>
            <a:r>
              <a:rPr lang="en-US" b="1"/>
              <a:t>Explanation</a:t>
            </a:r>
            <a:r>
              <a:rPr lang="en-US"/>
              <a:t>: Equal-weighted portfolios (where each asset in the portfolio is assigned an equal weight) often provide robust performance due to their simplicity and diversification benefits. However, they may have limitations, such as higher transaction costs or difficulties in maintaining equal weights over time.</a:t>
            </a:r>
            <a:endParaRPr lang="en-US">
              <a:cs typeface="Calibri"/>
            </a:endParaRPr>
          </a:p>
          <a:p>
            <a:endParaRPr lang="en-US">
              <a:cs typeface="Calibri"/>
            </a:endParaRPr>
          </a:p>
          <a:p>
            <a:r>
              <a:rPr lang="en-US"/>
              <a:t>3. Extreme strategy weights should be avoided, as there are max estimation errors</a:t>
            </a:r>
            <a:endParaRPr lang="en-US">
              <a:cs typeface="Calibri"/>
            </a:endParaRPr>
          </a:p>
          <a:p>
            <a:r>
              <a:rPr lang="en-US" b="1"/>
              <a:t>Explanation</a:t>
            </a:r>
            <a:r>
              <a:rPr lang="en-US"/>
              <a:t>: Portfolios with extreme weights (either very high or very low) are more prone to estimation errors. These errors can lead to significant deviations from expected performance.</a:t>
            </a:r>
            <a:endParaRPr lang="en-US">
              <a:cs typeface="Calibri"/>
            </a:endParaRPr>
          </a:p>
          <a:p>
            <a:r>
              <a:rPr lang="en-US" b="1"/>
              <a:t>Connection to Code</a:t>
            </a:r>
            <a:r>
              <a:rPr lang="en-US"/>
              <a:t>:</a:t>
            </a:r>
            <a:endParaRPr lang="en-US">
              <a:cs typeface="Calibri"/>
            </a:endParaRPr>
          </a:p>
          <a:p>
            <a:pPr marL="285750" indent="-285750">
              <a:buFont typeface="Arial"/>
              <a:buChar char="•"/>
            </a:pPr>
            <a:r>
              <a:rPr lang="en-US"/>
              <a:t>The optimization process may sometimes suggest extreme weights to achieve the desired risk-return profile.</a:t>
            </a:r>
            <a:endParaRPr lang="en-US">
              <a:cs typeface="Calibri"/>
            </a:endParaRPr>
          </a:p>
          <a:p>
            <a:pPr marL="285750" indent="-285750">
              <a:buFont typeface="Arial"/>
              <a:buChar char="•"/>
            </a:pPr>
            <a:r>
              <a:rPr lang="en-US"/>
              <a:t>By setting bounds in the optimization process (Bounds(0,1) or Bounds(-1,1)), the code tries to avoid extreme weights.</a:t>
            </a:r>
            <a:endParaRPr lang="en-US">
              <a:cs typeface="Calibri"/>
            </a:endParaRPr>
          </a:p>
          <a:p>
            <a:pPr marL="285750" indent="-285750">
              <a:buFont typeface="Arial"/>
              <a:buChar char="•"/>
            </a:pPr>
            <a:r>
              <a:rPr lang="en-US"/>
              <a:t>Performance metrics and Value-at-Risk (</a:t>
            </a:r>
            <a:r>
              <a:rPr lang="en-US" err="1"/>
              <a:t>VaR</a:t>
            </a:r>
            <a:r>
              <a:rPr lang="en-US"/>
              <a:t>) calculations help in identifying and avoiding strategies with extreme weights due to high estimation errors.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ADF8C4F-E588-7246-B503-1F6E28291008}" type="slidenum">
              <a:rPr lang="en-US" smtClean="0"/>
              <a:t>29</a:t>
            </a:fld>
            <a:endParaRPr lang="en-US"/>
          </a:p>
        </p:txBody>
      </p:sp>
    </p:spTree>
    <p:extLst>
      <p:ext uri="{BB962C8B-B14F-4D97-AF65-F5344CB8AC3E}">
        <p14:creationId xmlns:p14="http://schemas.microsoft.com/office/powerpoint/2010/main" val="3436145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 model, no risk control, compare with vanilla, from </a:t>
            </a:r>
            <a:r>
              <a:rPr lang="en-US" err="1">
                <a:cs typeface="Calibri"/>
              </a:rPr>
              <a:t>jenn's</a:t>
            </a:r>
            <a:r>
              <a:rPr lang="en-US">
                <a:cs typeface="Calibri"/>
              </a:rPr>
              <a:t> slide, change without actual</a:t>
            </a:r>
          </a:p>
        </p:txBody>
      </p:sp>
      <p:sp>
        <p:nvSpPr>
          <p:cNvPr id="4" name="Slide Number Placeholder 3"/>
          <p:cNvSpPr>
            <a:spLocks noGrp="1"/>
          </p:cNvSpPr>
          <p:nvPr>
            <p:ph type="sldNum" sz="quarter" idx="5"/>
          </p:nvPr>
        </p:nvSpPr>
        <p:spPr/>
        <p:txBody>
          <a:bodyPr/>
          <a:lstStyle/>
          <a:p>
            <a:fld id="{EADF8C4F-E588-7246-B503-1F6E28291008}" type="slidenum">
              <a:rPr lang="en-US" smtClean="0"/>
              <a:t>31</a:t>
            </a:fld>
            <a:endParaRPr lang="en-US"/>
          </a:p>
        </p:txBody>
      </p:sp>
    </p:spTree>
    <p:extLst>
      <p:ext uri="{BB962C8B-B14F-4D97-AF65-F5344CB8AC3E}">
        <p14:creationId xmlns:p14="http://schemas.microsoft.com/office/powerpoint/2010/main" val="303534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33</a:t>
            </a:fld>
            <a:endParaRPr lang="en-US"/>
          </a:p>
        </p:txBody>
      </p:sp>
    </p:spTree>
    <p:extLst>
      <p:ext uri="{BB962C8B-B14F-4D97-AF65-F5344CB8AC3E}">
        <p14:creationId xmlns:p14="http://schemas.microsoft.com/office/powerpoint/2010/main" val="8422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a:p>
            <a:pPr lvl="1"/>
            <a:r>
              <a:rPr lang="en-SG" b="1"/>
              <a:t>New Efficient Frontier (1990-2010):</a:t>
            </a:r>
            <a:endParaRPr lang="en-SG"/>
          </a:p>
          <a:p>
            <a:pPr lvl="2"/>
            <a:r>
              <a:rPr lang="en-SG"/>
              <a:t>Exhibits generally lower annual returns compared to the original efficient frontier (2010-2020).</a:t>
            </a:r>
          </a:p>
          <a:p>
            <a:pPr lvl="2"/>
            <a:r>
              <a:rPr lang="en-SG"/>
              <a:t>Shows less volatility in the Minimum Risk Portfolio but slightly higher volatility in the Maximum Return Portfolio than the counterpart from the later data period.</a:t>
            </a:r>
          </a:p>
          <a:p>
            <a:pPr lvl="2"/>
            <a:r>
              <a:rPr lang="en-SG"/>
              <a:t>Total returns are notably lower for both portfolios when compared to those from the 2010-2020 data set.</a:t>
            </a:r>
          </a:p>
          <a:p>
            <a:pPr lvl="2"/>
            <a:r>
              <a:rPr lang="en-SG"/>
              <a:t>Demonstrates more conservative risk management, as indicated by lower </a:t>
            </a:r>
            <a:r>
              <a:rPr lang="en-SG" err="1"/>
              <a:t>VaR</a:t>
            </a:r>
            <a:r>
              <a:rPr lang="en-SG"/>
              <a:t> values across both portfolios.</a:t>
            </a:r>
          </a:p>
          <a:p>
            <a:pPr lvl="1"/>
            <a:r>
              <a:rPr lang="en-SG" b="1"/>
              <a:t>Original Efficient Frontier (2010-2020):</a:t>
            </a:r>
            <a:endParaRPr lang="en-SG"/>
          </a:p>
          <a:p>
            <a:pPr lvl="2"/>
            <a:r>
              <a:rPr lang="en-SG"/>
              <a:t>Achieves higher annual returns and total returns across both portfolios, suggesting a more aggressive or optimized investment strategy based on more recent market </a:t>
            </a:r>
            <a:r>
              <a:rPr lang="en-SG" err="1"/>
              <a:t>behaviors</a:t>
            </a:r>
            <a:r>
              <a:rPr lang="en-SG"/>
              <a:t>.</a:t>
            </a:r>
          </a:p>
          <a:p>
            <a:pPr lvl="2"/>
            <a:r>
              <a:rPr lang="en-SG"/>
              <a:t>Has slightly higher volatility, which correlates with the increased returns, indicating a trade-off between risk and return.</a:t>
            </a:r>
          </a:p>
          <a:p>
            <a:pPr lvl="2"/>
            <a:r>
              <a:rPr lang="en-SG"/>
              <a:t>The higher </a:t>
            </a:r>
            <a:r>
              <a:rPr lang="en-SG" err="1"/>
              <a:t>VaR</a:t>
            </a:r>
            <a:r>
              <a:rPr lang="en-SG"/>
              <a:t> values reflect a greater acceptance of risk, possibly due to more recent market dynamics considered in the model.</a:t>
            </a:r>
          </a:p>
        </p:txBody>
      </p:sp>
      <p:sp>
        <p:nvSpPr>
          <p:cNvPr id="4" name="Slide Number Placeholder 3"/>
          <p:cNvSpPr>
            <a:spLocks noGrp="1"/>
          </p:cNvSpPr>
          <p:nvPr>
            <p:ph type="sldNum" sz="quarter" idx="5"/>
          </p:nvPr>
        </p:nvSpPr>
        <p:spPr/>
        <p:txBody>
          <a:bodyPr/>
          <a:lstStyle/>
          <a:p>
            <a:fld id="{EADF8C4F-E588-7246-B503-1F6E28291008}" type="slidenum">
              <a:rPr lang="en-US" smtClean="0"/>
              <a:t>13</a:t>
            </a:fld>
            <a:endParaRPr lang="en-US"/>
          </a:p>
        </p:txBody>
      </p:sp>
    </p:spTree>
    <p:extLst>
      <p:ext uri="{BB962C8B-B14F-4D97-AF65-F5344CB8AC3E}">
        <p14:creationId xmlns:p14="http://schemas.microsoft.com/office/powerpoint/2010/main" val="2064711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34</a:t>
            </a:fld>
            <a:endParaRPr lang="en-US"/>
          </a:p>
        </p:txBody>
      </p:sp>
    </p:spTree>
    <p:extLst>
      <p:ext uri="{BB962C8B-B14F-4D97-AF65-F5344CB8AC3E}">
        <p14:creationId xmlns:p14="http://schemas.microsoft.com/office/powerpoint/2010/main" val="3999826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35</a:t>
            </a:fld>
            <a:endParaRPr lang="en-US"/>
          </a:p>
        </p:txBody>
      </p:sp>
    </p:spTree>
    <p:extLst>
      <p:ext uri="{BB962C8B-B14F-4D97-AF65-F5344CB8AC3E}">
        <p14:creationId xmlns:p14="http://schemas.microsoft.com/office/powerpoint/2010/main" val="2428048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36</a:t>
            </a:fld>
            <a:endParaRPr lang="en-US"/>
          </a:p>
        </p:txBody>
      </p:sp>
    </p:spTree>
    <p:extLst>
      <p:ext uri="{BB962C8B-B14F-4D97-AF65-F5344CB8AC3E}">
        <p14:creationId xmlns:p14="http://schemas.microsoft.com/office/powerpoint/2010/main" val="4185186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37</a:t>
            </a:fld>
            <a:endParaRPr lang="en-US"/>
          </a:p>
        </p:txBody>
      </p:sp>
    </p:spTree>
    <p:extLst>
      <p:ext uri="{BB962C8B-B14F-4D97-AF65-F5344CB8AC3E}">
        <p14:creationId xmlns:p14="http://schemas.microsoft.com/office/powerpoint/2010/main" val="4020402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38</a:t>
            </a:fld>
            <a:endParaRPr lang="en-US"/>
          </a:p>
        </p:txBody>
      </p:sp>
    </p:spTree>
    <p:extLst>
      <p:ext uri="{BB962C8B-B14F-4D97-AF65-F5344CB8AC3E}">
        <p14:creationId xmlns:p14="http://schemas.microsoft.com/office/powerpoint/2010/main" val="1476369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39</a:t>
            </a:fld>
            <a:endParaRPr lang="en-US"/>
          </a:p>
        </p:txBody>
      </p:sp>
    </p:spTree>
    <p:extLst>
      <p:ext uri="{BB962C8B-B14F-4D97-AF65-F5344CB8AC3E}">
        <p14:creationId xmlns:p14="http://schemas.microsoft.com/office/powerpoint/2010/main" val="2939717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40</a:t>
            </a:fld>
            <a:endParaRPr lang="en-US"/>
          </a:p>
        </p:txBody>
      </p:sp>
    </p:spTree>
    <p:extLst>
      <p:ext uri="{BB962C8B-B14F-4D97-AF65-F5344CB8AC3E}">
        <p14:creationId xmlns:p14="http://schemas.microsoft.com/office/powerpoint/2010/main" val="492458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41</a:t>
            </a:fld>
            <a:endParaRPr lang="en-US"/>
          </a:p>
        </p:txBody>
      </p:sp>
    </p:spTree>
    <p:extLst>
      <p:ext uri="{BB962C8B-B14F-4D97-AF65-F5344CB8AC3E}">
        <p14:creationId xmlns:p14="http://schemas.microsoft.com/office/powerpoint/2010/main" val="188532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14</a:t>
            </a:fld>
            <a:endParaRPr lang="en-US"/>
          </a:p>
        </p:txBody>
      </p:sp>
    </p:spTree>
    <p:extLst>
      <p:ext uri="{BB962C8B-B14F-4D97-AF65-F5344CB8AC3E}">
        <p14:creationId xmlns:p14="http://schemas.microsoft.com/office/powerpoint/2010/main" val="88066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Generating Weights for Efficiency Frontier</a:t>
            </a:r>
            <a:r>
              <a:rPr lang="en-SG"/>
              <a:t>:</a:t>
            </a:r>
          </a:p>
          <a:p>
            <a:pPr lvl="1"/>
            <a:r>
              <a:rPr lang="en-SG"/>
              <a:t>This involves using historical data (from 1990 to 2010) to calculate optimal portfolio weights that aim to either minimize risk or maximize returns. The methodology applies constraints like weights summing to 1 and each weight falling within the 0 to 1 range.</a:t>
            </a:r>
          </a:p>
          <a:p>
            <a:r>
              <a:rPr lang="en-SG" b="1"/>
              <a:t>Constructing Holding Weights</a:t>
            </a:r>
            <a:r>
              <a:rPr lang="en-SG"/>
              <a:t>:</a:t>
            </a:r>
          </a:p>
          <a:p>
            <a:pPr lvl="1"/>
            <a:r>
              <a:rPr lang="en-SG"/>
              <a:t>The strategy constructs weights for the portfolio using in-sample dates to ensure continuity in the transition from the training period's end. This essentially helps in managing and adjusting portfolio holdings based on historical performance.</a:t>
            </a:r>
          </a:p>
          <a:p>
            <a:r>
              <a:rPr lang="en-SG" b="1"/>
              <a:t>Establishing In-Sample Daily Performance</a:t>
            </a:r>
            <a:r>
              <a:rPr lang="en-SG"/>
              <a:t>:</a:t>
            </a:r>
          </a:p>
          <a:p>
            <a:pPr lvl="1"/>
            <a:r>
              <a:rPr lang="en-SG"/>
              <a:t>The approach calculates daily returns for portfolios with weights geared towards minimizing risk and maximizing returns. This step uses the previously determined weights for performance evaluation.</a:t>
            </a:r>
          </a:p>
          <a:p>
            <a:r>
              <a:rPr lang="en-SG" b="1"/>
              <a:t>Consolidation of In-Sample Performance Metrics</a:t>
            </a:r>
            <a:r>
              <a:rPr lang="en-SG"/>
              <a:t>:</a:t>
            </a:r>
          </a:p>
          <a:p>
            <a:pPr lvl="1"/>
            <a:r>
              <a:rPr lang="en-SG"/>
              <a:t>This step consolidates various performance metrics like annualized returns, total returns, and volatility. It also includes risk assessments through Value at Risk (</a:t>
            </a:r>
            <a:r>
              <a:rPr lang="en-SG" err="1"/>
              <a:t>VaR</a:t>
            </a:r>
            <a:r>
              <a:rPr lang="en-SG"/>
              <a:t>) measures, comparing portfolios constructed with different historical data ranges to assess their performance over the selected periods.</a:t>
            </a:r>
          </a:p>
          <a:p>
            <a:r>
              <a:rPr lang="en-SG" b="1"/>
              <a:t>Comparative Analysis</a:t>
            </a:r>
            <a:r>
              <a:rPr lang="en-SG"/>
              <a:t>:</a:t>
            </a:r>
          </a:p>
          <a:p>
            <a:pPr lvl="1"/>
            <a:r>
              <a:rPr lang="en-SG"/>
              <a:t>A comparison of efficient frontiers generated using different historical data sets (1990-2010 vs. 2010-2020) highlights the impact of market trends on portfolio performance, indicating that more recent data tends to yield higher returns and risk, reflecting a shift towards potentially more aggressive investment strategies.</a:t>
            </a:r>
          </a:p>
          <a:p>
            <a:r>
              <a:rPr lang="en-SG"/>
              <a:t>In summary, this methodology expands the training period in a portfolio optimization context to adapt to market changes over time, employing historical data to refine investment strategies according to the observed performance metrics and risk assessments.</a:t>
            </a:r>
          </a:p>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15</a:t>
            </a:fld>
            <a:endParaRPr lang="en-US"/>
          </a:p>
        </p:txBody>
      </p:sp>
    </p:spTree>
    <p:extLst>
      <p:ext uri="{BB962C8B-B14F-4D97-AF65-F5344CB8AC3E}">
        <p14:creationId xmlns:p14="http://schemas.microsoft.com/office/powerpoint/2010/main" val="397473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Generating Weights for Efficiency Frontier</a:t>
            </a:r>
            <a:r>
              <a:rPr lang="en-SG"/>
              <a:t>:</a:t>
            </a:r>
          </a:p>
          <a:p>
            <a:pPr lvl="1"/>
            <a:r>
              <a:rPr lang="en-SG"/>
              <a:t>This involves using historical data (from 1990 to 2010) to calculate optimal portfolio weights that aim to either minimize risk or maximize returns. The methodology applies constraints like weights summing to 1 and each weight falling within the 0 to 1 range.</a:t>
            </a:r>
          </a:p>
          <a:p>
            <a:r>
              <a:rPr lang="en-SG" b="1"/>
              <a:t>Constructing Holding Weights</a:t>
            </a:r>
            <a:r>
              <a:rPr lang="en-SG"/>
              <a:t>:</a:t>
            </a:r>
          </a:p>
          <a:p>
            <a:pPr lvl="1"/>
            <a:r>
              <a:rPr lang="en-SG"/>
              <a:t>The strategy constructs weights for the portfolio using in-sample dates to ensure continuity in the transition from the training period's end. This essentially helps in managing and adjusting portfolio holdings based on historical performance.</a:t>
            </a:r>
          </a:p>
          <a:p>
            <a:r>
              <a:rPr lang="en-SG" b="1"/>
              <a:t>Establishing In-Sample Daily Performance</a:t>
            </a:r>
            <a:r>
              <a:rPr lang="en-SG"/>
              <a:t>:</a:t>
            </a:r>
          </a:p>
          <a:p>
            <a:pPr lvl="1"/>
            <a:r>
              <a:rPr lang="en-SG"/>
              <a:t>The approach calculates daily returns for portfolios with weights geared towards minimizing risk and maximizing returns. This step uses the previously determined weights for performance evaluation.</a:t>
            </a:r>
          </a:p>
          <a:p>
            <a:r>
              <a:rPr lang="en-SG" b="1"/>
              <a:t>Consolidation of In-Sample Performance Metrics</a:t>
            </a:r>
            <a:r>
              <a:rPr lang="en-SG"/>
              <a:t>:</a:t>
            </a:r>
          </a:p>
          <a:p>
            <a:pPr lvl="1"/>
            <a:r>
              <a:rPr lang="en-SG"/>
              <a:t>This step consolidates various performance metrics like annualized returns, total returns, and volatility. It also includes risk assessments through Value at Risk (</a:t>
            </a:r>
            <a:r>
              <a:rPr lang="en-SG" err="1"/>
              <a:t>VaR</a:t>
            </a:r>
            <a:r>
              <a:rPr lang="en-SG"/>
              <a:t>) measures, comparing portfolios constructed with different historical data ranges to assess their performance over the selected periods.</a:t>
            </a:r>
          </a:p>
          <a:p>
            <a:r>
              <a:rPr lang="en-SG" b="1"/>
              <a:t>Comparative Analysis</a:t>
            </a:r>
            <a:r>
              <a:rPr lang="en-SG"/>
              <a:t>:</a:t>
            </a:r>
          </a:p>
          <a:p>
            <a:pPr lvl="1"/>
            <a:r>
              <a:rPr lang="en-SG"/>
              <a:t>A comparison of efficient frontiers generated using different historical data sets (1990-2010 vs. 2010-2020) highlights the impact of market trends on portfolio performance, indicating that more recent data tends to yield higher returns and risk, reflecting a shift towards potentially more aggressive investment strategies.</a:t>
            </a:r>
          </a:p>
          <a:p>
            <a:r>
              <a:rPr lang="en-SG"/>
              <a:t>In summary, this methodology expands the training period in a portfolio optimization context to adapt to market changes over time, employing historical data to refine investment strategies according to the observed performance metrics and risk assessments.</a:t>
            </a:r>
          </a:p>
          <a:p>
            <a:endParaRPr lang="en-US"/>
          </a:p>
        </p:txBody>
      </p:sp>
      <p:sp>
        <p:nvSpPr>
          <p:cNvPr id="4" name="Slide Number Placeholder 3"/>
          <p:cNvSpPr>
            <a:spLocks noGrp="1"/>
          </p:cNvSpPr>
          <p:nvPr>
            <p:ph type="sldNum" sz="quarter" idx="5"/>
          </p:nvPr>
        </p:nvSpPr>
        <p:spPr/>
        <p:txBody>
          <a:bodyPr/>
          <a:lstStyle/>
          <a:p>
            <a:fld id="{EADF8C4F-E588-7246-B503-1F6E28291008}" type="slidenum">
              <a:rPr lang="en-US" smtClean="0"/>
              <a:t>16</a:t>
            </a:fld>
            <a:endParaRPr lang="en-US"/>
          </a:p>
        </p:txBody>
      </p:sp>
    </p:spTree>
    <p:extLst>
      <p:ext uri="{BB962C8B-B14F-4D97-AF65-F5344CB8AC3E}">
        <p14:creationId xmlns:p14="http://schemas.microsoft.com/office/powerpoint/2010/main" val="427721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include </a:t>
            </a:r>
            <a:r>
              <a:rPr lang="en-SG" err="1"/>
              <a:t>sharpe</a:t>
            </a:r>
            <a:r>
              <a:rPr lang="en-SG"/>
              <a:t> ratio for all table.</a:t>
            </a:r>
          </a:p>
        </p:txBody>
      </p:sp>
      <p:sp>
        <p:nvSpPr>
          <p:cNvPr id="4" name="Slide Number Placeholder 3"/>
          <p:cNvSpPr>
            <a:spLocks noGrp="1"/>
          </p:cNvSpPr>
          <p:nvPr>
            <p:ph type="sldNum" sz="quarter" idx="5"/>
          </p:nvPr>
        </p:nvSpPr>
        <p:spPr/>
        <p:txBody>
          <a:bodyPr/>
          <a:lstStyle/>
          <a:p>
            <a:fld id="{EADF8C4F-E588-7246-B503-1F6E28291008}" type="slidenum">
              <a:rPr lang="en-US" smtClean="0"/>
              <a:t>17</a:t>
            </a:fld>
            <a:endParaRPr lang="en-US"/>
          </a:p>
        </p:txBody>
      </p:sp>
    </p:spTree>
    <p:extLst>
      <p:ext uri="{BB962C8B-B14F-4D97-AF65-F5344CB8AC3E}">
        <p14:creationId xmlns:p14="http://schemas.microsoft.com/office/powerpoint/2010/main" val="4095957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include </a:t>
            </a:r>
            <a:r>
              <a:rPr lang="en-SG" err="1"/>
              <a:t>sharpe</a:t>
            </a:r>
            <a:r>
              <a:rPr lang="en-SG"/>
              <a:t> ratio for all table.</a:t>
            </a:r>
          </a:p>
          <a:p>
            <a:r>
              <a:rPr lang="en-SG">
                <a:cs typeface="Calibri"/>
              </a:rPr>
              <a:t>Remove 12?</a:t>
            </a:r>
          </a:p>
        </p:txBody>
      </p:sp>
      <p:sp>
        <p:nvSpPr>
          <p:cNvPr id="4" name="Slide Number Placeholder 3"/>
          <p:cNvSpPr>
            <a:spLocks noGrp="1"/>
          </p:cNvSpPr>
          <p:nvPr>
            <p:ph type="sldNum" sz="quarter" idx="5"/>
          </p:nvPr>
        </p:nvSpPr>
        <p:spPr/>
        <p:txBody>
          <a:bodyPr/>
          <a:lstStyle/>
          <a:p>
            <a:fld id="{EADF8C4F-E588-7246-B503-1F6E28291008}" type="slidenum">
              <a:rPr lang="en-US" smtClean="0"/>
              <a:t>18</a:t>
            </a:fld>
            <a:endParaRPr lang="en-US"/>
          </a:p>
        </p:txBody>
      </p:sp>
    </p:spTree>
    <p:extLst>
      <p:ext uri="{BB962C8B-B14F-4D97-AF65-F5344CB8AC3E}">
        <p14:creationId xmlns:p14="http://schemas.microsoft.com/office/powerpoint/2010/main" val="314705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include </a:t>
            </a:r>
            <a:r>
              <a:rPr lang="en-SG" err="1"/>
              <a:t>sharpe</a:t>
            </a:r>
            <a:r>
              <a:rPr lang="en-SG"/>
              <a:t> ratio for all table.</a:t>
            </a:r>
          </a:p>
        </p:txBody>
      </p:sp>
      <p:sp>
        <p:nvSpPr>
          <p:cNvPr id="4" name="Slide Number Placeholder 3"/>
          <p:cNvSpPr>
            <a:spLocks noGrp="1"/>
          </p:cNvSpPr>
          <p:nvPr>
            <p:ph type="sldNum" sz="quarter" idx="5"/>
          </p:nvPr>
        </p:nvSpPr>
        <p:spPr/>
        <p:txBody>
          <a:bodyPr/>
          <a:lstStyle/>
          <a:p>
            <a:fld id="{EADF8C4F-E588-7246-B503-1F6E28291008}" type="slidenum">
              <a:rPr lang="en-US" smtClean="0"/>
              <a:t>19</a:t>
            </a:fld>
            <a:endParaRPr lang="en-US"/>
          </a:p>
        </p:txBody>
      </p:sp>
    </p:spTree>
    <p:extLst>
      <p:ext uri="{BB962C8B-B14F-4D97-AF65-F5344CB8AC3E}">
        <p14:creationId xmlns:p14="http://schemas.microsoft.com/office/powerpoint/2010/main" val="50262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EADF8C4F-E588-7246-B503-1F6E28291008}" type="slidenum">
              <a:rPr lang="en-US" smtClean="0"/>
              <a:t>20</a:t>
            </a:fld>
            <a:endParaRPr lang="en-US"/>
          </a:p>
        </p:txBody>
      </p:sp>
    </p:spTree>
    <p:extLst>
      <p:ext uri="{BB962C8B-B14F-4D97-AF65-F5344CB8AC3E}">
        <p14:creationId xmlns:p14="http://schemas.microsoft.com/office/powerpoint/2010/main" val="25876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243861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341657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5394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2148258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272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1917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1969512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140900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77596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DC6F-DCB7-4CCB-B02B-29C8D1F89F7B}" type="datetimeFigureOut">
              <a:rPr lang="en-SG" smtClean="0"/>
              <a:t>20/6/2024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136217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DC6F-DCB7-4CCB-B02B-29C8D1F89F7B}" type="datetimeFigureOut">
              <a:rPr lang="en-SG" smtClean="0"/>
              <a:t>20/6/2024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392287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DC6F-DCB7-4CCB-B02B-29C8D1F89F7B}" type="datetimeFigureOut">
              <a:rPr lang="en-SG" smtClean="0"/>
              <a:t>20/6/2024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385098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DC6F-DCB7-4CCB-B02B-29C8D1F89F7B}" type="datetimeFigureOut">
              <a:rPr lang="en-SG" smtClean="0"/>
              <a:t>20/6/2024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414296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1DC6F-DCB7-4CCB-B02B-29C8D1F89F7B}" type="datetimeFigureOut">
              <a:rPr lang="en-SG" smtClean="0"/>
              <a:t>20/6/2024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238325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11DC6F-DCB7-4CCB-B02B-29C8D1F89F7B}" type="datetimeFigureOut">
              <a:rPr lang="en-SG" smtClean="0"/>
              <a:t>20/6/2024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D2E0462-337E-4D3B-B15C-F375154746A7}" type="slidenum">
              <a:rPr lang="en-SG" smtClean="0"/>
              <a:t>‹#›</a:t>
            </a:fld>
            <a:endParaRPr lang="en-SG"/>
          </a:p>
        </p:txBody>
      </p:sp>
    </p:spTree>
    <p:extLst>
      <p:ext uri="{BB962C8B-B14F-4D97-AF65-F5344CB8AC3E}">
        <p14:creationId xmlns:p14="http://schemas.microsoft.com/office/powerpoint/2010/main" val="376547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D2E0462-337E-4D3B-B15C-F375154746A7}" type="slidenum">
              <a:rPr lang="en-SG" smtClean="0"/>
              <a:t>‹#›</a:t>
            </a:fld>
            <a:endParaRPr lang="en-SG"/>
          </a:p>
        </p:txBody>
      </p:sp>
      <p:sp>
        <p:nvSpPr>
          <p:cNvPr id="5" name="Date Placeholder 4"/>
          <p:cNvSpPr>
            <a:spLocks noGrp="1"/>
          </p:cNvSpPr>
          <p:nvPr>
            <p:ph type="dt" sz="half" idx="10"/>
          </p:nvPr>
        </p:nvSpPr>
        <p:spPr/>
        <p:txBody>
          <a:bodyPr/>
          <a:lstStyle/>
          <a:p>
            <a:fld id="{C911DC6F-DCB7-4CCB-B02B-29C8D1F89F7B}" type="datetimeFigureOut">
              <a:rPr lang="en-SG" smtClean="0"/>
              <a:t>20/6/2024</a:t>
            </a:fld>
            <a:endParaRPr lang="en-SG"/>
          </a:p>
        </p:txBody>
      </p:sp>
    </p:spTree>
    <p:extLst>
      <p:ext uri="{BB962C8B-B14F-4D97-AF65-F5344CB8AC3E}">
        <p14:creationId xmlns:p14="http://schemas.microsoft.com/office/powerpoint/2010/main" val="406862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11DC6F-DCB7-4CCB-B02B-29C8D1F89F7B}" type="datetimeFigureOut">
              <a:rPr lang="en-SG" smtClean="0"/>
              <a:t>20/6/2024</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2E0462-337E-4D3B-B15C-F375154746A7}" type="slidenum">
              <a:rPr lang="en-SG" smtClean="0"/>
              <a:t>‹#›</a:t>
            </a:fld>
            <a:endParaRPr lang="en-SG"/>
          </a:p>
        </p:txBody>
      </p:sp>
    </p:spTree>
    <p:extLst>
      <p:ext uri="{BB962C8B-B14F-4D97-AF65-F5344CB8AC3E}">
        <p14:creationId xmlns:p14="http://schemas.microsoft.com/office/powerpoint/2010/main" val="1330147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5F08D-6A25-44C4-42A6-42BD42361195}"/>
              </a:ext>
            </a:extLst>
          </p:cNvPr>
          <p:cNvSpPr>
            <a:spLocks noGrp="1"/>
          </p:cNvSpPr>
          <p:nvPr>
            <p:ph type="ctrTitle"/>
          </p:nvPr>
        </p:nvSpPr>
        <p:spPr>
          <a:xfrm>
            <a:off x="4974337" y="1265314"/>
            <a:ext cx="4861994" cy="3249131"/>
          </a:xfrm>
        </p:spPr>
        <p:txBody>
          <a:bodyPr>
            <a:normAutofit/>
          </a:bodyPr>
          <a:lstStyle/>
          <a:p>
            <a:pPr algn="l">
              <a:lnSpc>
                <a:spcPct val="90000"/>
              </a:lnSpc>
            </a:pPr>
            <a:r>
              <a:rPr lang="en-US" sz="4600" dirty="0"/>
              <a:t>Low-frequency Strategy with Efficient Frontier</a:t>
            </a:r>
            <a:endParaRPr lang="en-SG" sz="4600" dirty="0"/>
          </a:p>
        </p:txBody>
      </p:sp>
      <p:sp>
        <p:nvSpPr>
          <p:cNvPr id="3" name="副标题 2">
            <a:extLst>
              <a:ext uri="{FF2B5EF4-FFF2-40B4-BE49-F238E27FC236}">
                <a16:creationId xmlns:a16="http://schemas.microsoft.com/office/drawing/2014/main" id="{55FE6A89-E0F6-01F0-BAAF-4DCC05AFC92E}"/>
              </a:ext>
            </a:extLst>
          </p:cNvPr>
          <p:cNvSpPr>
            <a:spLocks noGrp="1"/>
          </p:cNvSpPr>
          <p:nvPr>
            <p:ph type="subTitle" idx="1"/>
          </p:nvPr>
        </p:nvSpPr>
        <p:spPr>
          <a:xfrm>
            <a:off x="4974336" y="4514446"/>
            <a:ext cx="4299666" cy="871042"/>
          </a:xfrm>
        </p:spPr>
        <p:txBody>
          <a:bodyPr>
            <a:normAutofit fontScale="92500"/>
          </a:bodyPr>
          <a:lstStyle/>
          <a:p>
            <a:pPr algn="l"/>
            <a:r>
              <a:rPr lang="en-US" dirty="0"/>
              <a:t>Group 1: YU </a:t>
            </a:r>
            <a:r>
              <a:rPr lang="en-US" dirty="0" err="1"/>
              <a:t>Lingfeng</a:t>
            </a:r>
            <a:r>
              <a:rPr lang="en-US" dirty="0"/>
              <a:t>, Kendrick Winata, Najwa Jia Hui </a:t>
            </a:r>
            <a:r>
              <a:rPr lang="en-US" dirty="0" err="1"/>
              <a:t>Rujok</a:t>
            </a:r>
            <a:r>
              <a:rPr lang="en-US" dirty="0"/>
              <a:t>, Jennifer Claudia </a:t>
            </a:r>
            <a:r>
              <a:rPr lang="en-US" dirty="0" err="1"/>
              <a:t>Gozal</a:t>
            </a:r>
            <a:r>
              <a:rPr lang="en-US" dirty="0"/>
              <a:t>, June Yap Chou </a:t>
            </a:r>
            <a:r>
              <a:rPr lang="en-US" dirty="0" err="1"/>
              <a:t>Yeng</a:t>
            </a:r>
            <a:r>
              <a:rPr lang="en-US" dirty="0"/>
              <a:t>, YIN Shanshan</a:t>
            </a:r>
            <a:endParaRPr lang="en-SG" dirty="0"/>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7" name="Graphic 6" descr="Upward trend">
            <a:extLst>
              <a:ext uri="{FF2B5EF4-FFF2-40B4-BE49-F238E27FC236}">
                <a16:creationId xmlns:a16="http://schemas.microsoft.com/office/drawing/2014/main" id="{6AF45686-A0A1-4730-EBDD-9A49803DC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84014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EF1C-3C34-1638-1C86-B56B2B6976BC}"/>
              </a:ext>
            </a:extLst>
          </p:cNvPr>
          <p:cNvSpPr>
            <a:spLocks noGrp="1"/>
          </p:cNvSpPr>
          <p:nvPr>
            <p:ph type="title"/>
          </p:nvPr>
        </p:nvSpPr>
        <p:spPr/>
        <p:txBody>
          <a:bodyPr/>
          <a:lstStyle/>
          <a:p>
            <a:r>
              <a:rPr lang="en-US"/>
              <a:t>Performance Metrics</a:t>
            </a:r>
          </a:p>
        </p:txBody>
      </p:sp>
      <p:sp>
        <p:nvSpPr>
          <p:cNvPr id="10" name="TextBox 9">
            <a:extLst>
              <a:ext uri="{FF2B5EF4-FFF2-40B4-BE49-F238E27FC236}">
                <a16:creationId xmlns:a16="http://schemas.microsoft.com/office/drawing/2014/main" id="{2484367C-82E2-2FEF-6E33-A1A733646FDE}"/>
              </a:ext>
            </a:extLst>
          </p:cNvPr>
          <p:cNvSpPr txBox="1"/>
          <p:nvPr/>
        </p:nvSpPr>
        <p:spPr>
          <a:xfrm>
            <a:off x="2359219" y="1634799"/>
            <a:ext cx="20310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In Sample</a:t>
            </a:r>
          </a:p>
        </p:txBody>
      </p:sp>
      <p:sp>
        <p:nvSpPr>
          <p:cNvPr id="11" name="TextBox 10">
            <a:extLst>
              <a:ext uri="{FF2B5EF4-FFF2-40B4-BE49-F238E27FC236}">
                <a16:creationId xmlns:a16="http://schemas.microsoft.com/office/drawing/2014/main" id="{FD3D9C8C-F64F-3B0E-12CC-BB3A550C0A1A}"/>
              </a:ext>
            </a:extLst>
          </p:cNvPr>
          <p:cNvSpPr txBox="1"/>
          <p:nvPr/>
        </p:nvSpPr>
        <p:spPr>
          <a:xfrm>
            <a:off x="7794300" y="1634798"/>
            <a:ext cx="25208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Out of Sample</a:t>
            </a:r>
          </a:p>
        </p:txBody>
      </p:sp>
      <p:pic>
        <p:nvPicPr>
          <p:cNvPr id="14" name="Picture 13" descr="A table with numbers and symbols&#10;&#10;Description automatically generated">
            <a:extLst>
              <a:ext uri="{FF2B5EF4-FFF2-40B4-BE49-F238E27FC236}">
                <a16:creationId xmlns:a16="http://schemas.microsoft.com/office/drawing/2014/main" id="{C0159542-556E-EA8F-75DD-5E36FC383142}"/>
              </a:ext>
            </a:extLst>
          </p:cNvPr>
          <p:cNvPicPr>
            <a:picLocks noChangeAspect="1"/>
          </p:cNvPicPr>
          <p:nvPr/>
        </p:nvPicPr>
        <p:blipFill>
          <a:blip r:embed="rId2"/>
          <a:stretch>
            <a:fillRect/>
          </a:stretch>
        </p:blipFill>
        <p:spPr>
          <a:xfrm>
            <a:off x="6204274" y="2104052"/>
            <a:ext cx="5431777" cy="2939143"/>
          </a:xfrm>
          <a:prstGeom prst="rect">
            <a:avLst/>
          </a:prstGeom>
        </p:spPr>
      </p:pic>
      <p:pic>
        <p:nvPicPr>
          <p:cNvPr id="15" name="Picture 14" descr="A table with numbers and symbols&#10;&#10;Description automatically generated">
            <a:extLst>
              <a:ext uri="{FF2B5EF4-FFF2-40B4-BE49-F238E27FC236}">
                <a16:creationId xmlns:a16="http://schemas.microsoft.com/office/drawing/2014/main" id="{0698B112-483B-FA44-8560-88B6D4D15670}"/>
              </a:ext>
            </a:extLst>
          </p:cNvPr>
          <p:cNvPicPr>
            <a:picLocks noChangeAspect="1"/>
          </p:cNvPicPr>
          <p:nvPr/>
        </p:nvPicPr>
        <p:blipFill>
          <a:blip r:embed="rId3"/>
          <a:stretch>
            <a:fillRect/>
          </a:stretch>
        </p:blipFill>
        <p:spPr>
          <a:xfrm>
            <a:off x="514545" y="2125047"/>
            <a:ext cx="5059135" cy="3774232"/>
          </a:xfrm>
          <a:prstGeom prst="rect">
            <a:avLst/>
          </a:prstGeom>
        </p:spPr>
      </p:pic>
    </p:spTree>
    <p:extLst>
      <p:ext uri="{BB962C8B-B14F-4D97-AF65-F5344CB8AC3E}">
        <p14:creationId xmlns:p14="http://schemas.microsoft.com/office/powerpoint/2010/main" val="204800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dirty="0"/>
              <a:t>Strategy Tuning – start, end , bounds</a:t>
            </a:r>
            <a:endParaRPr lang="en-SG" dirty="0">
              <a:solidFill>
                <a:srgbClr val="FF0000"/>
              </a:solidFill>
            </a:endParaRPr>
          </a:p>
        </p:txBody>
      </p:sp>
      <p:sp>
        <p:nvSpPr>
          <p:cNvPr id="3" name="内容占位符 2">
            <a:extLst>
              <a:ext uri="{FF2B5EF4-FFF2-40B4-BE49-F238E27FC236}">
                <a16:creationId xmlns:a16="http://schemas.microsoft.com/office/drawing/2014/main" id="{961D3525-20DF-A86A-418E-A39B9BEEC792}"/>
              </a:ext>
            </a:extLst>
          </p:cNvPr>
          <p:cNvSpPr>
            <a:spLocks noGrp="1"/>
          </p:cNvSpPr>
          <p:nvPr>
            <p:ph idx="1"/>
          </p:nvPr>
        </p:nvSpPr>
        <p:spPr/>
        <p:txBody>
          <a:bodyPr vert="horz" lIns="91440" tIns="45720" rIns="91440" bIns="45720" rtlCol="0" anchor="t">
            <a:normAutofit/>
          </a:bodyPr>
          <a:lstStyle/>
          <a:p>
            <a:r>
              <a:rPr lang="en-SG" dirty="0"/>
              <a:t>Extension of Training Period</a:t>
            </a:r>
          </a:p>
          <a:p>
            <a:r>
              <a:rPr lang="en-SG" dirty="0"/>
              <a:t>Rolling Window</a:t>
            </a:r>
            <a:endParaRPr lang="en-SG" dirty="0">
              <a:solidFill>
                <a:srgbClr val="FF0000"/>
              </a:solidFill>
            </a:endParaRPr>
          </a:p>
          <a:p>
            <a:r>
              <a:rPr lang="en-SG" dirty="0"/>
              <a:t>Diversity Effect</a:t>
            </a:r>
          </a:p>
          <a:p>
            <a:r>
              <a:rPr lang="en-SG" dirty="0"/>
              <a:t>Shorting Effect</a:t>
            </a:r>
          </a:p>
          <a:p>
            <a:r>
              <a:rPr lang="en-SG" dirty="0"/>
              <a:t>Risk Management</a:t>
            </a:r>
          </a:p>
        </p:txBody>
      </p:sp>
    </p:spTree>
    <p:extLst>
      <p:ext uri="{BB962C8B-B14F-4D97-AF65-F5344CB8AC3E}">
        <p14:creationId xmlns:p14="http://schemas.microsoft.com/office/powerpoint/2010/main" val="378089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324163" y="195004"/>
            <a:ext cx="11353800" cy="1325563"/>
          </a:xfrm>
        </p:spPr>
        <p:txBody>
          <a:bodyPr/>
          <a:lstStyle/>
          <a:p>
            <a:r>
              <a:rPr lang="en-SG" dirty="0"/>
              <a:t>Strategy Tuning – Historical Data</a:t>
            </a:r>
            <a:endParaRPr lang="en-SG" dirty="0">
              <a:solidFill>
                <a:srgbClr val="FF0000"/>
              </a:solidFill>
            </a:endParaRPr>
          </a:p>
        </p:txBody>
      </p:sp>
      <p:sp>
        <p:nvSpPr>
          <p:cNvPr id="13" name="Rectangle 12">
            <a:extLst>
              <a:ext uri="{FF2B5EF4-FFF2-40B4-BE49-F238E27FC236}">
                <a16:creationId xmlns:a16="http://schemas.microsoft.com/office/drawing/2014/main" id="{3AA570A4-BA6E-AD4D-AD0D-1424DF0B0080}"/>
              </a:ext>
            </a:extLst>
          </p:cNvPr>
          <p:cNvSpPr/>
          <p:nvPr/>
        </p:nvSpPr>
        <p:spPr>
          <a:xfrm>
            <a:off x="324163" y="1027906"/>
            <a:ext cx="10924350" cy="5262979"/>
          </a:xfrm>
          <a:prstGeom prst="rect">
            <a:avLst/>
          </a:prstGeom>
        </p:spPr>
        <p:txBody>
          <a:bodyPr wrap="square">
            <a:spAutoFit/>
          </a:bodyPr>
          <a:lstStyle/>
          <a:p>
            <a:pPr marL="285750" indent="-285750">
              <a:buFont typeface="Arial" panose="020B0604020202020204" pitchFamily="34" charset="0"/>
              <a:buChar char="•"/>
            </a:pPr>
            <a:r>
              <a:rPr lang="en-SG" sz="1600" b="1" dirty="0"/>
              <a:t>Extend Historical Data Usage (1990-2010)</a:t>
            </a:r>
            <a:r>
              <a:rPr lang="en-SG" sz="1600" dirty="0"/>
              <a:t>: Utilize extended historical data to calculate optimal portfolio weights, ensuring robustness in varying market conditions.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Generate In-Sample Performance Metrics</a:t>
            </a:r>
            <a:r>
              <a:rPr lang="en-SG" sz="1600" dirty="0"/>
              <a:t>: Use the efficient frontier to derive minimum risk and maximum return portfolios, evaluating performance metrics like returns and volatility within the sample period.</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Generate Out-of-Sample Performance Metrics</a:t>
            </a:r>
            <a:r>
              <a:rPr lang="en-SG" sz="1600" dirty="0"/>
              <a:t>: Assess the generalizability of the in-sample optimized portfolios by evaluating their performance metrics in out-of-sample periods.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Adjust Portfolio Weights</a:t>
            </a:r>
            <a:r>
              <a:rPr lang="en-SG" sz="1600" dirty="0"/>
              <a:t>: Continuously adjust and align portfolio weights based on historical performance trends to ensure smooth transition from training to testing phases.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Evaluate Risk and Return Profiles</a:t>
            </a:r>
            <a:r>
              <a:rPr lang="en-SG" sz="1600" dirty="0"/>
              <a:t>: Incorporate risk assessments such as Value at Risk (</a:t>
            </a:r>
            <a:r>
              <a:rPr lang="en-SG" sz="1600" dirty="0" err="1"/>
              <a:t>VaR</a:t>
            </a:r>
            <a:r>
              <a:rPr lang="en-SG" sz="1600" dirty="0"/>
              <a:t>) to evaluate the potential for losses under normal and extreme market conditions in both in-sample and out-of-sample analyses.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Comparative Analysis</a:t>
            </a:r>
            <a:r>
              <a:rPr lang="en-SG" sz="1600" dirty="0"/>
              <a:t>: Compare performance metrics between portfolios constructed using different historical data periods (e.g., 1990-2010 vs. 2010-2020) to understand the impact of varying market conditions on portfolio performance.</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Refinement and Optimization</a:t>
            </a:r>
            <a:r>
              <a:rPr lang="en-SG" sz="1600" dirty="0"/>
              <a:t>: Refine the investment strategy based on feedback from out-of-sample testing to enhance future portfolio resilience and performance.</a:t>
            </a:r>
          </a:p>
          <a:p>
            <a:endParaRPr lang="en-SG" sz="1600" dirty="0"/>
          </a:p>
        </p:txBody>
      </p:sp>
    </p:spTree>
    <p:extLst>
      <p:ext uri="{BB962C8B-B14F-4D97-AF65-F5344CB8AC3E}">
        <p14:creationId xmlns:p14="http://schemas.microsoft.com/office/powerpoint/2010/main" val="234852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838199" y="365125"/>
            <a:ext cx="10828283" cy="1325563"/>
          </a:xfrm>
        </p:spPr>
        <p:txBody>
          <a:bodyPr/>
          <a:lstStyle/>
          <a:p>
            <a:r>
              <a:rPr lang="en-SG"/>
              <a:t>Strategy Tuning – Historical Data</a:t>
            </a:r>
            <a:endParaRPr lang="en-SG">
              <a:ea typeface="+mj-lt"/>
              <a:cs typeface="+mj-lt"/>
            </a:endParaRPr>
          </a:p>
        </p:txBody>
      </p:sp>
      <p:sp>
        <p:nvSpPr>
          <p:cNvPr id="7" name="TextBox 6">
            <a:extLst>
              <a:ext uri="{FF2B5EF4-FFF2-40B4-BE49-F238E27FC236}">
                <a16:creationId xmlns:a16="http://schemas.microsoft.com/office/drawing/2014/main" id="{87384527-3015-EA40-BC2E-8C347504C342}"/>
              </a:ext>
            </a:extLst>
          </p:cNvPr>
          <p:cNvSpPr txBox="1"/>
          <p:nvPr/>
        </p:nvSpPr>
        <p:spPr>
          <a:xfrm>
            <a:off x="768927" y="1506022"/>
            <a:ext cx="5009134" cy="383186"/>
          </a:xfrm>
          <a:prstGeom prst="rect">
            <a:avLst/>
          </a:prstGeom>
          <a:noFill/>
        </p:spPr>
        <p:txBody>
          <a:bodyPr wrap="square" rtlCol="0">
            <a:spAutoFit/>
          </a:bodyPr>
          <a:lstStyle/>
          <a:p>
            <a:r>
              <a:rPr lang="en-US" b="1" dirty="0"/>
              <a:t>In – Sample Period Performance Metrics </a:t>
            </a:r>
          </a:p>
        </p:txBody>
      </p:sp>
      <p:sp>
        <p:nvSpPr>
          <p:cNvPr id="8" name="TextBox 7">
            <a:extLst>
              <a:ext uri="{FF2B5EF4-FFF2-40B4-BE49-F238E27FC236}">
                <a16:creationId xmlns:a16="http://schemas.microsoft.com/office/drawing/2014/main" id="{A1B5A07E-BF9A-AC4E-912B-FC716528F191}"/>
              </a:ext>
            </a:extLst>
          </p:cNvPr>
          <p:cNvSpPr txBox="1"/>
          <p:nvPr/>
        </p:nvSpPr>
        <p:spPr>
          <a:xfrm>
            <a:off x="525515" y="1934111"/>
            <a:ext cx="5570484" cy="369332"/>
          </a:xfrm>
          <a:prstGeom prst="rect">
            <a:avLst/>
          </a:prstGeom>
          <a:noFill/>
        </p:spPr>
        <p:txBody>
          <a:bodyPr wrap="square" rtlCol="0">
            <a:spAutoFit/>
          </a:bodyPr>
          <a:lstStyle/>
          <a:p>
            <a:r>
              <a:rPr lang="en-US" b="1" dirty="0"/>
              <a:t>New efficient frontier (historical data 1990-2010)</a:t>
            </a:r>
          </a:p>
        </p:txBody>
      </p:sp>
      <p:sp>
        <p:nvSpPr>
          <p:cNvPr id="9" name="TextBox 8">
            <a:extLst>
              <a:ext uri="{FF2B5EF4-FFF2-40B4-BE49-F238E27FC236}">
                <a16:creationId xmlns:a16="http://schemas.microsoft.com/office/drawing/2014/main" id="{1848C825-830C-5147-AAB9-753665E24B5A}"/>
              </a:ext>
            </a:extLst>
          </p:cNvPr>
          <p:cNvSpPr txBox="1"/>
          <p:nvPr/>
        </p:nvSpPr>
        <p:spPr>
          <a:xfrm>
            <a:off x="6095998" y="1875354"/>
            <a:ext cx="5908159" cy="369332"/>
          </a:xfrm>
          <a:prstGeom prst="rect">
            <a:avLst/>
          </a:prstGeom>
          <a:noFill/>
        </p:spPr>
        <p:txBody>
          <a:bodyPr wrap="square" rtlCol="0">
            <a:spAutoFit/>
          </a:bodyPr>
          <a:lstStyle/>
          <a:p>
            <a:r>
              <a:rPr lang="en-US" b="1" dirty="0"/>
              <a:t>Original efficient frontier (historical data 2010-2020)</a:t>
            </a:r>
          </a:p>
        </p:txBody>
      </p:sp>
      <p:sp>
        <p:nvSpPr>
          <p:cNvPr id="3" name="Rectangle 2">
            <a:extLst>
              <a:ext uri="{FF2B5EF4-FFF2-40B4-BE49-F238E27FC236}">
                <a16:creationId xmlns:a16="http://schemas.microsoft.com/office/drawing/2014/main" id="{E6614D31-3283-F242-B828-901F3A9F383E}"/>
              </a:ext>
            </a:extLst>
          </p:cNvPr>
          <p:cNvSpPr/>
          <p:nvPr/>
        </p:nvSpPr>
        <p:spPr>
          <a:xfrm>
            <a:off x="763751" y="5111018"/>
            <a:ext cx="11091918" cy="1569660"/>
          </a:xfrm>
          <a:prstGeom prst="rect">
            <a:avLst/>
          </a:prstGeom>
        </p:spPr>
        <p:txBody>
          <a:bodyPr wrap="square">
            <a:spAutoFit/>
          </a:bodyPr>
          <a:lstStyle/>
          <a:p>
            <a:pPr marL="285750" indent="-285750">
              <a:buFont typeface="Arial" panose="020B0604020202020204" pitchFamily="34" charset="0"/>
              <a:buChar char="•"/>
            </a:pPr>
            <a:r>
              <a:rPr lang="en-SG" sz="1600"/>
              <a:t>The data indicates that the more recent historical data (2010-2020) tends to create portfolios with higher returns and slightly higher risk, reflecting recent market trends and possibly a more aggressive investment approach.</a:t>
            </a:r>
          </a:p>
          <a:p>
            <a:pPr marL="285750" indent="-285750">
              <a:buFont typeface="Arial" panose="020B0604020202020204" pitchFamily="34" charset="0"/>
              <a:buChar char="•"/>
            </a:pPr>
            <a:r>
              <a:rPr lang="en-SG" sz="1600"/>
              <a:t>Conversely, using older historical data (1990-2010) results in more conservative portfolios with lower risk and returns, which could be preferable for investors prioritizing stability over high returns.</a:t>
            </a:r>
          </a:p>
          <a:p>
            <a:pPr marL="285750" indent="-285750">
              <a:buFont typeface="Arial" panose="020B0604020202020204" pitchFamily="34" charset="0"/>
              <a:buChar char="•"/>
            </a:pPr>
            <a:r>
              <a:rPr lang="en-SG" sz="1600"/>
              <a:t>These differences underscore the importance of selecting appropriate historical periods for portfolio optimization, as they can significantly impact performance metrics and risk management outcomes.</a:t>
            </a:r>
          </a:p>
        </p:txBody>
      </p:sp>
      <p:pic>
        <p:nvPicPr>
          <p:cNvPr id="4" name="Picture 3">
            <a:extLst>
              <a:ext uri="{FF2B5EF4-FFF2-40B4-BE49-F238E27FC236}">
                <a16:creationId xmlns:a16="http://schemas.microsoft.com/office/drawing/2014/main" id="{D8E5BD08-7DBC-414A-82F4-9423363CD48B}"/>
              </a:ext>
            </a:extLst>
          </p:cNvPr>
          <p:cNvPicPr>
            <a:picLocks noChangeAspect="1"/>
          </p:cNvPicPr>
          <p:nvPr/>
        </p:nvPicPr>
        <p:blipFill>
          <a:blip r:embed="rId3"/>
          <a:stretch>
            <a:fillRect/>
          </a:stretch>
        </p:blipFill>
        <p:spPr>
          <a:xfrm>
            <a:off x="1181100" y="2228849"/>
            <a:ext cx="3646932" cy="2801911"/>
          </a:xfrm>
          <a:prstGeom prst="rect">
            <a:avLst/>
          </a:prstGeom>
        </p:spPr>
      </p:pic>
      <p:pic>
        <p:nvPicPr>
          <p:cNvPr id="10" name="Picture 9">
            <a:extLst>
              <a:ext uri="{FF2B5EF4-FFF2-40B4-BE49-F238E27FC236}">
                <a16:creationId xmlns:a16="http://schemas.microsoft.com/office/drawing/2014/main" id="{978040D1-C519-3E4B-910A-2E0A4417B133}"/>
              </a:ext>
            </a:extLst>
          </p:cNvPr>
          <p:cNvPicPr>
            <a:picLocks noChangeAspect="1"/>
          </p:cNvPicPr>
          <p:nvPr/>
        </p:nvPicPr>
        <p:blipFill>
          <a:blip r:embed="rId4"/>
          <a:stretch>
            <a:fillRect/>
          </a:stretch>
        </p:blipFill>
        <p:spPr>
          <a:xfrm>
            <a:off x="6864668" y="2227478"/>
            <a:ext cx="3512820" cy="2698874"/>
          </a:xfrm>
          <a:prstGeom prst="rect">
            <a:avLst/>
          </a:prstGeom>
        </p:spPr>
      </p:pic>
    </p:spTree>
    <p:extLst>
      <p:ext uri="{BB962C8B-B14F-4D97-AF65-F5344CB8AC3E}">
        <p14:creationId xmlns:p14="http://schemas.microsoft.com/office/powerpoint/2010/main" val="364964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838199" y="365125"/>
            <a:ext cx="10925895" cy="1325563"/>
          </a:xfrm>
        </p:spPr>
        <p:txBody>
          <a:bodyPr/>
          <a:lstStyle/>
          <a:p>
            <a:r>
              <a:rPr lang="en-SG"/>
              <a:t>Observation – Historical Data</a:t>
            </a:r>
            <a:endParaRPr lang="en-SG">
              <a:ea typeface="+mj-lt"/>
              <a:cs typeface="+mj-lt"/>
            </a:endParaRPr>
          </a:p>
        </p:txBody>
      </p:sp>
      <p:sp>
        <p:nvSpPr>
          <p:cNvPr id="7" name="TextBox 6">
            <a:extLst>
              <a:ext uri="{FF2B5EF4-FFF2-40B4-BE49-F238E27FC236}">
                <a16:creationId xmlns:a16="http://schemas.microsoft.com/office/drawing/2014/main" id="{87384527-3015-EA40-BC2E-8C347504C342}"/>
              </a:ext>
            </a:extLst>
          </p:cNvPr>
          <p:cNvSpPr txBox="1"/>
          <p:nvPr/>
        </p:nvSpPr>
        <p:spPr>
          <a:xfrm>
            <a:off x="838198" y="1321356"/>
            <a:ext cx="5420711" cy="369332"/>
          </a:xfrm>
          <a:prstGeom prst="rect">
            <a:avLst/>
          </a:prstGeom>
          <a:noFill/>
        </p:spPr>
        <p:txBody>
          <a:bodyPr wrap="square" rtlCol="0">
            <a:spAutoFit/>
          </a:bodyPr>
          <a:lstStyle/>
          <a:p>
            <a:r>
              <a:rPr lang="en-US" b="1"/>
              <a:t>Out - Of – Sample Period Performance Metrics </a:t>
            </a:r>
          </a:p>
        </p:txBody>
      </p:sp>
      <p:sp>
        <p:nvSpPr>
          <p:cNvPr id="8" name="TextBox 7">
            <a:extLst>
              <a:ext uri="{FF2B5EF4-FFF2-40B4-BE49-F238E27FC236}">
                <a16:creationId xmlns:a16="http://schemas.microsoft.com/office/drawing/2014/main" id="{A1B5A07E-BF9A-AC4E-912B-FC716528F191}"/>
              </a:ext>
            </a:extLst>
          </p:cNvPr>
          <p:cNvSpPr txBox="1"/>
          <p:nvPr/>
        </p:nvSpPr>
        <p:spPr>
          <a:xfrm>
            <a:off x="838199" y="1690688"/>
            <a:ext cx="4177862" cy="369332"/>
          </a:xfrm>
          <a:prstGeom prst="rect">
            <a:avLst/>
          </a:prstGeom>
          <a:noFill/>
        </p:spPr>
        <p:txBody>
          <a:bodyPr wrap="square" rtlCol="0">
            <a:spAutoFit/>
          </a:bodyPr>
          <a:lstStyle/>
          <a:p>
            <a:r>
              <a:rPr lang="en-US" b="1"/>
              <a:t>New efficient frontier (2020-2024)</a:t>
            </a:r>
          </a:p>
        </p:txBody>
      </p:sp>
      <p:sp>
        <p:nvSpPr>
          <p:cNvPr id="9" name="TextBox 8">
            <a:extLst>
              <a:ext uri="{FF2B5EF4-FFF2-40B4-BE49-F238E27FC236}">
                <a16:creationId xmlns:a16="http://schemas.microsoft.com/office/drawing/2014/main" id="{1848C825-830C-5147-AAB9-753665E24B5A}"/>
              </a:ext>
            </a:extLst>
          </p:cNvPr>
          <p:cNvSpPr txBox="1"/>
          <p:nvPr/>
        </p:nvSpPr>
        <p:spPr>
          <a:xfrm>
            <a:off x="6301146" y="1690688"/>
            <a:ext cx="4703551" cy="369332"/>
          </a:xfrm>
          <a:prstGeom prst="rect">
            <a:avLst/>
          </a:prstGeom>
          <a:noFill/>
        </p:spPr>
        <p:txBody>
          <a:bodyPr wrap="square" rtlCol="0">
            <a:spAutoFit/>
          </a:bodyPr>
          <a:lstStyle/>
          <a:p>
            <a:r>
              <a:rPr lang="en-US" b="1" dirty="0"/>
              <a:t>Original efficient frontier (2020-2024)</a:t>
            </a:r>
          </a:p>
        </p:txBody>
      </p:sp>
      <p:sp>
        <p:nvSpPr>
          <p:cNvPr id="10" name="Rectangle 9">
            <a:extLst>
              <a:ext uri="{FF2B5EF4-FFF2-40B4-BE49-F238E27FC236}">
                <a16:creationId xmlns:a16="http://schemas.microsoft.com/office/drawing/2014/main" id="{92742D7F-F8DC-E148-9FEF-14136BDCD376}"/>
              </a:ext>
            </a:extLst>
          </p:cNvPr>
          <p:cNvSpPr/>
          <p:nvPr/>
        </p:nvSpPr>
        <p:spPr>
          <a:xfrm>
            <a:off x="547655" y="4258125"/>
            <a:ext cx="11096689" cy="2800767"/>
          </a:xfrm>
          <a:prstGeom prst="rect">
            <a:avLst/>
          </a:prstGeom>
        </p:spPr>
        <p:txBody>
          <a:bodyPr wrap="square">
            <a:spAutoFit/>
          </a:bodyPr>
          <a:lstStyle/>
          <a:p>
            <a:pPr marL="285750" indent="-285750">
              <a:buFont typeface="Arial" panose="020B0604020202020204" pitchFamily="34" charset="0"/>
              <a:buChar char="•"/>
            </a:pPr>
            <a:r>
              <a:rPr lang="en-SG" sz="1600" dirty="0"/>
              <a:t>The performance metrics generally suggest that portfolios constructed with more recent historical data (2010-2020) tend to yield higher returns but also exhibit slightly higher risk, as evidenced by total returns and annualized volatility.</a:t>
            </a:r>
          </a:p>
          <a:p>
            <a:pPr marL="285750" indent="-285750">
              <a:buFont typeface="Arial" panose="020B0604020202020204" pitchFamily="34" charset="0"/>
              <a:buChar char="•"/>
            </a:pPr>
            <a:r>
              <a:rPr lang="en-SG" sz="1600" dirty="0"/>
              <a:t>The more conservative risk profile (lower </a:t>
            </a:r>
            <a:r>
              <a:rPr lang="en-SG" sz="1600" dirty="0" err="1"/>
              <a:t>VaR</a:t>
            </a:r>
            <a:r>
              <a:rPr lang="en-SG" sz="1600" dirty="0"/>
              <a:t>) of the new efficient frontier using older data (1990-2010) highlights the influence of different market conditions captured in each data set.</a:t>
            </a:r>
          </a:p>
          <a:p>
            <a:pPr marL="285750" indent="-285750">
              <a:buFont typeface="Arial" panose="020B0604020202020204" pitchFamily="34" charset="0"/>
              <a:buChar char="•"/>
            </a:pPr>
            <a:r>
              <a:rPr lang="en-SG" sz="1600" dirty="0"/>
              <a:t>These comparisons demonstrate the significant impact that the choice of historical data period can have on the performance of financial models, particularly in terms of how well they reflect current market dynamics and investor objectives.</a:t>
            </a:r>
          </a:p>
          <a:p>
            <a:pPr marL="285750" indent="-285750">
              <a:buFont typeface="Arial" panose="020B0604020202020204" pitchFamily="34" charset="0"/>
              <a:buChar char="•"/>
            </a:pPr>
            <a:r>
              <a:rPr lang="en-SG" sz="1600" dirty="0"/>
              <a:t>Including more history does not necessarily improve performance</a:t>
            </a:r>
          </a:p>
          <a:p>
            <a:pPr marL="285750" indent="-285750">
              <a:buFont typeface="Arial" panose="020B0604020202020204" pitchFamily="34" charset="0"/>
              <a:buChar char="•"/>
            </a:pPr>
            <a:r>
              <a:rPr lang="en-SG" sz="1600" dirty="0"/>
              <a:t>Need to balance relevance and effectiveness</a:t>
            </a:r>
          </a:p>
          <a:p>
            <a:endParaRPr lang="en-SG" sz="1600" dirty="0"/>
          </a:p>
          <a:p>
            <a:pPr marL="285750" indent="-285750">
              <a:buFont typeface="Arial" panose="020B0604020202020204" pitchFamily="34" charset="0"/>
              <a:buChar char="•"/>
            </a:pPr>
            <a:endParaRPr lang="en-US" sz="1600" dirty="0"/>
          </a:p>
        </p:txBody>
      </p:sp>
      <p:pic>
        <p:nvPicPr>
          <p:cNvPr id="3" name="Picture 2" descr="A table with numbers and symbols&#10;&#10;Description automatically generated">
            <a:extLst>
              <a:ext uri="{FF2B5EF4-FFF2-40B4-BE49-F238E27FC236}">
                <a16:creationId xmlns:a16="http://schemas.microsoft.com/office/drawing/2014/main" id="{529E7C20-6426-4801-2229-A48A77132244}"/>
              </a:ext>
            </a:extLst>
          </p:cNvPr>
          <p:cNvPicPr>
            <a:picLocks noChangeAspect="1"/>
          </p:cNvPicPr>
          <p:nvPr/>
        </p:nvPicPr>
        <p:blipFill>
          <a:blip r:embed="rId3"/>
          <a:stretch>
            <a:fillRect/>
          </a:stretch>
        </p:blipFill>
        <p:spPr>
          <a:xfrm>
            <a:off x="1095375" y="1971675"/>
            <a:ext cx="4171950" cy="2371725"/>
          </a:xfrm>
          <a:prstGeom prst="rect">
            <a:avLst/>
          </a:prstGeom>
        </p:spPr>
      </p:pic>
      <p:pic>
        <p:nvPicPr>
          <p:cNvPr id="4" name="Picture 3" descr="A table with numbers and symbols&#10;&#10;Description automatically generated">
            <a:extLst>
              <a:ext uri="{FF2B5EF4-FFF2-40B4-BE49-F238E27FC236}">
                <a16:creationId xmlns:a16="http://schemas.microsoft.com/office/drawing/2014/main" id="{FA32AE55-51CA-FFB9-FDF5-E99BF1B759CD}"/>
              </a:ext>
            </a:extLst>
          </p:cNvPr>
          <p:cNvPicPr>
            <a:picLocks noChangeAspect="1"/>
          </p:cNvPicPr>
          <p:nvPr/>
        </p:nvPicPr>
        <p:blipFill>
          <a:blip r:embed="rId4"/>
          <a:stretch>
            <a:fillRect/>
          </a:stretch>
        </p:blipFill>
        <p:spPr>
          <a:xfrm>
            <a:off x="6219825" y="2057400"/>
            <a:ext cx="4257675" cy="2286000"/>
          </a:xfrm>
          <a:prstGeom prst="rect">
            <a:avLst/>
          </a:prstGeom>
        </p:spPr>
      </p:pic>
    </p:spTree>
    <p:extLst>
      <p:ext uri="{BB962C8B-B14F-4D97-AF65-F5344CB8AC3E}">
        <p14:creationId xmlns:p14="http://schemas.microsoft.com/office/powerpoint/2010/main" val="61743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838200" y="365125"/>
            <a:ext cx="11353800" cy="1325563"/>
          </a:xfrm>
        </p:spPr>
        <p:txBody>
          <a:bodyPr/>
          <a:lstStyle/>
          <a:p>
            <a:r>
              <a:rPr lang="en-SG"/>
              <a:t>Strategy Tuning – Rolling Window</a:t>
            </a:r>
            <a:endParaRPr lang="en-SG">
              <a:solidFill>
                <a:srgbClr val="FF0000"/>
              </a:solidFill>
            </a:endParaRPr>
          </a:p>
        </p:txBody>
      </p:sp>
      <p:sp>
        <p:nvSpPr>
          <p:cNvPr id="13" name="Rectangle 12">
            <a:extLst>
              <a:ext uri="{FF2B5EF4-FFF2-40B4-BE49-F238E27FC236}">
                <a16:creationId xmlns:a16="http://schemas.microsoft.com/office/drawing/2014/main" id="{3AA570A4-BA6E-AD4D-AD0D-1424DF0B0080}"/>
              </a:ext>
            </a:extLst>
          </p:cNvPr>
          <p:cNvSpPr/>
          <p:nvPr/>
        </p:nvSpPr>
        <p:spPr>
          <a:xfrm>
            <a:off x="324164" y="1385730"/>
            <a:ext cx="10924350" cy="4770537"/>
          </a:xfrm>
          <a:prstGeom prst="rect">
            <a:avLst/>
          </a:prstGeom>
        </p:spPr>
        <p:txBody>
          <a:bodyPr wrap="square">
            <a:spAutoFit/>
          </a:bodyPr>
          <a:lstStyle/>
          <a:p>
            <a:pPr marL="285750" indent="-285750">
              <a:buFont typeface="Arial" panose="020B0604020202020204" pitchFamily="34" charset="0"/>
              <a:buChar char="•"/>
            </a:pPr>
            <a:r>
              <a:rPr lang="en-SG" sz="1600" b="1" dirty="0"/>
              <a:t>Dynamic Window Configuration</a:t>
            </a:r>
            <a:r>
              <a:rPr lang="en-SG" sz="1600" dirty="0"/>
              <a:t>: Utilize rolling windows of varying sizes (7, 9, 11, 12 months) and multipliers (1, 2, 4, 5) to continuously adapt portfolio strategies based on evolving market data.</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Rolling window </a:t>
            </a:r>
            <a:r>
              <a:rPr lang="en-SG" sz="1600" dirty="0"/>
              <a:t>size dictates how much historical data is considered at one time for analysis. A 7-month window would </a:t>
            </a:r>
            <a:r>
              <a:rPr lang="en-SG" sz="1600" dirty="0" err="1"/>
              <a:t>analyze</a:t>
            </a:r>
            <a:r>
              <a:rPr lang="en-SG" sz="1600" dirty="0"/>
              <a:t> 7 months of data at a time, then move forward to the next set of 7 months, and so forth.</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Multipliers </a:t>
            </a:r>
            <a:r>
              <a:rPr lang="en-SG" sz="1600" dirty="0"/>
              <a:t>determine the step size in terms of the window's own unit. For example, a window size of 9 months with a multiplier of 5 would mean that after </a:t>
            </a:r>
            <a:r>
              <a:rPr lang="en-SG" sz="1600" dirty="0" err="1"/>
              <a:t>analyzing</a:t>
            </a:r>
            <a:r>
              <a:rPr lang="en-SG" sz="1600" dirty="0"/>
              <a:t> the first 9 months, the next window starts 45 months later (9 x 5). This setting allows for evaluating how investment strategies perform under different data sampling rates and over different historical periods.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Evaluate Out-of-Sample Robustness</a:t>
            </a:r>
            <a:r>
              <a:rPr lang="en-SG" sz="1600" dirty="0"/>
              <a:t>: Test the robustness of the in-window optimized portfolios by extending the analysis to out-of-sample periods, ensuring strategies hold under different market conditions.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Risk Assessment Through </a:t>
            </a:r>
            <a:r>
              <a:rPr lang="en-SG" sz="1600" b="1" dirty="0" err="1"/>
              <a:t>VaR</a:t>
            </a:r>
            <a:r>
              <a:rPr lang="en-SG" sz="1600" dirty="0"/>
              <a:t>: Employ Value at Risk (</a:t>
            </a:r>
            <a:r>
              <a:rPr lang="en-SG" sz="1600" dirty="0" err="1"/>
              <a:t>VaR</a:t>
            </a:r>
            <a:r>
              <a:rPr lang="en-SG" sz="1600" dirty="0"/>
              <a:t>) calculations to gauge potential losses in portfolios across various windows and settings, enhancing risk management.</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Comparative Window Analysis</a:t>
            </a:r>
            <a:r>
              <a:rPr lang="en-SG" sz="1600" dirty="0"/>
              <a:t>: </a:t>
            </a:r>
            <a:r>
              <a:rPr lang="en-SG" sz="1600" dirty="0" err="1"/>
              <a:t>Analyze</a:t>
            </a:r>
            <a:r>
              <a:rPr lang="en-SG" sz="1600" dirty="0"/>
              <a:t> how different window configurations impact portfolio performance, identifying optimal settings for various market conditions.</a:t>
            </a:r>
          </a:p>
        </p:txBody>
      </p:sp>
    </p:spTree>
    <p:extLst>
      <p:ext uri="{BB962C8B-B14F-4D97-AF65-F5344CB8AC3E}">
        <p14:creationId xmlns:p14="http://schemas.microsoft.com/office/powerpoint/2010/main" val="411702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838200" y="365125"/>
            <a:ext cx="11353800" cy="1325563"/>
          </a:xfrm>
        </p:spPr>
        <p:txBody>
          <a:bodyPr/>
          <a:lstStyle/>
          <a:p>
            <a:r>
              <a:rPr lang="en-SG"/>
              <a:t>Observation – Rolling Effects</a:t>
            </a:r>
            <a:endParaRPr lang="en-SG">
              <a:solidFill>
                <a:srgbClr val="FF0000"/>
              </a:solidFill>
            </a:endParaRPr>
          </a:p>
        </p:txBody>
      </p:sp>
      <p:pic>
        <p:nvPicPr>
          <p:cNvPr id="3" name="Picture 2">
            <a:extLst>
              <a:ext uri="{FF2B5EF4-FFF2-40B4-BE49-F238E27FC236}">
                <a16:creationId xmlns:a16="http://schemas.microsoft.com/office/drawing/2014/main" id="{6E1B0149-9F51-A943-8000-D94549CCED9F}"/>
              </a:ext>
            </a:extLst>
          </p:cNvPr>
          <p:cNvPicPr>
            <a:picLocks noChangeAspect="1"/>
          </p:cNvPicPr>
          <p:nvPr/>
        </p:nvPicPr>
        <p:blipFill>
          <a:blip r:embed="rId3"/>
          <a:stretch>
            <a:fillRect/>
          </a:stretch>
        </p:blipFill>
        <p:spPr>
          <a:xfrm>
            <a:off x="488951" y="1328738"/>
            <a:ext cx="2679700" cy="3392527"/>
          </a:xfrm>
          <a:prstGeom prst="rect">
            <a:avLst/>
          </a:prstGeom>
        </p:spPr>
      </p:pic>
      <p:pic>
        <p:nvPicPr>
          <p:cNvPr id="4" name="Picture 3">
            <a:extLst>
              <a:ext uri="{FF2B5EF4-FFF2-40B4-BE49-F238E27FC236}">
                <a16:creationId xmlns:a16="http://schemas.microsoft.com/office/drawing/2014/main" id="{2D564F84-7E1F-BC42-BEBA-63838184EFF3}"/>
              </a:ext>
            </a:extLst>
          </p:cNvPr>
          <p:cNvPicPr>
            <a:picLocks noChangeAspect="1"/>
          </p:cNvPicPr>
          <p:nvPr/>
        </p:nvPicPr>
        <p:blipFill>
          <a:blip r:embed="rId4"/>
          <a:stretch>
            <a:fillRect/>
          </a:stretch>
        </p:blipFill>
        <p:spPr>
          <a:xfrm>
            <a:off x="3517900" y="1328738"/>
            <a:ext cx="2679700" cy="3392527"/>
          </a:xfrm>
          <a:prstGeom prst="rect">
            <a:avLst/>
          </a:prstGeom>
        </p:spPr>
      </p:pic>
      <p:pic>
        <p:nvPicPr>
          <p:cNvPr id="5" name="Picture 4">
            <a:extLst>
              <a:ext uri="{FF2B5EF4-FFF2-40B4-BE49-F238E27FC236}">
                <a16:creationId xmlns:a16="http://schemas.microsoft.com/office/drawing/2014/main" id="{E1D768A3-887E-9640-B456-95D5DC15783B}"/>
              </a:ext>
            </a:extLst>
          </p:cNvPr>
          <p:cNvPicPr>
            <a:picLocks noChangeAspect="1"/>
          </p:cNvPicPr>
          <p:nvPr/>
        </p:nvPicPr>
        <p:blipFill>
          <a:blip r:embed="rId5"/>
          <a:stretch>
            <a:fillRect/>
          </a:stretch>
        </p:blipFill>
        <p:spPr>
          <a:xfrm>
            <a:off x="6338881" y="1328738"/>
            <a:ext cx="2679701" cy="3392528"/>
          </a:xfrm>
          <a:prstGeom prst="rect">
            <a:avLst/>
          </a:prstGeom>
        </p:spPr>
      </p:pic>
      <p:pic>
        <p:nvPicPr>
          <p:cNvPr id="6" name="Picture 5">
            <a:extLst>
              <a:ext uri="{FF2B5EF4-FFF2-40B4-BE49-F238E27FC236}">
                <a16:creationId xmlns:a16="http://schemas.microsoft.com/office/drawing/2014/main" id="{A4CC83D7-1CF7-C245-BABF-A3A30AEDA78F}"/>
              </a:ext>
            </a:extLst>
          </p:cNvPr>
          <p:cNvPicPr>
            <a:picLocks noChangeAspect="1"/>
          </p:cNvPicPr>
          <p:nvPr/>
        </p:nvPicPr>
        <p:blipFill>
          <a:blip r:embed="rId6"/>
          <a:stretch>
            <a:fillRect/>
          </a:stretch>
        </p:blipFill>
        <p:spPr>
          <a:xfrm>
            <a:off x="9265440" y="1328738"/>
            <a:ext cx="2679702" cy="3392529"/>
          </a:xfrm>
          <a:prstGeom prst="rect">
            <a:avLst/>
          </a:prstGeom>
        </p:spPr>
      </p:pic>
      <p:sp>
        <p:nvSpPr>
          <p:cNvPr id="7" name="Rectangle 6">
            <a:extLst>
              <a:ext uri="{FF2B5EF4-FFF2-40B4-BE49-F238E27FC236}">
                <a16:creationId xmlns:a16="http://schemas.microsoft.com/office/drawing/2014/main" id="{6CB2FF71-5D27-0E47-BAAC-CE3AF47EECA7}"/>
              </a:ext>
            </a:extLst>
          </p:cNvPr>
          <p:cNvSpPr/>
          <p:nvPr/>
        </p:nvSpPr>
        <p:spPr>
          <a:xfrm>
            <a:off x="361950" y="4721265"/>
            <a:ext cx="11583192" cy="2308324"/>
          </a:xfrm>
          <a:prstGeom prst="rect">
            <a:avLst/>
          </a:prstGeom>
        </p:spPr>
        <p:txBody>
          <a:bodyPr wrap="square" lIns="91440" tIns="45720" rIns="91440" bIns="45720" anchor="t">
            <a:spAutoFit/>
          </a:bodyPr>
          <a:lstStyle/>
          <a:p>
            <a:pPr marL="342900" indent="-342900">
              <a:buFont typeface="+mj-lt"/>
              <a:buAutoNum type="arabicPeriod"/>
            </a:pPr>
            <a:r>
              <a:rPr lang="en-US" sz="1600">
                <a:solidFill>
                  <a:srgbClr val="000000"/>
                </a:solidFill>
                <a:latin typeface="+mj-lt"/>
              </a:rPr>
              <a:t>More frequent rebalancing may not necessarily generate good result</a:t>
            </a:r>
          </a:p>
          <a:p>
            <a:pPr marL="342900" indent="-342900">
              <a:buFont typeface="+mj-lt"/>
              <a:buAutoNum type="arabicPeriod"/>
            </a:pPr>
            <a:r>
              <a:rPr lang="en-US" sz="1600">
                <a:solidFill>
                  <a:srgbClr val="000000"/>
                </a:solidFill>
                <a:latin typeface="+mj-lt"/>
              </a:rPr>
              <a:t>Max Return portfolio may not necessarily give higher return than Min Risk portfolios, maybe due to strategy crowdedness, or market regime characters</a:t>
            </a:r>
          </a:p>
          <a:p>
            <a:pPr marL="342900" indent="-342900">
              <a:buFont typeface="+mj-lt"/>
              <a:buAutoNum type="arabicPeriod"/>
            </a:pPr>
            <a:r>
              <a:rPr lang="en-US" sz="1600">
                <a:solidFill>
                  <a:srgbClr val="000000"/>
                </a:solidFill>
                <a:latin typeface="+mj-lt"/>
              </a:rPr>
              <a:t>Rolling window of 12m deemed to be a very crowded strategy, and thus the result is not as good</a:t>
            </a:r>
          </a:p>
          <a:p>
            <a:pPr marL="342900" indent="-342900">
              <a:buFont typeface="+mj-lt"/>
              <a:buAutoNum type="arabicPeriod"/>
            </a:pPr>
            <a:r>
              <a:rPr lang="en-US" sz="1600">
                <a:solidFill>
                  <a:srgbClr val="000000"/>
                </a:solidFill>
                <a:latin typeface="+mj-lt"/>
              </a:rPr>
              <a:t>Some good result combinations :</a:t>
            </a:r>
          </a:p>
          <a:p>
            <a:pPr marL="742950" lvl="1" indent="-285750">
              <a:buFont typeface="Arial" panose="020B0604020202020204" pitchFamily="34" charset="0"/>
              <a:buChar char="•"/>
            </a:pPr>
            <a:r>
              <a:rPr lang="en-US" sz="1600">
                <a:solidFill>
                  <a:srgbClr val="000000"/>
                </a:solidFill>
                <a:latin typeface="+mj-lt"/>
              </a:rPr>
              <a:t>rebalancing 9 months with 5 times prior window</a:t>
            </a:r>
          </a:p>
          <a:p>
            <a:pPr marL="742950" lvl="1" indent="-285750">
              <a:buFont typeface="Arial" panose="020B0604020202020204" pitchFamily="34" charset="0"/>
              <a:buChar char="•"/>
            </a:pPr>
            <a:r>
              <a:rPr lang="en-US" sz="1600">
                <a:solidFill>
                  <a:srgbClr val="000000"/>
                </a:solidFill>
                <a:latin typeface="+mj-lt"/>
              </a:rPr>
              <a:t>rebalancing 11 months with 4 times prior window</a:t>
            </a:r>
          </a:p>
          <a:p>
            <a:pPr marL="742950" lvl="1" indent="-285750">
              <a:buFont typeface="Arial" panose="020B0604020202020204" pitchFamily="34" charset="0"/>
              <a:buChar char="•"/>
            </a:pPr>
            <a:r>
              <a:rPr lang="en-US" sz="1600">
                <a:solidFill>
                  <a:srgbClr val="000000"/>
                </a:solidFill>
                <a:latin typeface="+mj-lt"/>
              </a:rPr>
              <a:t>rebalancing 7 months with 2 times prior window</a:t>
            </a:r>
          </a:p>
          <a:p>
            <a:endParaRPr lang="en-SG" sz="1600">
              <a:latin typeface="+mj-lt"/>
            </a:endParaRPr>
          </a:p>
        </p:txBody>
      </p:sp>
    </p:spTree>
    <p:extLst>
      <p:ext uri="{BB962C8B-B14F-4D97-AF65-F5344CB8AC3E}">
        <p14:creationId xmlns:p14="http://schemas.microsoft.com/office/powerpoint/2010/main" val="356286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Diversity Effect</a:t>
            </a:r>
            <a:endParaRPr lang="en-SG">
              <a:solidFill>
                <a:srgbClr val="FF0000"/>
              </a:solidFill>
            </a:endParaRPr>
          </a:p>
        </p:txBody>
      </p:sp>
      <p:sp>
        <p:nvSpPr>
          <p:cNvPr id="3" name="Rectangle 2">
            <a:extLst>
              <a:ext uri="{FF2B5EF4-FFF2-40B4-BE49-F238E27FC236}">
                <a16:creationId xmlns:a16="http://schemas.microsoft.com/office/drawing/2014/main" id="{44EF9692-CD56-814B-A909-E66AB0C81ED1}"/>
              </a:ext>
            </a:extLst>
          </p:cNvPr>
          <p:cNvSpPr/>
          <p:nvPr/>
        </p:nvSpPr>
        <p:spPr>
          <a:xfrm>
            <a:off x="438370" y="1847373"/>
            <a:ext cx="10515599" cy="3416320"/>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SG" b="1" dirty="0"/>
              <a:t>Objective</a:t>
            </a:r>
            <a:r>
              <a:rPr lang="en-SG" dirty="0"/>
              <a:t>: The strategy aims to examine how varying degrees of industry diversification impact portfolio performance under different market conditions.</a:t>
            </a:r>
          </a:p>
          <a:p>
            <a:pPr marL="285750" indent="-285750">
              <a:buFont typeface="Arial" panose="020B0604020202020204" pitchFamily="34" charset="0"/>
              <a:buChar char="•"/>
            </a:pPr>
            <a:endParaRPr lang="en-SG" b="1" dirty="0"/>
          </a:p>
          <a:p>
            <a:pPr marL="285750" indent="-285750">
              <a:buFont typeface="Arial" panose="020B0604020202020204" pitchFamily="34" charset="0"/>
              <a:buChar char="•"/>
            </a:pPr>
            <a:r>
              <a:rPr lang="en-SG" b="1" dirty="0"/>
              <a:t>Analysis Scope</a:t>
            </a:r>
            <a:r>
              <a:rPr lang="en-SG" dirty="0"/>
              <a:t>:</a:t>
            </a:r>
          </a:p>
          <a:p>
            <a:pPr marL="742950" lvl="1" indent="-285750">
              <a:buFont typeface="Courier New" panose="02070309020205020404" pitchFamily="49" charset="0"/>
              <a:buChar char="o"/>
            </a:pPr>
            <a:r>
              <a:rPr lang="en-SG" b="1" dirty="0"/>
              <a:t>Portfolio Diversity</a:t>
            </a:r>
            <a:r>
              <a:rPr lang="en-SG" dirty="0"/>
              <a:t>: </a:t>
            </a:r>
            <a:r>
              <a:rPr lang="en-SG" dirty="0" err="1"/>
              <a:t>Analyzes</a:t>
            </a:r>
            <a:r>
              <a:rPr lang="en-SG" dirty="0"/>
              <a:t> the performance of portfolios diversified across different numbers of industries, specifically 5, 10, 17, and 30, to assess how diversification affects financial outcomes.</a:t>
            </a:r>
          </a:p>
          <a:p>
            <a:endParaRPr lang="en-SG" b="1" dirty="0"/>
          </a:p>
          <a:p>
            <a:pPr marL="285750" indent="-285750">
              <a:buFont typeface="Arial" panose="020B0604020202020204" pitchFamily="34" charset="0"/>
              <a:buChar char="•"/>
            </a:pPr>
            <a:r>
              <a:rPr lang="en-SG" b="1" dirty="0"/>
              <a:t>Performance Metrics</a:t>
            </a:r>
            <a:r>
              <a:rPr lang="en-SG" dirty="0"/>
              <a:t>:</a:t>
            </a:r>
          </a:p>
          <a:p>
            <a:pPr marL="742950" lvl="1" indent="-285750">
              <a:buFont typeface="Courier New" panose="02070309020205020404" pitchFamily="49" charset="0"/>
              <a:buChar char="o"/>
            </a:pPr>
            <a:r>
              <a:rPr lang="en-SG" b="1" dirty="0"/>
              <a:t>Metrics Calculated</a:t>
            </a:r>
            <a:r>
              <a:rPr lang="en-SG" dirty="0"/>
              <a:t>: Determines key performance indicators such as annualized returns, total returns, </a:t>
            </a:r>
            <a:r>
              <a:rPr lang="en-SG" dirty="0" err="1"/>
              <a:t>sharpe</a:t>
            </a:r>
            <a:r>
              <a:rPr lang="en-SG" dirty="0"/>
              <a:t> ratio, volatility, and Value at Risk (</a:t>
            </a:r>
            <a:r>
              <a:rPr lang="en-SG" dirty="0" err="1"/>
              <a:t>VaR</a:t>
            </a:r>
            <a:r>
              <a:rPr lang="en-SG" dirty="0"/>
              <a:t>) for each level of industry diversification. This analysis helps in understanding the trade-offs between risk and return associated with varying diversification levels.</a:t>
            </a:r>
          </a:p>
        </p:txBody>
      </p:sp>
    </p:spTree>
    <p:extLst>
      <p:ext uri="{BB962C8B-B14F-4D97-AF65-F5344CB8AC3E}">
        <p14:creationId xmlns:p14="http://schemas.microsoft.com/office/powerpoint/2010/main" val="12625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Diversity Effect</a:t>
            </a:r>
            <a:endParaRPr lang="en-SG">
              <a:solidFill>
                <a:srgbClr val="FF0000"/>
              </a:solidFill>
            </a:endParaRPr>
          </a:p>
        </p:txBody>
      </p:sp>
      <p:pic>
        <p:nvPicPr>
          <p:cNvPr id="8" name="Picture 7">
            <a:extLst>
              <a:ext uri="{FF2B5EF4-FFF2-40B4-BE49-F238E27FC236}">
                <a16:creationId xmlns:a16="http://schemas.microsoft.com/office/drawing/2014/main" id="{B1291D68-56D9-0446-B5F9-04B6950E7A75}"/>
              </a:ext>
            </a:extLst>
          </p:cNvPr>
          <p:cNvPicPr>
            <a:picLocks noChangeAspect="1"/>
          </p:cNvPicPr>
          <p:nvPr/>
        </p:nvPicPr>
        <p:blipFill>
          <a:blip r:embed="rId3"/>
          <a:stretch>
            <a:fillRect/>
          </a:stretch>
        </p:blipFill>
        <p:spPr>
          <a:xfrm>
            <a:off x="1774593" y="1307053"/>
            <a:ext cx="3456250" cy="5389022"/>
          </a:xfrm>
          <a:prstGeom prst="rect">
            <a:avLst/>
          </a:prstGeom>
        </p:spPr>
      </p:pic>
      <p:pic>
        <p:nvPicPr>
          <p:cNvPr id="10" name="Picture 9">
            <a:extLst>
              <a:ext uri="{FF2B5EF4-FFF2-40B4-BE49-F238E27FC236}">
                <a16:creationId xmlns:a16="http://schemas.microsoft.com/office/drawing/2014/main" id="{4EBE4F4A-4D16-064E-8098-F8C511DEC1F9}"/>
              </a:ext>
            </a:extLst>
          </p:cNvPr>
          <p:cNvPicPr>
            <a:picLocks noChangeAspect="1"/>
          </p:cNvPicPr>
          <p:nvPr/>
        </p:nvPicPr>
        <p:blipFill rotWithShape="1">
          <a:blip r:embed="rId4"/>
          <a:srcRect t="49357"/>
          <a:stretch/>
        </p:blipFill>
        <p:spPr>
          <a:xfrm>
            <a:off x="6094269" y="1265490"/>
            <a:ext cx="3376666" cy="2729147"/>
          </a:xfrm>
          <a:prstGeom prst="rect">
            <a:avLst/>
          </a:prstGeom>
        </p:spPr>
      </p:pic>
      <p:pic>
        <p:nvPicPr>
          <p:cNvPr id="11" name="Picture 10">
            <a:extLst>
              <a:ext uri="{FF2B5EF4-FFF2-40B4-BE49-F238E27FC236}">
                <a16:creationId xmlns:a16="http://schemas.microsoft.com/office/drawing/2014/main" id="{6B2E0FEA-288D-BD45-85FE-53EF3E4E7632}"/>
              </a:ext>
            </a:extLst>
          </p:cNvPr>
          <p:cNvPicPr>
            <a:picLocks noChangeAspect="1"/>
          </p:cNvPicPr>
          <p:nvPr/>
        </p:nvPicPr>
        <p:blipFill>
          <a:blip r:embed="rId5"/>
          <a:stretch>
            <a:fillRect/>
          </a:stretch>
        </p:blipFill>
        <p:spPr>
          <a:xfrm>
            <a:off x="6062229" y="3967126"/>
            <a:ext cx="3411141" cy="2722022"/>
          </a:xfrm>
          <a:prstGeom prst="rect">
            <a:avLst/>
          </a:prstGeom>
        </p:spPr>
      </p:pic>
    </p:spTree>
    <p:extLst>
      <p:ext uri="{BB962C8B-B14F-4D97-AF65-F5344CB8AC3E}">
        <p14:creationId xmlns:p14="http://schemas.microsoft.com/office/powerpoint/2010/main" val="144499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Observation – Diversity Effect</a:t>
            </a:r>
            <a:endParaRPr lang="en-SG">
              <a:solidFill>
                <a:srgbClr val="FF0000"/>
              </a:solidFill>
            </a:endParaRPr>
          </a:p>
        </p:txBody>
      </p:sp>
      <p:sp>
        <p:nvSpPr>
          <p:cNvPr id="3" name="Rectangle 2">
            <a:extLst>
              <a:ext uri="{FF2B5EF4-FFF2-40B4-BE49-F238E27FC236}">
                <a16:creationId xmlns:a16="http://schemas.microsoft.com/office/drawing/2014/main" id="{60A6A846-D7E6-DA44-A1B1-23D9BF220020}"/>
              </a:ext>
            </a:extLst>
          </p:cNvPr>
          <p:cNvSpPr/>
          <p:nvPr/>
        </p:nvSpPr>
        <p:spPr>
          <a:xfrm>
            <a:off x="381000" y="1490330"/>
            <a:ext cx="10844212" cy="4770537"/>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SG" sz="1600" b="1" dirty="0"/>
              <a:t>Reduction in Volatility</a:t>
            </a:r>
            <a:r>
              <a:rPr lang="en-SG" sz="1600" dirty="0"/>
              <a:t>: As the number of industry portfolios increases from 5 to 30, there is a consistent decrease in both annual volatility and the values of Value at Risk (</a:t>
            </a:r>
            <a:r>
              <a:rPr lang="en-SG" sz="1600" dirty="0" err="1"/>
              <a:t>VaR</a:t>
            </a:r>
            <a:r>
              <a:rPr lang="en-SG" sz="1600" dirty="0"/>
              <a:t>) metrics across portfolios. This trend illustrates that greater diversification across different industries effectively reduces the portfolio's overall risk.</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Impact on Returns</a:t>
            </a:r>
            <a:r>
              <a:rPr lang="en-SG" sz="1600" dirty="0"/>
              <a:t>: There is a nuanced impact on returns. While the total return slightly decreases as the number of industries in the portfolio increases, the annual return exhibits mixed changes. For example, portfolios with 20 industries show an increase in annual returns compared to those with 5 industries, but there is a noticeable decrease when moving to 30 industries.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Sharpe Ratio Analysis</a:t>
            </a:r>
            <a:r>
              <a:rPr lang="en-SG" sz="1600" dirty="0"/>
              <a:t>: The Sharpe ratio, which assesses risk-adjusted returns, varies with different levels of diversification. Portfolios with 17 industries initially show the highest Sharpe ratio, signalling superior risk-adjusted returns at this level of diversification. However, the Sharpe ratio diminishes as more industries are added, indicating that while increased diversification lowers volatility, it might also reduce the potential for higher adjusted returns.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Optimal Diversification Point</a:t>
            </a:r>
            <a:r>
              <a:rPr lang="en-SG" sz="1600" dirty="0"/>
              <a:t>: Contrary to the higher numbers tested, the analysis suggests that diversifying across approximately 10 industries strikes the most effective balance between minimizing risk and maximizing return. This level of diversification avoids the diminishing returns observed with higher numbers and outperforms less diversified configurations in terms of both risk management and return efficiency.</a:t>
            </a:r>
          </a:p>
        </p:txBody>
      </p:sp>
    </p:spTree>
    <p:extLst>
      <p:ext uri="{BB962C8B-B14F-4D97-AF65-F5344CB8AC3E}">
        <p14:creationId xmlns:p14="http://schemas.microsoft.com/office/powerpoint/2010/main" val="209914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2103D-5ED9-4255-E717-6DFF9D447A91}"/>
              </a:ext>
            </a:extLst>
          </p:cNvPr>
          <p:cNvSpPr>
            <a:spLocks noGrp="1"/>
          </p:cNvSpPr>
          <p:nvPr>
            <p:ph type="title"/>
          </p:nvPr>
        </p:nvSpPr>
        <p:spPr/>
        <p:txBody>
          <a:bodyPr/>
          <a:lstStyle/>
          <a:p>
            <a:r>
              <a:rPr lang="en-SG"/>
              <a:t>Content</a:t>
            </a:r>
          </a:p>
        </p:txBody>
      </p:sp>
      <p:sp>
        <p:nvSpPr>
          <p:cNvPr id="3" name="内容占位符 2">
            <a:extLst>
              <a:ext uri="{FF2B5EF4-FFF2-40B4-BE49-F238E27FC236}">
                <a16:creationId xmlns:a16="http://schemas.microsoft.com/office/drawing/2014/main" id="{5066095F-3663-6DB9-6A25-CEBAA6C1C4A2}"/>
              </a:ext>
            </a:extLst>
          </p:cNvPr>
          <p:cNvSpPr>
            <a:spLocks noGrp="1"/>
          </p:cNvSpPr>
          <p:nvPr>
            <p:ph idx="1"/>
          </p:nvPr>
        </p:nvSpPr>
        <p:spPr>
          <a:xfrm>
            <a:off x="349370" y="1724985"/>
            <a:ext cx="10357448" cy="4451978"/>
          </a:xfrm>
        </p:spPr>
        <p:txBody>
          <a:bodyPr vert="horz" lIns="91440" tIns="45720" rIns="91440" bIns="45720" rtlCol="0" anchor="t">
            <a:normAutofit/>
          </a:bodyPr>
          <a:lstStyle/>
          <a:p>
            <a:r>
              <a:rPr lang="en-SG" dirty="0">
                <a:solidFill>
                  <a:schemeClr val="tx1"/>
                </a:solidFill>
              </a:rPr>
              <a:t>Introduction</a:t>
            </a:r>
          </a:p>
          <a:p>
            <a:r>
              <a:rPr lang="en-SG" dirty="0">
                <a:solidFill>
                  <a:schemeClr val="tx1"/>
                </a:solidFill>
              </a:rPr>
              <a:t>Data description </a:t>
            </a:r>
          </a:p>
          <a:p>
            <a:r>
              <a:rPr lang="en-SG" dirty="0">
                <a:solidFill>
                  <a:schemeClr val="tx1"/>
                </a:solidFill>
              </a:rPr>
              <a:t>Strategy evaluation Methodology </a:t>
            </a:r>
          </a:p>
          <a:p>
            <a:r>
              <a:rPr lang="en-SG" dirty="0">
                <a:solidFill>
                  <a:schemeClr val="tx1"/>
                </a:solidFill>
              </a:rPr>
              <a:t>Strategy tuning </a:t>
            </a:r>
          </a:p>
          <a:p>
            <a:r>
              <a:rPr lang="en-SG" dirty="0">
                <a:solidFill>
                  <a:schemeClr val="tx1"/>
                </a:solidFill>
              </a:rPr>
              <a:t>Portfolio construction</a:t>
            </a:r>
          </a:p>
          <a:p>
            <a:r>
              <a:rPr lang="en-SG" dirty="0">
                <a:solidFill>
                  <a:schemeClr val="tx1"/>
                </a:solidFill>
              </a:rPr>
              <a:t>Conclusion</a:t>
            </a:r>
          </a:p>
        </p:txBody>
      </p:sp>
    </p:spTree>
    <p:extLst>
      <p:ext uri="{BB962C8B-B14F-4D97-AF65-F5344CB8AC3E}">
        <p14:creationId xmlns:p14="http://schemas.microsoft.com/office/powerpoint/2010/main" val="353362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Shorting Effect</a:t>
            </a:r>
            <a:endParaRPr lang="en-SG">
              <a:solidFill>
                <a:srgbClr val="FF0000"/>
              </a:solidFill>
            </a:endParaRPr>
          </a:p>
        </p:txBody>
      </p:sp>
      <p:sp>
        <p:nvSpPr>
          <p:cNvPr id="6" name="Rectangle 5">
            <a:extLst>
              <a:ext uri="{FF2B5EF4-FFF2-40B4-BE49-F238E27FC236}">
                <a16:creationId xmlns:a16="http://schemas.microsoft.com/office/drawing/2014/main" id="{5590A6CF-C13D-104F-83CD-64CF8D17CF3F}"/>
              </a:ext>
            </a:extLst>
          </p:cNvPr>
          <p:cNvSpPr/>
          <p:nvPr/>
        </p:nvSpPr>
        <p:spPr>
          <a:xfrm>
            <a:off x="514350" y="1410746"/>
            <a:ext cx="11464575" cy="3693319"/>
          </a:xfrm>
          <a:prstGeom prst="rect">
            <a:avLst/>
          </a:prstGeom>
        </p:spPr>
        <p:txBody>
          <a:bodyPr wrap="square">
            <a:spAutoFit/>
          </a:bodyPr>
          <a:lstStyle/>
          <a:p>
            <a:pPr marL="285750" indent="-285750">
              <a:buFont typeface="Arial" panose="020B0604020202020204" pitchFamily="34" charset="0"/>
              <a:buChar char="•"/>
            </a:pPr>
            <a:r>
              <a:rPr lang="en-SG" b="1"/>
              <a:t>Objective</a:t>
            </a:r>
            <a:r>
              <a:rPr lang="en-SG"/>
              <a:t>: To evaluate how different short selling constraints influence portfolio performance across various thresholds. Aim to understand the impact of allowing short positions on the risk-return profile of portfolios.</a:t>
            </a:r>
          </a:p>
          <a:p>
            <a:pPr lvl="1"/>
            <a:endParaRPr lang="en-SG"/>
          </a:p>
          <a:p>
            <a:pPr marL="285750" indent="-285750">
              <a:buFont typeface="Arial" panose="020B0604020202020204" pitchFamily="34" charset="0"/>
              <a:buChar char="•"/>
            </a:pPr>
            <a:r>
              <a:rPr lang="en-SG" b="1"/>
              <a:t>Short Selling Constraints Explored</a:t>
            </a:r>
            <a:r>
              <a:rPr lang="en-SG"/>
              <a:t>:</a:t>
            </a:r>
          </a:p>
          <a:p>
            <a:pPr lvl="1"/>
            <a:r>
              <a:rPr lang="en-SG" b="1"/>
              <a:t>No short selling</a:t>
            </a:r>
            <a:r>
              <a:rPr lang="en-SG"/>
              <a:t>: Only long positions allowed (Bounds [0,1]).</a:t>
            </a:r>
          </a:p>
          <a:p>
            <a:pPr lvl="1"/>
            <a:r>
              <a:rPr lang="en-SG" b="1"/>
              <a:t>Limited short selling</a:t>
            </a:r>
            <a:r>
              <a:rPr lang="en-SG"/>
              <a:t>: Minimal short positions permitted (Bounds [-0.25,1]).</a:t>
            </a:r>
          </a:p>
          <a:p>
            <a:pPr lvl="1"/>
            <a:r>
              <a:rPr lang="en-SG" b="1"/>
              <a:t>Moderate short selling</a:t>
            </a:r>
            <a:r>
              <a:rPr lang="en-SG"/>
              <a:t>: More flexibility in shorting up to 50% of the portfolio value (Bounds [-0.5,1]).</a:t>
            </a:r>
          </a:p>
          <a:p>
            <a:pPr lvl="1"/>
            <a:r>
              <a:rPr lang="en-SG" b="1"/>
              <a:t>Aggressive short selling</a:t>
            </a:r>
            <a:r>
              <a:rPr lang="en-SG"/>
              <a:t>: Significant short positions allowed (Bounds [-0.75,1]).</a:t>
            </a:r>
          </a:p>
          <a:p>
            <a:pPr lvl="1"/>
            <a:r>
              <a:rPr lang="en-SG" b="1"/>
              <a:t>Full short selling</a:t>
            </a:r>
            <a:r>
              <a:rPr lang="en-SG"/>
              <a:t>: Full flexibility with equal potential for long and short positions (Bounds [-1,1]).</a:t>
            </a:r>
          </a:p>
          <a:p>
            <a:pPr lvl="1"/>
            <a:endParaRPr lang="en-SG"/>
          </a:p>
          <a:p>
            <a:pPr marL="285750" indent="-285750">
              <a:buFont typeface="Arial" panose="020B0604020202020204" pitchFamily="34" charset="0"/>
              <a:buChar char="•"/>
            </a:pPr>
            <a:r>
              <a:rPr lang="en-SG" b="1"/>
              <a:t>Expected Outcomes</a:t>
            </a:r>
            <a:r>
              <a:rPr lang="en-SG"/>
              <a:t>: Determine the potential for enhanced returns or increased risk with each level of short selling. Identify optimal short selling constraints that balance risk and return efficiently.</a:t>
            </a:r>
          </a:p>
          <a:p>
            <a:pPr lvl="1"/>
            <a:endParaRPr lang="en-SG"/>
          </a:p>
        </p:txBody>
      </p:sp>
    </p:spTree>
    <p:extLst>
      <p:ext uri="{BB962C8B-B14F-4D97-AF65-F5344CB8AC3E}">
        <p14:creationId xmlns:p14="http://schemas.microsoft.com/office/powerpoint/2010/main" val="101797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Shorting Effect</a:t>
            </a:r>
            <a:endParaRPr lang="en-SG">
              <a:solidFill>
                <a:srgbClr val="FF0000"/>
              </a:solidFill>
            </a:endParaRPr>
          </a:p>
        </p:txBody>
      </p:sp>
      <p:sp>
        <p:nvSpPr>
          <p:cNvPr id="11" name="Rectangle 10">
            <a:extLst>
              <a:ext uri="{FF2B5EF4-FFF2-40B4-BE49-F238E27FC236}">
                <a16:creationId xmlns:a16="http://schemas.microsoft.com/office/drawing/2014/main" id="{15206082-4ED0-A840-AF7F-55B45EC6318A}"/>
              </a:ext>
            </a:extLst>
          </p:cNvPr>
          <p:cNvSpPr/>
          <p:nvPr/>
        </p:nvSpPr>
        <p:spPr>
          <a:xfrm>
            <a:off x="6592250" y="3897362"/>
            <a:ext cx="3161350" cy="276999"/>
          </a:xfrm>
          <a:prstGeom prst="rect">
            <a:avLst/>
          </a:prstGeom>
        </p:spPr>
        <p:txBody>
          <a:bodyPr wrap="square">
            <a:spAutoFit/>
          </a:bodyPr>
          <a:lstStyle/>
          <a:p>
            <a:pPr lvl="2"/>
            <a:r>
              <a:rPr lang="en-SG" sz="1200" b="1">
                <a:solidFill>
                  <a:schemeClr val="accent6">
                    <a:lumMod val="50000"/>
                  </a:schemeClr>
                </a:solidFill>
              </a:rPr>
              <a:t>Full short selling:</a:t>
            </a:r>
            <a:r>
              <a:rPr lang="en-SG" sz="1200">
                <a:solidFill>
                  <a:schemeClr val="accent6">
                    <a:lumMod val="50000"/>
                  </a:schemeClr>
                </a:solidFill>
              </a:rPr>
              <a:t> Bounds (-1,1)</a:t>
            </a:r>
          </a:p>
        </p:txBody>
      </p:sp>
      <p:sp>
        <p:nvSpPr>
          <p:cNvPr id="12" name="Rectangle 11">
            <a:extLst>
              <a:ext uri="{FF2B5EF4-FFF2-40B4-BE49-F238E27FC236}">
                <a16:creationId xmlns:a16="http://schemas.microsoft.com/office/drawing/2014/main" id="{92856A1F-6B3B-E645-8BE7-59D7F7EA8949}"/>
              </a:ext>
            </a:extLst>
          </p:cNvPr>
          <p:cNvSpPr/>
          <p:nvPr/>
        </p:nvSpPr>
        <p:spPr>
          <a:xfrm>
            <a:off x="727647" y="1458476"/>
            <a:ext cx="2975495" cy="276999"/>
          </a:xfrm>
          <a:prstGeom prst="rect">
            <a:avLst/>
          </a:prstGeom>
        </p:spPr>
        <p:txBody>
          <a:bodyPr wrap="none">
            <a:spAutoFit/>
          </a:bodyPr>
          <a:lstStyle/>
          <a:p>
            <a:pPr lvl="2"/>
            <a:r>
              <a:rPr lang="en-SG" sz="1200" b="1">
                <a:solidFill>
                  <a:schemeClr val="accent6">
                    <a:lumMod val="50000"/>
                  </a:schemeClr>
                </a:solidFill>
              </a:rPr>
              <a:t>No short selling:</a:t>
            </a:r>
            <a:r>
              <a:rPr lang="en-SG" sz="1200">
                <a:solidFill>
                  <a:schemeClr val="accent6">
                    <a:lumMod val="50000"/>
                  </a:schemeClr>
                </a:solidFill>
              </a:rPr>
              <a:t> Bounds (0,1)</a:t>
            </a:r>
          </a:p>
        </p:txBody>
      </p:sp>
      <p:sp>
        <p:nvSpPr>
          <p:cNvPr id="13" name="Rectangle 12">
            <a:extLst>
              <a:ext uri="{FF2B5EF4-FFF2-40B4-BE49-F238E27FC236}">
                <a16:creationId xmlns:a16="http://schemas.microsoft.com/office/drawing/2014/main" id="{5C08366F-563E-B349-8200-469A0AC7372D}"/>
              </a:ext>
            </a:extLst>
          </p:cNvPr>
          <p:cNvSpPr/>
          <p:nvPr/>
        </p:nvSpPr>
        <p:spPr>
          <a:xfrm>
            <a:off x="4224462" y="1458476"/>
            <a:ext cx="3512244" cy="276999"/>
          </a:xfrm>
          <a:prstGeom prst="rect">
            <a:avLst/>
          </a:prstGeom>
        </p:spPr>
        <p:txBody>
          <a:bodyPr wrap="none">
            <a:spAutoFit/>
          </a:bodyPr>
          <a:lstStyle/>
          <a:p>
            <a:pPr lvl="2"/>
            <a:r>
              <a:rPr lang="en-SG" sz="1200" b="1">
                <a:solidFill>
                  <a:schemeClr val="accent6">
                    <a:lumMod val="50000"/>
                  </a:schemeClr>
                </a:solidFill>
              </a:rPr>
              <a:t>Limited short selling:</a:t>
            </a:r>
            <a:r>
              <a:rPr lang="en-SG" sz="1200">
                <a:solidFill>
                  <a:schemeClr val="accent6">
                    <a:lumMod val="50000"/>
                  </a:schemeClr>
                </a:solidFill>
              </a:rPr>
              <a:t> Bounds (-0.25,1)</a:t>
            </a:r>
          </a:p>
        </p:txBody>
      </p:sp>
      <p:sp>
        <p:nvSpPr>
          <p:cNvPr id="14" name="Rectangle 13">
            <a:extLst>
              <a:ext uri="{FF2B5EF4-FFF2-40B4-BE49-F238E27FC236}">
                <a16:creationId xmlns:a16="http://schemas.microsoft.com/office/drawing/2014/main" id="{16D8EE28-487C-4748-88C6-BB14FC1EE48B}"/>
              </a:ext>
            </a:extLst>
          </p:cNvPr>
          <p:cNvSpPr/>
          <p:nvPr/>
        </p:nvSpPr>
        <p:spPr>
          <a:xfrm>
            <a:off x="7847259" y="1458476"/>
            <a:ext cx="3585982" cy="276999"/>
          </a:xfrm>
          <a:prstGeom prst="rect">
            <a:avLst/>
          </a:prstGeom>
        </p:spPr>
        <p:txBody>
          <a:bodyPr wrap="none">
            <a:spAutoFit/>
          </a:bodyPr>
          <a:lstStyle/>
          <a:p>
            <a:pPr lvl="2"/>
            <a:r>
              <a:rPr lang="en-SG" sz="1200" b="1">
                <a:solidFill>
                  <a:schemeClr val="accent6">
                    <a:lumMod val="50000"/>
                  </a:schemeClr>
                </a:solidFill>
              </a:rPr>
              <a:t>Moderate short selling:</a:t>
            </a:r>
            <a:r>
              <a:rPr lang="en-SG" sz="1200">
                <a:solidFill>
                  <a:schemeClr val="accent6">
                    <a:lumMod val="50000"/>
                  </a:schemeClr>
                </a:solidFill>
              </a:rPr>
              <a:t> Bounds (-0.5,1)</a:t>
            </a:r>
          </a:p>
        </p:txBody>
      </p:sp>
      <p:sp>
        <p:nvSpPr>
          <p:cNvPr id="15" name="Rectangle 14">
            <a:extLst>
              <a:ext uri="{FF2B5EF4-FFF2-40B4-BE49-F238E27FC236}">
                <a16:creationId xmlns:a16="http://schemas.microsoft.com/office/drawing/2014/main" id="{B6C4F1F9-5B82-0B44-8DB7-776880D18BAD}"/>
              </a:ext>
            </a:extLst>
          </p:cNvPr>
          <p:cNvSpPr/>
          <p:nvPr/>
        </p:nvSpPr>
        <p:spPr>
          <a:xfrm>
            <a:off x="2252736" y="3905300"/>
            <a:ext cx="3712619" cy="276999"/>
          </a:xfrm>
          <a:prstGeom prst="rect">
            <a:avLst/>
          </a:prstGeom>
        </p:spPr>
        <p:txBody>
          <a:bodyPr wrap="none">
            <a:spAutoFit/>
          </a:bodyPr>
          <a:lstStyle/>
          <a:p>
            <a:pPr lvl="2"/>
            <a:r>
              <a:rPr lang="en-SG" sz="1200" b="1">
                <a:solidFill>
                  <a:schemeClr val="accent6">
                    <a:lumMod val="50000"/>
                  </a:schemeClr>
                </a:solidFill>
              </a:rPr>
              <a:t>Aggressive short selling:</a:t>
            </a:r>
            <a:r>
              <a:rPr lang="en-SG" sz="1200">
                <a:solidFill>
                  <a:schemeClr val="accent6">
                    <a:lumMod val="50000"/>
                  </a:schemeClr>
                </a:solidFill>
              </a:rPr>
              <a:t> Bounds (-0.75,1)</a:t>
            </a:r>
          </a:p>
        </p:txBody>
      </p:sp>
      <p:pic>
        <p:nvPicPr>
          <p:cNvPr id="4" name="Picture 3">
            <a:extLst>
              <a:ext uri="{FF2B5EF4-FFF2-40B4-BE49-F238E27FC236}">
                <a16:creationId xmlns:a16="http://schemas.microsoft.com/office/drawing/2014/main" id="{07671F88-2957-7B42-A3AF-09E1DF2EE35E}"/>
              </a:ext>
            </a:extLst>
          </p:cNvPr>
          <p:cNvPicPr>
            <a:picLocks noChangeAspect="1"/>
          </p:cNvPicPr>
          <p:nvPr/>
        </p:nvPicPr>
        <p:blipFill>
          <a:blip r:embed="rId3"/>
          <a:stretch>
            <a:fillRect/>
          </a:stretch>
        </p:blipFill>
        <p:spPr>
          <a:xfrm>
            <a:off x="1157526" y="1708100"/>
            <a:ext cx="3140766" cy="2152413"/>
          </a:xfrm>
          <a:prstGeom prst="rect">
            <a:avLst/>
          </a:prstGeom>
        </p:spPr>
      </p:pic>
      <p:pic>
        <p:nvPicPr>
          <p:cNvPr id="6" name="Picture 5">
            <a:extLst>
              <a:ext uri="{FF2B5EF4-FFF2-40B4-BE49-F238E27FC236}">
                <a16:creationId xmlns:a16="http://schemas.microsoft.com/office/drawing/2014/main" id="{7A0FF609-3189-C54C-B11E-629B6FAFE65A}"/>
              </a:ext>
            </a:extLst>
          </p:cNvPr>
          <p:cNvPicPr>
            <a:picLocks noChangeAspect="1"/>
          </p:cNvPicPr>
          <p:nvPr/>
        </p:nvPicPr>
        <p:blipFill>
          <a:blip r:embed="rId4"/>
          <a:stretch>
            <a:fillRect/>
          </a:stretch>
        </p:blipFill>
        <p:spPr>
          <a:xfrm>
            <a:off x="4689114" y="1675454"/>
            <a:ext cx="3222985" cy="2152413"/>
          </a:xfrm>
          <a:prstGeom prst="rect">
            <a:avLst/>
          </a:prstGeom>
        </p:spPr>
      </p:pic>
      <p:pic>
        <p:nvPicPr>
          <p:cNvPr id="9" name="Picture 8">
            <a:extLst>
              <a:ext uri="{FF2B5EF4-FFF2-40B4-BE49-F238E27FC236}">
                <a16:creationId xmlns:a16="http://schemas.microsoft.com/office/drawing/2014/main" id="{4B7AF7B9-A3CD-494B-92E7-583354AB9EDE}"/>
              </a:ext>
            </a:extLst>
          </p:cNvPr>
          <p:cNvPicPr>
            <a:picLocks noChangeAspect="1"/>
          </p:cNvPicPr>
          <p:nvPr/>
        </p:nvPicPr>
        <p:blipFill>
          <a:blip r:embed="rId5"/>
          <a:stretch>
            <a:fillRect/>
          </a:stretch>
        </p:blipFill>
        <p:spPr>
          <a:xfrm>
            <a:off x="8577913" y="1708100"/>
            <a:ext cx="3174101" cy="2119767"/>
          </a:xfrm>
          <a:prstGeom prst="rect">
            <a:avLst/>
          </a:prstGeom>
        </p:spPr>
      </p:pic>
      <p:pic>
        <p:nvPicPr>
          <p:cNvPr id="16" name="Picture 15">
            <a:extLst>
              <a:ext uri="{FF2B5EF4-FFF2-40B4-BE49-F238E27FC236}">
                <a16:creationId xmlns:a16="http://schemas.microsoft.com/office/drawing/2014/main" id="{48DB9A73-339D-0D48-9BC1-5563A1899718}"/>
              </a:ext>
            </a:extLst>
          </p:cNvPr>
          <p:cNvPicPr>
            <a:picLocks noChangeAspect="1"/>
          </p:cNvPicPr>
          <p:nvPr/>
        </p:nvPicPr>
        <p:blipFill>
          <a:blip r:embed="rId6"/>
          <a:stretch>
            <a:fillRect/>
          </a:stretch>
        </p:blipFill>
        <p:spPr>
          <a:xfrm>
            <a:off x="2727909" y="4227086"/>
            <a:ext cx="3368091" cy="2249320"/>
          </a:xfrm>
          <a:prstGeom prst="rect">
            <a:avLst/>
          </a:prstGeom>
        </p:spPr>
      </p:pic>
      <p:pic>
        <p:nvPicPr>
          <p:cNvPr id="17" name="Picture 16">
            <a:extLst>
              <a:ext uri="{FF2B5EF4-FFF2-40B4-BE49-F238E27FC236}">
                <a16:creationId xmlns:a16="http://schemas.microsoft.com/office/drawing/2014/main" id="{16F6940C-0F34-0E47-B41C-C59E2573C35E}"/>
              </a:ext>
            </a:extLst>
          </p:cNvPr>
          <p:cNvPicPr>
            <a:picLocks noChangeAspect="1"/>
          </p:cNvPicPr>
          <p:nvPr/>
        </p:nvPicPr>
        <p:blipFill>
          <a:blip r:embed="rId7"/>
          <a:stretch>
            <a:fillRect/>
          </a:stretch>
        </p:blipFill>
        <p:spPr>
          <a:xfrm>
            <a:off x="6893867" y="4227086"/>
            <a:ext cx="3368091" cy="2249320"/>
          </a:xfrm>
          <a:prstGeom prst="rect">
            <a:avLst/>
          </a:prstGeom>
        </p:spPr>
      </p:pic>
    </p:spTree>
    <p:extLst>
      <p:ext uri="{BB962C8B-B14F-4D97-AF65-F5344CB8AC3E}">
        <p14:creationId xmlns:p14="http://schemas.microsoft.com/office/powerpoint/2010/main" val="19101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F484C-37E9-F648-EB84-0C092421F7E6}"/>
              </a:ext>
            </a:extLst>
          </p:cNvPr>
          <p:cNvSpPr>
            <a:spLocks noGrp="1"/>
          </p:cNvSpPr>
          <p:nvPr>
            <p:ph type="title"/>
          </p:nvPr>
        </p:nvSpPr>
        <p:spPr>
          <a:xfrm>
            <a:off x="613538" y="0"/>
            <a:ext cx="8596668" cy="1320800"/>
          </a:xfrm>
        </p:spPr>
        <p:txBody>
          <a:bodyPr/>
          <a:lstStyle/>
          <a:p>
            <a:r>
              <a:rPr lang="en-SG" dirty="0"/>
              <a:t>Observation – Shorting Effect</a:t>
            </a:r>
          </a:p>
        </p:txBody>
      </p:sp>
      <p:sp>
        <p:nvSpPr>
          <p:cNvPr id="3" name="内容占位符 2">
            <a:extLst>
              <a:ext uri="{FF2B5EF4-FFF2-40B4-BE49-F238E27FC236}">
                <a16:creationId xmlns:a16="http://schemas.microsoft.com/office/drawing/2014/main" id="{26342480-77BC-FCF1-B880-0CEF63E746FF}"/>
              </a:ext>
            </a:extLst>
          </p:cNvPr>
          <p:cNvSpPr>
            <a:spLocks noGrp="1"/>
          </p:cNvSpPr>
          <p:nvPr>
            <p:ph idx="1"/>
          </p:nvPr>
        </p:nvSpPr>
        <p:spPr>
          <a:xfrm>
            <a:off x="310313" y="672031"/>
            <a:ext cx="11571373" cy="3880773"/>
          </a:xfrm>
        </p:spPr>
        <p:txBody>
          <a:bodyPr>
            <a:noAutofit/>
          </a:bodyPr>
          <a:lstStyle/>
          <a:p>
            <a:r>
              <a:rPr lang="en-SG" sz="1600" b="1" dirty="0"/>
              <a:t>Impact on Volatility</a:t>
            </a:r>
            <a:r>
              <a:rPr lang="en-SG" sz="1600" dirty="0"/>
              <a:t>: Volatility increases as the level of allowed short selling increases from no short selling to full short selling. This trend is consistent across all short selling levels, suggesting that the introduction and increase of short positions contribute to higher portfolio volatility.</a:t>
            </a:r>
          </a:p>
          <a:p>
            <a:r>
              <a:rPr lang="en-SG" sz="1600" b="1" dirty="0"/>
              <a:t>Impact on Total Returns</a:t>
            </a:r>
            <a:r>
              <a:rPr lang="en-SG" sz="1600" dirty="0"/>
              <a:t>: Total returns increase as more aggressive short selling is permitted, with the highest returns observed in the full short selling strategy. This indicates that greater short selling capabilities can potentially enhance the total returns of a portfolio.</a:t>
            </a:r>
          </a:p>
          <a:p>
            <a:r>
              <a:rPr lang="en-SG" sz="1600" b="1" dirty="0"/>
              <a:t>Impact on Annual Returns</a:t>
            </a:r>
            <a:r>
              <a:rPr lang="en-SG" sz="1600" dirty="0"/>
              <a:t>: However, the annual returns show a more varied trend. While moderate short selling improves annual returns compared to no short selling, the most aggressive strategies do not always lead to the highest annual returns, suggesting diminishing returns or increased risk impacting returns as short selling becomes more aggressive.</a:t>
            </a:r>
          </a:p>
          <a:p>
            <a:r>
              <a:rPr lang="en-SG" sz="1600" b="1" dirty="0"/>
              <a:t>Sharpe Ratio Trends</a:t>
            </a:r>
            <a:r>
              <a:rPr lang="en-SG" sz="1600" dirty="0"/>
              <a:t>: The Sharpe ratio is generally higher in scenarios with moderate short selling but decreases in more aggressive short selling strategies. This indicates that the increase in returns does not proportionally compensate for the increase in risk at higher levels of short selling.</a:t>
            </a:r>
          </a:p>
          <a:p>
            <a:r>
              <a:rPr lang="en-SG" sz="1600" b="1" dirty="0"/>
              <a:t>Value at Risk (</a:t>
            </a:r>
            <a:r>
              <a:rPr lang="en-SG" sz="1600" b="1" dirty="0" err="1"/>
              <a:t>VaR</a:t>
            </a:r>
            <a:r>
              <a:rPr lang="en-SG" sz="1600" b="1" dirty="0"/>
              <a:t>) Analysis</a:t>
            </a:r>
            <a:r>
              <a:rPr lang="en-SG" sz="1600" dirty="0"/>
              <a:t>: </a:t>
            </a:r>
            <a:r>
              <a:rPr lang="en-SG" sz="1600" dirty="0" err="1"/>
              <a:t>VaR</a:t>
            </a:r>
            <a:r>
              <a:rPr lang="en-SG" sz="1600" dirty="0"/>
              <a:t> metrics generally increase with the level of short selling allowed, indicating higher potential losses in worst-case scenarios. This is consistent across both parametric and historical </a:t>
            </a:r>
            <a:r>
              <a:rPr lang="en-SG" sz="1600" dirty="0" err="1"/>
              <a:t>VaR</a:t>
            </a:r>
            <a:r>
              <a:rPr lang="en-SG" sz="1600" dirty="0"/>
              <a:t> calculations. Notably, while </a:t>
            </a:r>
            <a:r>
              <a:rPr lang="en-SG" sz="1600" dirty="0" err="1"/>
              <a:t>VaR</a:t>
            </a:r>
            <a:r>
              <a:rPr lang="en-SG" sz="1600" dirty="0"/>
              <a:t> metrics show an increase, the proportionate increase in risk does not always correlate with the increase in returns, particularly under full short selling conditions.</a:t>
            </a:r>
          </a:p>
          <a:p>
            <a:r>
              <a:rPr lang="en-SG" sz="1600" b="1" dirty="0"/>
              <a:t>Risk Profile Concerns</a:t>
            </a:r>
            <a:r>
              <a:rPr lang="en-SG" sz="1600" dirty="0"/>
              <a:t>: As short selling levels intensify, so does the risk, as reflected by rising </a:t>
            </a:r>
            <a:r>
              <a:rPr lang="en-SG" sz="1600" dirty="0" err="1"/>
              <a:t>VaR</a:t>
            </a:r>
            <a:r>
              <a:rPr lang="en-SG" sz="1600" dirty="0"/>
              <a:t> metrics across more aggressive short selling strategies.</a:t>
            </a:r>
          </a:p>
          <a:p>
            <a:r>
              <a:rPr lang="en-SG" sz="1600" b="1" dirty="0"/>
              <a:t>Recommendation on Short Selling</a:t>
            </a:r>
            <a:r>
              <a:rPr lang="en-SG" sz="1600" dirty="0"/>
              <a:t>: It is advisable to limit or avoid short selling to maintain lower volatility, manage risks prudently, and ensure more stable returns. This strategy minimizes exposure to extreme market downturns and balances return against risk effectively.</a:t>
            </a:r>
          </a:p>
        </p:txBody>
      </p:sp>
    </p:spTree>
    <p:extLst>
      <p:ext uri="{BB962C8B-B14F-4D97-AF65-F5344CB8AC3E}">
        <p14:creationId xmlns:p14="http://schemas.microsoft.com/office/powerpoint/2010/main" val="381959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Risk Management</a:t>
            </a:r>
            <a:endParaRPr lang="en-SG">
              <a:solidFill>
                <a:srgbClr val="FF0000"/>
              </a:solidFill>
            </a:endParaRPr>
          </a:p>
        </p:txBody>
      </p:sp>
      <p:sp>
        <p:nvSpPr>
          <p:cNvPr id="6" name="Rectangle 5">
            <a:extLst>
              <a:ext uri="{FF2B5EF4-FFF2-40B4-BE49-F238E27FC236}">
                <a16:creationId xmlns:a16="http://schemas.microsoft.com/office/drawing/2014/main" id="{2836D0AA-BE4C-4B48-B4B5-FA40D20A2C89}"/>
              </a:ext>
            </a:extLst>
          </p:cNvPr>
          <p:cNvSpPr/>
          <p:nvPr/>
        </p:nvSpPr>
        <p:spPr>
          <a:xfrm>
            <a:off x="838200" y="1417052"/>
            <a:ext cx="11123951" cy="5262979"/>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SG" sz="1600" b="1" dirty="0"/>
              <a:t>Objective of the Study</a:t>
            </a:r>
            <a:r>
              <a:rPr lang="en-SG" sz="1600" dirty="0"/>
              <a:t>: Investigate the effectiveness of risk control strategies in managing portfolio volatility and returns over a decade-long period (2010-2020). The study focuses on understanding how implementing or foregoing risk controls affects the stability and growth potential of investment portfolios.</a:t>
            </a:r>
          </a:p>
          <a:p>
            <a:pPr marL="285750" indent="-285750">
              <a:buFont typeface="Arial" panose="020B0604020202020204" pitchFamily="34" charset="0"/>
              <a:buChar char="•"/>
            </a:pPr>
            <a:endParaRPr lang="en-SG" sz="1600" b="1" dirty="0"/>
          </a:p>
          <a:p>
            <a:pPr marL="285750" indent="-285750">
              <a:buFont typeface="Arial" panose="020B0604020202020204" pitchFamily="34" charset="0"/>
              <a:buChar char="•"/>
            </a:pPr>
            <a:r>
              <a:rPr lang="en-SG" sz="1600" b="1" dirty="0"/>
              <a:t>Methodological Approach</a:t>
            </a:r>
            <a:r>
              <a:rPr lang="en-SG" sz="1600" dirty="0"/>
              <a:t>:</a:t>
            </a:r>
          </a:p>
          <a:p>
            <a:pPr marL="742950" lvl="1" indent="-285750">
              <a:buFont typeface="Arial" panose="020B0604020202020204" pitchFamily="34" charset="0"/>
              <a:buChar char="•"/>
            </a:pPr>
            <a:r>
              <a:rPr lang="en-SG" sz="1600" b="1" dirty="0"/>
              <a:t>Data Selection</a:t>
            </a:r>
            <a:r>
              <a:rPr lang="en-SG" sz="1600" dirty="0"/>
              <a:t>: Utilizes historical financial data spanning 2010 to 2020, </a:t>
            </a:r>
            <a:r>
              <a:rPr lang="en-SG" sz="1600" dirty="0" err="1"/>
              <a:t>analyzing</a:t>
            </a:r>
            <a:r>
              <a:rPr lang="en-SG" sz="1600" dirty="0"/>
              <a:t> different market conditions and their impact on portfolio performance.</a:t>
            </a:r>
          </a:p>
          <a:p>
            <a:pPr marL="742950" lvl="1" indent="-285750">
              <a:buFont typeface="Arial" panose="020B0604020202020204" pitchFamily="34" charset="0"/>
              <a:buChar char="•"/>
            </a:pPr>
            <a:r>
              <a:rPr lang="en-SG" sz="1600" b="1" dirty="0"/>
              <a:t>Metrics Evaluation</a:t>
            </a:r>
            <a:r>
              <a:rPr lang="en-SG" sz="1600" dirty="0"/>
              <a:t>: Employs key financial metrics such as annual and total returns, volatility, Sharpe ratio, and Value at Risk (</a:t>
            </a:r>
            <a:r>
              <a:rPr lang="en-SG" sz="1600" dirty="0" err="1"/>
              <a:t>VaR</a:t>
            </a:r>
            <a:r>
              <a:rPr lang="en-SG" sz="1600" dirty="0"/>
              <a:t>) for a comprehensive assessment of portfolio </a:t>
            </a:r>
            <a:r>
              <a:rPr lang="en-SG" sz="1600" dirty="0" err="1"/>
              <a:t>behavior</a:t>
            </a:r>
            <a:r>
              <a:rPr lang="en-SG" sz="1600" dirty="0"/>
              <a:t> under varied risk strategies.</a:t>
            </a:r>
          </a:p>
          <a:p>
            <a:endParaRPr lang="en-SG" sz="1600" b="1" dirty="0"/>
          </a:p>
          <a:p>
            <a:pPr marL="285750" indent="-285750">
              <a:buFont typeface="Arial" panose="020B0604020202020204" pitchFamily="34" charset="0"/>
              <a:buChar char="•"/>
            </a:pPr>
            <a:r>
              <a:rPr lang="en-SG" sz="1600" b="1" dirty="0"/>
              <a:t>Triggering Risk Control</a:t>
            </a:r>
            <a:r>
              <a:rPr lang="en-SG" sz="1600" dirty="0"/>
              <a:t>: As the portfolio is monitored over time, each day's returns are compared against a predefined threshold. If the return is below this threshold, a 'strike' is recorded. Risk control measures are triggered once the number of consecutive 'strikes' reaches a set limit, prompting immediate portfolio adjustments to mitigate risks.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b="1" dirty="0"/>
              <a:t>Rebalancing After Strikes</a:t>
            </a:r>
            <a:r>
              <a:rPr lang="en-SG" sz="1600" dirty="0"/>
              <a:t>: After a risk control event is triggered, the next step involves finding the appropriate rebalance index where portfolio adjustments can be made. These adjustments might include zeroing out percentage changes to stabilize the portfolio and prepare it for a more comprehensive rebalance at the identified index. This interim stabilization helps manage the risk by potentially nullifying the effect of adverse market movements leading up to the rebalance.</a:t>
            </a:r>
          </a:p>
          <a:p>
            <a:pPr marL="285750" indent="-285750">
              <a:buFont typeface="Arial" panose="020B0604020202020204" pitchFamily="34" charset="0"/>
              <a:buChar char="•"/>
            </a:pPr>
            <a:endParaRPr lang="en-SG" sz="1600" dirty="0"/>
          </a:p>
        </p:txBody>
      </p:sp>
    </p:spTree>
    <p:extLst>
      <p:ext uri="{BB962C8B-B14F-4D97-AF65-F5344CB8AC3E}">
        <p14:creationId xmlns:p14="http://schemas.microsoft.com/office/powerpoint/2010/main" val="75540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356671" y="194931"/>
            <a:ext cx="8596668" cy="1320800"/>
          </a:xfrm>
        </p:spPr>
        <p:txBody>
          <a:bodyPr/>
          <a:lstStyle/>
          <a:p>
            <a:r>
              <a:rPr lang="en-SG" dirty="0"/>
              <a:t>Strategy Tuning – Risk Management</a:t>
            </a:r>
            <a:endParaRPr lang="en-SG" dirty="0">
              <a:solidFill>
                <a:srgbClr val="FF0000"/>
              </a:solidFill>
            </a:endParaRPr>
          </a:p>
        </p:txBody>
      </p:sp>
      <p:sp>
        <p:nvSpPr>
          <p:cNvPr id="6" name="Rectangle 5">
            <a:extLst>
              <a:ext uri="{FF2B5EF4-FFF2-40B4-BE49-F238E27FC236}">
                <a16:creationId xmlns:a16="http://schemas.microsoft.com/office/drawing/2014/main" id="{2836D0AA-BE4C-4B48-B4B5-FA40D20A2C89}"/>
              </a:ext>
            </a:extLst>
          </p:cNvPr>
          <p:cNvSpPr/>
          <p:nvPr/>
        </p:nvSpPr>
        <p:spPr>
          <a:xfrm>
            <a:off x="5014750" y="855331"/>
            <a:ext cx="6820579" cy="5909310"/>
          </a:xfrm>
          <a:prstGeom prst="rect">
            <a:avLst/>
          </a:prstGeom>
        </p:spPr>
        <p:txBody>
          <a:bodyPr wrap="square">
            <a:spAutoFit/>
          </a:bodyPr>
          <a:lstStyle/>
          <a:p>
            <a:r>
              <a:rPr lang="en-SG" sz="1400" b="1" dirty="0"/>
              <a:t>Comparison of three investment portfolios from 2010 to 2020 focusing on their returns without risk control mechanisms.</a:t>
            </a:r>
          </a:p>
          <a:p>
            <a:endParaRPr lang="en-SG" sz="1400" dirty="0"/>
          </a:p>
          <a:p>
            <a:r>
              <a:rPr lang="en-SG" sz="1400" b="1" dirty="0"/>
              <a:t>Portfolios </a:t>
            </a:r>
            <a:r>
              <a:rPr lang="en-SG" sz="1400" b="1" dirty="0" err="1"/>
              <a:t>Analyzed</a:t>
            </a:r>
            <a:r>
              <a:rPr lang="en-SG" sz="1400" dirty="0"/>
              <a:t>:</a:t>
            </a:r>
          </a:p>
          <a:p>
            <a:pPr marL="171450" indent="-171450">
              <a:buFont typeface="Arial" panose="020B0604020202020204" pitchFamily="34" charset="0"/>
              <a:buChar char="•"/>
            </a:pPr>
            <a:r>
              <a:rPr lang="en-SG" sz="1400" b="1" dirty="0"/>
              <a:t>Eff10 Min Risk Portfolio 9mth x 4</a:t>
            </a:r>
            <a:r>
              <a:rPr lang="en-SG" sz="1400" dirty="0"/>
              <a:t>: Targets minimum risk, adjusted every 9 months, possibly leveraged.</a:t>
            </a:r>
          </a:p>
          <a:p>
            <a:pPr marL="171450" indent="-171450">
              <a:buFont typeface="Arial" panose="020B0604020202020204" pitchFamily="34" charset="0"/>
              <a:buChar char="•"/>
            </a:pPr>
            <a:r>
              <a:rPr lang="en-SG" sz="1400" b="1" dirty="0"/>
              <a:t>Eff10 Max Return Portfolio 9mth x 4</a:t>
            </a:r>
            <a:r>
              <a:rPr lang="en-SG" sz="1400" dirty="0"/>
              <a:t>: Aims for maximum returns, similar rebalance and leverage strategy.</a:t>
            </a:r>
          </a:p>
          <a:p>
            <a:pPr marL="171450" indent="-171450">
              <a:buFont typeface="Arial" panose="020B0604020202020204" pitchFamily="34" charset="0"/>
              <a:buChar char="•"/>
            </a:pPr>
            <a:r>
              <a:rPr lang="en-SG" sz="1400" b="1" dirty="0"/>
              <a:t>Equal Weighted Portfolio</a:t>
            </a:r>
            <a:r>
              <a:rPr lang="en-SG" sz="1400" dirty="0"/>
              <a:t>: Maintains equal investment weights across all assets, periodically rebalanced.</a:t>
            </a:r>
          </a:p>
          <a:p>
            <a:endParaRPr lang="en-SG" sz="1400" dirty="0"/>
          </a:p>
          <a:p>
            <a:r>
              <a:rPr lang="en-SG" sz="1400" b="1" dirty="0"/>
              <a:t>Key Observations</a:t>
            </a:r>
            <a:r>
              <a:rPr lang="en-SG" sz="1400" dirty="0"/>
              <a:t>:</a:t>
            </a:r>
          </a:p>
          <a:p>
            <a:pPr marL="171450" indent="-171450">
              <a:buFont typeface="Arial" panose="020B0604020202020204" pitchFamily="34" charset="0"/>
              <a:buChar char="•"/>
            </a:pPr>
            <a:r>
              <a:rPr lang="en-SG" sz="1400" b="1" dirty="0"/>
              <a:t>Maximum Returns</a:t>
            </a:r>
            <a:r>
              <a:rPr lang="en-SG" sz="1400" dirty="0"/>
              <a:t>: The Max Return Portfolio shows the highest growth, peaking above a 3x return by 2020.</a:t>
            </a:r>
          </a:p>
          <a:p>
            <a:pPr marL="171450" indent="-171450">
              <a:buFont typeface="Arial" panose="020B0604020202020204" pitchFamily="34" charset="0"/>
              <a:buChar char="•"/>
            </a:pPr>
            <a:r>
              <a:rPr lang="en-SG" sz="1400" b="1" dirty="0"/>
              <a:t>Moderate Growth</a:t>
            </a:r>
            <a:r>
              <a:rPr lang="en-SG" sz="1400" dirty="0"/>
              <a:t>: Both the Min Risk and Equal Weighted Portfolios exhibit more conservative growth, with the Min Risk slightly underperforming the Equal Weighted until 2016, then closely matching or slightly outperforming it.</a:t>
            </a:r>
          </a:p>
          <a:p>
            <a:pPr marL="171450" indent="-171450">
              <a:buFont typeface="Arial" panose="020B0604020202020204" pitchFamily="34" charset="0"/>
              <a:buChar char="•"/>
            </a:pPr>
            <a:r>
              <a:rPr lang="en-SG" sz="1400" b="1" dirty="0"/>
              <a:t>Market Sensitivity</a:t>
            </a:r>
            <a:r>
              <a:rPr lang="en-SG" sz="1400" dirty="0"/>
              <a:t>: All portfolios experienced volatility, particularly noticeable around 2015 and late 2018, reflecting market downturns or corrections.</a:t>
            </a:r>
          </a:p>
          <a:p>
            <a:endParaRPr lang="en-SG" sz="1400" dirty="0"/>
          </a:p>
          <a:p>
            <a:r>
              <a:rPr lang="en-SG" sz="1400" b="1" dirty="0"/>
              <a:t>Implications for Investors</a:t>
            </a:r>
            <a:r>
              <a:rPr lang="en-SG" sz="1400" dirty="0"/>
              <a:t>:</a:t>
            </a:r>
          </a:p>
          <a:p>
            <a:pPr marL="171450" indent="-171450">
              <a:buFont typeface="Arial" panose="020B0604020202020204" pitchFamily="34" charset="0"/>
              <a:buChar char="•"/>
            </a:pPr>
            <a:r>
              <a:rPr lang="en-SG" sz="1400" dirty="0"/>
              <a:t>The data provides insights into how different risk profiles affect long-term investment returns.</a:t>
            </a:r>
          </a:p>
          <a:p>
            <a:pPr marL="171450" indent="-171450">
              <a:buFont typeface="Arial" panose="020B0604020202020204" pitchFamily="34" charset="0"/>
              <a:buChar char="•"/>
            </a:pPr>
            <a:r>
              <a:rPr lang="en-SG" sz="1400" dirty="0"/>
              <a:t>Useful for evaluating investment strategies based on historical performance and market response.</a:t>
            </a:r>
          </a:p>
          <a:p>
            <a:pPr marL="171450" indent="-171450">
              <a:buFont typeface="Arial" panose="020B0604020202020204" pitchFamily="34" charset="0"/>
              <a:buChar char="•"/>
            </a:pPr>
            <a:r>
              <a:rPr lang="en-SG" sz="1400" dirty="0"/>
              <a:t>Assists in making informed decisions regarding asset allocation and risk management in portfolio design.</a:t>
            </a:r>
          </a:p>
        </p:txBody>
      </p:sp>
      <p:pic>
        <p:nvPicPr>
          <p:cNvPr id="19" name="Picture 18">
            <a:extLst>
              <a:ext uri="{FF2B5EF4-FFF2-40B4-BE49-F238E27FC236}">
                <a16:creationId xmlns:a16="http://schemas.microsoft.com/office/drawing/2014/main" id="{B6572989-DD09-C844-AC20-A551C4EFB65E}"/>
              </a:ext>
            </a:extLst>
          </p:cNvPr>
          <p:cNvPicPr>
            <a:picLocks noChangeAspect="1"/>
          </p:cNvPicPr>
          <p:nvPr/>
        </p:nvPicPr>
        <p:blipFill>
          <a:blip r:embed="rId3"/>
          <a:stretch>
            <a:fillRect/>
          </a:stretch>
        </p:blipFill>
        <p:spPr>
          <a:xfrm>
            <a:off x="133388" y="1130375"/>
            <a:ext cx="4772496" cy="3803535"/>
          </a:xfrm>
          <a:prstGeom prst="rect">
            <a:avLst/>
          </a:prstGeom>
        </p:spPr>
      </p:pic>
    </p:spTree>
    <p:extLst>
      <p:ext uri="{BB962C8B-B14F-4D97-AF65-F5344CB8AC3E}">
        <p14:creationId xmlns:p14="http://schemas.microsoft.com/office/powerpoint/2010/main" val="2825687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552329" y="290664"/>
            <a:ext cx="8596668" cy="1320800"/>
          </a:xfrm>
        </p:spPr>
        <p:txBody>
          <a:bodyPr/>
          <a:lstStyle/>
          <a:p>
            <a:r>
              <a:rPr lang="en-SG"/>
              <a:t>Strategy Tuning – Risk Management</a:t>
            </a:r>
            <a:endParaRPr lang="en-SG">
              <a:solidFill>
                <a:srgbClr val="FF0000"/>
              </a:solidFill>
            </a:endParaRPr>
          </a:p>
        </p:txBody>
      </p:sp>
      <p:pic>
        <p:nvPicPr>
          <p:cNvPr id="7" name="Picture 6">
            <a:extLst>
              <a:ext uri="{FF2B5EF4-FFF2-40B4-BE49-F238E27FC236}">
                <a16:creationId xmlns:a16="http://schemas.microsoft.com/office/drawing/2014/main" id="{F807962F-0B5E-6141-ACE3-AE225C0D58F3}"/>
              </a:ext>
            </a:extLst>
          </p:cNvPr>
          <p:cNvPicPr>
            <a:picLocks noChangeAspect="1"/>
          </p:cNvPicPr>
          <p:nvPr/>
        </p:nvPicPr>
        <p:blipFill>
          <a:blip r:embed="rId3"/>
          <a:stretch>
            <a:fillRect/>
          </a:stretch>
        </p:blipFill>
        <p:spPr>
          <a:xfrm>
            <a:off x="118673" y="1447271"/>
            <a:ext cx="6105994" cy="2405392"/>
          </a:xfrm>
          <a:prstGeom prst="rect">
            <a:avLst/>
          </a:prstGeom>
        </p:spPr>
      </p:pic>
      <p:pic>
        <p:nvPicPr>
          <p:cNvPr id="8" name="Picture 7">
            <a:extLst>
              <a:ext uri="{FF2B5EF4-FFF2-40B4-BE49-F238E27FC236}">
                <a16:creationId xmlns:a16="http://schemas.microsoft.com/office/drawing/2014/main" id="{0AC5FB4E-A880-E542-8AAF-E17A46F24729}"/>
              </a:ext>
            </a:extLst>
          </p:cNvPr>
          <p:cNvPicPr>
            <a:picLocks noChangeAspect="1"/>
          </p:cNvPicPr>
          <p:nvPr/>
        </p:nvPicPr>
        <p:blipFill>
          <a:blip r:embed="rId4"/>
          <a:stretch>
            <a:fillRect/>
          </a:stretch>
        </p:blipFill>
        <p:spPr>
          <a:xfrm>
            <a:off x="118673" y="4087484"/>
            <a:ext cx="6105994" cy="2405391"/>
          </a:xfrm>
          <a:prstGeom prst="rect">
            <a:avLst/>
          </a:prstGeom>
        </p:spPr>
      </p:pic>
      <p:sp>
        <p:nvSpPr>
          <p:cNvPr id="9" name="Rectangle 8">
            <a:extLst>
              <a:ext uri="{FF2B5EF4-FFF2-40B4-BE49-F238E27FC236}">
                <a16:creationId xmlns:a16="http://schemas.microsoft.com/office/drawing/2014/main" id="{26E7C654-2309-BA46-9BBA-BAACB75A3403}"/>
              </a:ext>
            </a:extLst>
          </p:cNvPr>
          <p:cNvSpPr/>
          <p:nvPr/>
        </p:nvSpPr>
        <p:spPr>
          <a:xfrm>
            <a:off x="6224667" y="1113451"/>
            <a:ext cx="5848660" cy="5478423"/>
          </a:xfrm>
          <a:prstGeom prst="rect">
            <a:avLst/>
          </a:prstGeom>
        </p:spPr>
        <p:txBody>
          <a:bodyPr wrap="square">
            <a:spAutoFit/>
          </a:bodyPr>
          <a:lstStyle/>
          <a:p>
            <a:r>
              <a:rPr lang="en-SG" sz="1400" b="1" dirty="0"/>
              <a:t>Comparison of Portfolio Performance with and without Risk Control</a:t>
            </a:r>
            <a:endParaRPr lang="en-SG" sz="1400" dirty="0"/>
          </a:p>
          <a:p>
            <a:endParaRPr lang="en-SG" sz="1400" b="1" dirty="0"/>
          </a:p>
          <a:p>
            <a:r>
              <a:rPr lang="en-SG" sz="1400" b="1" dirty="0"/>
              <a:t>Minimum Risk Portfolio</a:t>
            </a:r>
            <a:r>
              <a:rPr lang="en-SG" sz="1400" dirty="0"/>
              <a:t> (Top Graph):</a:t>
            </a:r>
          </a:p>
          <a:p>
            <a:pPr marL="285750" indent="-285750">
              <a:buFont typeface="Arial" panose="020B0604020202020204" pitchFamily="34" charset="0"/>
              <a:buChar char="•"/>
            </a:pPr>
            <a:r>
              <a:rPr lang="en-SG" sz="1400" b="1" dirty="0"/>
              <a:t>Observation</a:t>
            </a:r>
            <a:r>
              <a:rPr lang="en-SG" sz="1400" dirty="0"/>
              <a:t>: Portfolio without risk control (blue) achieves higher growth compared to the risk-controlled portfolio (red), which shows more consistent but lower performance.</a:t>
            </a:r>
          </a:p>
          <a:p>
            <a:pPr marL="285750" indent="-285750">
              <a:buFont typeface="Arial" panose="020B0604020202020204" pitchFamily="34" charset="0"/>
              <a:buChar char="•"/>
            </a:pPr>
            <a:r>
              <a:rPr lang="en-SG" sz="1400" b="1" dirty="0"/>
              <a:t>Insight</a:t>
            </a:r>
            <a:r>
              <a:rPr lang="en-SG" sz="1400" dirty="0"/>
              <a:t>: In low-risk strategies, omitting risk control measures might lead to better returns, suggesting a trade-off between stability and potential gains.</a:t>
            </a:r>
          </a:p>
          <a:p>
            <a:pPr marL="285750" indent="-285750">
              <a:buFont typeface="Arial" panose="020B0604020202020204" pitchFamily="34" charset="0"/>
              <a:buChar char="•"/>
            </a:pPr>
            <a:endParaRPr lang="en-SG" sz="1400" dirty="0"/>
          </a:p>
          <a:p>
            <a:r>
              <a:rPr lang="en-SG" sz="1400" b="1" dirty="0"/>
              <a:t>Maximum Return Portfolio</a:t>
            </a:r>
            <a:r>
              <a:rPr lang="en-SG" sz="1400" dirty="0"/>
              <a:t> (Bottom Graph):</a:t>
            </a:r>
          </a:p>
          <a:p>
            <a:pPr marL="285750" indent="-285750">
              <a:buFont typeface="Arial" panose="020B0604020202020204" pitchFamily="34" charset="0"/>
              <a:buChar char="•"/>
            </a:pPr>
            <a:r>
              <a:rPr lang="en-SG" sz="1400" b="1" dirty="0"/>
              <a:t>Observation</a:t>
            </a:r>
            <a:r>
              <a:rPr lang="en-SG" sz="1400" dirty="0"/>
              <a:t>: The absence of risk control (green) results in higher returns with significant volatility compared to the steadier growth of the risk-controlled portfolio (yellow).</a:t>
            </a:r>
          </a:p>
          <a:p>
            <a:pPr marL="285750" indent="-285750">
              <a:buFont typeface="Arial" panose="020B0604020202020204" pitchFamily="34" charset="0"/>
              <a:buChar char="•"/>
            </a:pPr>
            <a:r>
              <a:rPr lang="en-SG" sz="1400" b="1" dirty="0"/>
              <a:t>Insight</a:t>
            </a:r>
            <a:r>
              <a:rPr lang="en-SG" sz="1400" dirty="0"/>
              <a:t>: For high-return strategies, forgoing risk control can yield greater profits but also exposes the portfolio to greater risk and potential for sharp declines.</a:t>
            </a:r>
          </a:p>
          <a:p>
            <a:pPr marL="285750" indent="-285750">
              <a:buFont typeface="Arial" panose="020B0604020202020204" pitchFamily="34" charset="0"/>
              <a:buChar char="•"/>
            </a:pPr>
            <a:endParaRPr lang="en-SG" sz="1400" dirty="0"/>
          </a:p>
          <a:p>
            <a:r>
              <a:rPr lang="en-SG" sz="1400" b="1" dirty="0"/>
              <a:t>General Conclusion</a:t>
            </a:r>
            <a:r>
              <a:rPr lang="en-SG" sz="1400" dirty="0"/>
              <a:t>:</a:t>
            </a:r>
          </a:p>
          <a:p>
            <a:pPr marL="285750" indent="-285750">
              <a:buFont typeface="Arial" panose="020B0604020202020204" pitchFamily="34" charset="0"/>
              <a:buChar char="•"/>
            </a:pPr>
            <a:r>
              <a:rPr lang="en-SG" sz="1400" b="1" dirty="0"/>
              <a:t>Risk Management</a:t>
            </a:r>
            <a:r>
              <a:rPr lang="en-SG" sz="1400" dirty="0"/>
              <a:t>: The effectiveness of risk control varies by strategy and desired outcomes; it can limit upside potential in exchange for reduced volatility and more predictable performance.</a:t>
            </a:r>
          </a:p>
          <a:p>
            <a:pPr marL="285750" indent="-285750">
              <a:buFont typeface="Arial" panose="020B0604020202020204" pitchFamily="34" charset="0"/>
              <a:buChar char="•"/>
            </a:pPr>
            <a:r>
              <a:rPr lang="en-SG" sz="1400" b="1" dirty="0"/>
              <a:t>Investor Strategy</a:t>
            </a:r>
            <a:r>
              <a:rPr lang="en-SG" sz="1400" dirty="0"/>
              <a:t>: Decision on implementing risk control should align with investor risk tolerance and investment horizon, balancing between growth and stability.</a:t>
            </a:r>
          </a:p>
        </p:txBody>
      </p:sp>
    </p:spTree>
    <p:extLst>
      <p:ext uri="{BB962C8B-B14F-4D97-AF65-F5344CB8AC3E}">
        <p14:creationId xmlns:p14="http://schemas.microsoft.com/office/powerpoint/2010/main" val="1451781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Risk Management</a:t>
            </a:r>
            <a:endParaRPr lang="en-SG">
              <a:solidFill>
                <a:srgbClr val="FF0000"/>
              </a:solidFill>
            </a:endParaRPr>
          </a:p>
        </p:txBody>
      </p:sp>
      <p:sp>
        <p:nvSpPr>
          <p:cNvPr id="5" name="Rectangle 4">
            <a:extLst>
              <a:ext uri="{FF2B5EF4-FFF2-40B4-BE49-F238E27FC236}">
                <a16:creationId xmlns:a16="http://schemas.microsoft.com/office/drawing/2014/main" id="{4D841398-1C26-2941-A362-D088C4347C87}"/>
              </a:ext>
            </a:extLst>
          </p:cNvPr>
          <p:cNvSpPr/>
          <p:nvPr/>
        </p:nvSpPr>
        <p:spPr>
          <a:xfrm>
            <a:off x="5851400" y="1680688"/>
            <a:ext cx="6096000" cy="4832092"/>
          </a:xfrm>
          <a:prstGeom prst="rect">
            <a:avLst/>
          </a:prstGeom>
        </p:spPr>
        <p:txBody>
          <a:bodyPr>
            <a:spAutoFit/>
          </a:bodyPr>
          <a:lstStyle/>
          <a:p>
            <a:r>
              <a:rPr lang="en-SG" sz="1400" b="1"/>
              <a:t>Performance Comparison: With vs. Without Risk Control</a:t>
            </a:r>
            <a:r>
              <a:rPr lang="en-SG" sz="1400"/>
              <a:t>:</a:t>
            </a:r>
          </a:p>
          <a:p>
            <a:endParaRPr lang="en-SG" sz="1400"/>
          </a:p>
          <a:p>
            <a:r>
              <a:rPr lang="en-SG" sz="1400" b="1"/>
              <a:t>With Risk Control (Upper Table)</a:t>
            </a:r>
            <a:r>
              <a:rPr lang="en-SG" sz="1400"/>
              <a:t>:</a:t>
            </a:r>
          </a:p>
          <a:p>
            <a:pPr marL="285750" indent="-285750">
              <a:buFont typeface="Arial" panose="020B0604020202020204" pitchFamily="34" charset="0"/>
              <a:buChar char="•"/>
            </a:pPr>
            <a:r>
              <a:rPr lang="en-SG" sz="1400"/>
              <a:t>Slightly lower returns but reduced volatility and </a:t>
            </a:r>
            <a:r>
              <a:rPr lang="en-SG" sz="1400" err="1"/>
              <a:t>VaR</a:t>
            </a:r>
            <a:r>
              <a:rPr lang="en-SG" sz="1400"/>
              <a:t>, indicating effective risk mitigation.</a:t>
            </a:r>
          </a:p>
          <a:p>
            <a:pPr marL="285750" indent="-285750">
              <a:buFont typeface="Arial" panose="020B0604020202020204" pitchFamily="34" charset="0"/>
              <a:buChar char="•"/>
            </a:pPr>
            <a:r>
              <a:rPr lang="en-SG" sz="1400"/>
              <a:t>Ideal for conservative investors focusing on risk reduction.</a:t>
            </a:r>
          </a:p>
          <a:p>
            <a:endParaRPr lang="en-SG" sz="1400" b="1"/>
          </a:p>
          <a:p>
            <a:r>
              <a:rPr lang="en-SG" sz="1400" b="1"/>
              <a:t>Without Risk Control (Lower Table)</a:t>
            </a:r>
            <a:r>
              <a:rPr lang="en-SG" sz="1400"/>
              <a:t>:</a:t>
            </a:r>
          </a:p>
          <a:p>
            <a:pPr marL="285750" indent="-285750">
              <a:buFont typeface="Arial" panose="020B0604020202020204" pitchFamily="34" charset="0"/>
              <a:buChar char="•"/>
            </a:pPr>
            <a:r>
              <a:rPr lang="en-SG" sz="1400"/>
              <a:t>Increased returns </a:t>
            </a:r>
            <a:r>
              <a:rPr lang="en-SG" sz="1400" err="1"/>
              <a:t>signaling</a:t>
            </a:r>
            <a:r>
              <a:rPr lang="en-SG" sz="1400"/>
              <a:t> higher risk and reward.</a:t>
            </a:r>
          </a:p>
          <a:p>
            <a:pPr marL="285750" indent="-285750">
              <a:buFont typeface="Arial" panose="020B0604020202020204" pitchFamily="34" charset="0"/>
              <a:buChar char="•"/>
            </a:pPr>
            <a:r>
              <a:rPr lang="en-SG" sz="1400"/>
              <a:t>Higher volatility and </a:t>
            </a:r>
            <a:r>
              <a:rPr lang="en-SG" sz="1400" err="1"/>
              <a:t>VaR</a:t>
            </a:r>
            <a:r>
              <a:rPr lang="en-SG" sz="1400"/>
              <a:t> point to a greater risk of substantial losses.</a:t>
            </a:r>
          </a:p>
          <a:p>
            <a:pPr marL="285750" indent="-285750">
              <a:buFont typeface="Arial" panose="020B0604020202020204" pitchFamily="34" charset="0"/>
              <a:buChar char="•"/>
            </a:pPr>
            <a:endParaRPr lang="en-SG" sz="1400"/>
          </a:p>
          <a:p>
            <a:r>
              <a:rPr lang="en-SG" sz="1400" b="1"/>
              <a:t>Risk Management Insights</a:t>
            </a:r>
            <a:r>
              <a:rPr lang="en-SG" sz="1400"/>
              <a:t>:</a:t>
            </a:r>
          </a:p>
          <a:p>
            <a:pPr marL="285750" indent="-285750">
              <a:buFont typeface="Arial" panose="020B0604020202020204" pitchFamily="34" charset="0"/>
              <a:buChar char="•"/>
            </a:pPr>
            <a:r>
              <a:rPr lang="en-SG" sz="1400"/>
              <a:t>Demonstrates the effectiveness of risk control in managing downside risks and stabilizing returns.</a:t>
            </a:r>
          </a:p>
          <a:p>
            <a:pPr marL="285750" indent="-285750">
              <a:buFont typeface="Arial" panose="020B0604020202020204" pitchFamily="34" charset="0"/>
              <a:buChar char="•"/>
            </a:pPr>
            <a:r>
              <a:rPr lang="en-SG" sz="1400"/>
              <a:t>Highlights the trade-offs between risk and return, essential for strategic investment planning.</a:t>
            </a:r>
          </a:p>
          <a:p>
            <a:pPr marL="285750" indent="-285750">
              <a:buFont typeface="Arial" panose="020B0604020202020204" pitchFamily="34" charset="0"/>
              <a:buChar char="•"/>
            </a:pPr>
            <a:endParaRPr lang="en-SG" sz="1400"/>
          </a:p>
          <a:p>
            <a:r>
              <a:rPr lang="en-SG" sz="1400" b="1"/>
              <a:t>Strategic Implications</a:t>
            </a:r>
            <a:r>
              <a:rPr lang="en-SG" sz="1400"/>
              <a:t>:</a:t>
            </a:r>
          </a:p>
          <a:p>
            <a:pPr marL="285750" indent="-285750">
              <a:buFont typeface="Arial" panose="020B0604020202020204" pitchFamily="34" charset="0"/>
              <a:buChar char="•"/>
            </a:pPr>
            <a:r>
              <a:rPr lang="en-SG" sz="1400"/>
              <a:t>Necessity of aligning portfolio strategies with investor risk tolerance and investment objectives.</a:t>
            </a:r>
          </a:p>
          <a:p>
            <a:pPr marL="285750" indent="-285750">
              <a:buFont typeface="Arial" panose="020B0604020202020204" pitchFamily="34" charset="0"/>
              <a:buChar char="•"/>
            </a:pPr>
            <a:r>
              <a:rPr lang="en-SG" sz="1400"/>
              <a:t>Discuss the importance of considering both the risk and the potential returns when choosing an investment strategy.</a:t>
            </a:r>
          </a:p>
        </p:txBody>
      </p:sp>
      <p:sp>
        <p:nvSpPr>
          <p:cNvPr id="6" name="Rectangle 5">
            <a:extLst>
              <a:ext uri="{FF2B5EF4-FFF2-40B4-BE49-F238E27FC236}">
                <a16:creationId xmlns:a16="http://schemas.microsoft.com/office/drawing/2014/main" id="{49AAA479-FCD5-AE43-9346-C6CAA59ECF50}"/>
              </a:ext>
            </a:extLst>
          </p:cNvPr>
          <p:cNvSpPr/>
          <p:nvPr/>
        </p:nvSpPr>
        <p:spPr>
          <a:xfrm>
            <a:off x="578133" y="1321356"/>
            <a:ext cx="1487267" cy="307777"/>
          </a:xfrm>
          <a:prstGeom prst="rect">
            <a:avLst/>
          </a:prstGeom>
        </p:spPr>
        <p:txBody>
          <a:bodyPr wrap="none">
            <a:spAutoFit/>
          </a:bodyPr>
          <a:lstStyle/>
          <a:p>
            <a:r>
              <a:rPr lang="en-SG" sz="1400" b="1"/>
              <a:t>With Risk Control</a:t>
            </a:r>
            <a:endParaRPr lang="en-US" sz="1400"/>
          </a:p>
        </p:txBody>
      </p:sp>
      <p:sp>
        <p:nvSpPr>
          <p:cNvPr id="10" name="Rectangle 9">
            <a:extLst>
              <a:ext uri="{FF2B5EF4-FFF2-40B4-BE49-F238E27FC236}">
                <a16:creationId xmlns:a16="http://schemas.microsoft.com/office/drawing/2014/main" id="{4ECB5A5D-0FBB-5745-9A45-928B51253880}"/>
              </a:ext>
            </a:extLst>
          </p:cNvPr>
          <p:cNvSpPr/>
          <p:nvPr/>
        </p:nvSpPr>
        <p:spPr>
          <a:xfrm>
            <a:off x="578132" y="4075445"/>
            <a:ext cx="1742144" cy="307777"/>
          </a:xfrm>
          <a:prstGeom prst="rect">
            <a:avLst/>
          </a:prstGeom>
        </p:spPr>
        <p:txBody>
          <a:bodyPr wrap="none">
            <a:spAutoFit/>
          </a:bodyPr>
          <a:lstStyle/>
          <a:p>
            <a:r>
              <a:rPr lang="en-SG" sz="1400" b="1"/>
              <a:t>Without Risk Control</a:t>
            </a:r>
            <a:endParaRPr lang="en-US" sz="1400"/>
          </a:p>
        </p:txBody>
      </p:sp>
      <p:pic>
        <p:nvPicPr>
          <p:cNvPr id="7" name="Picture 6">
            <a:extLst>
              <a:ext uri="{FF2B5EF4-FFF2-40B4-BE49-F238E27FC236}">
                <a16:creationId xmlns:a16="http://schemas.microsoft.com/office/drawing/2014/main" id="{D28E9A86-2B92-DD40-A5EB-47B072601BEA}"/>
              </a:ext>
            </a:extLst>
          </p:cNvPr>
          <p:cNvPicPr>
            <a:picLocks noChangeAspect="1"/>
          </p:cNvPicPr>
          <p:nvPr/>
        </p:nvPicPr>
        <p:blipFill>
          <a:blip r:embed="rId3"/>
          <a:stretch>
            <a:fillRect/>
          </a:stretch>
        </p:blipFill>
        <p:spPr>
          <a:xfrm>
            <a:off x="578131" y="1637045"/>
            <a:ext cx="4229100" cy="2438400"/>
          </a:xfrm>
          <a:prstGeom prst="rect">
            <a:avLst/>
          </a:prstGeom>
        </p:spPr>
      </p:pic>
      <p:pic>
        <p:nvPicPr>
          <p:cNvPr id="8" name="Picture 7">
            <a:extLst>
              <a:ext uri="{FF2B5EF4-FFF2-40B4-BE49-F238E27FC236}">
                <a16:creationId xmlns:a16="http://schemas.microsoft.com/office/drawing/2014/main" id="{8C5BCB55-2401-1B4A-867E-A124DC265E15}"/>
              </a:ext>
            </a:extLst>
          </p:cNvPr>
          <p:cNvPicPr>
            <a:picLocks noChangeAspect="1"/>
          </p:cNvPicPr>
          <p:nvPr/>
        </p:nvPicPr>
        <p:blipFill>
          <a:blip r:embed="rId4"/>
          <a:stretch>
            <a:fillRect/>
          </a:stretch>
        </p:blipFill>
        <p:spPr>
          <a:xfrm>
            <a:off x="578131" y="4329579"/>
            <a:ext cx="4229100" cy="2438400"/>
          </a:xfrm>
          <a:prstGeom prst="rect">
            <a:avLst/>
          </a:prstGeom>
        </p:spPr>
      </p:pic>
    </p:spTree>
    <p:extLst>
      <p:ext uri="{BB962C8B-B14F-4D97-AF65-F5344CB8AC3E}">
        <p14:creationId xmlns:p14="http://schemas.microsoft.com/office/powerpoint/2010/main" val="30911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8B58B-5FB7-C477-172B-9300D11C8F76}"/>
              </a:ext>
            </a:extLst>
          </p:cNvPr>
          <p:cNvSpPr>
            <a:spLocks noGrp="1"/>
          </p:cNvSpPr>
          <p:nvPr>
            <p:ph type="title"/>
          </p:nvPr>
        </p:nvSpPr>
        <p:spPr/>
        <p:txBody>
          <a:bodyPr/>
          <a:lstStyle/>
          <a:p>
            <a:r>
              <a:rPr lang="en-SG"/>
              <a:t>Observation – Risk Management</a:t>
            </a:r>
          </a:p>
        </p:txBody>
      </p:sp>
      <p:sp>
        <p:nvSpPr>
          <p:cNvPr id="3" name="内容占位符 2">
            <a:extLst>
              <a:ext uri="{FF2B5EF4-FFF2-40B4-BE49-F238E27FC236}">
                <a16:creationId xmlns:a16="http://schemas.microsoft.com/office/drawing/2014/main" id="{C5C74AAE-4448-0568-25E8-46784101956B}"/>
              </a:ext>
            </a:extLst>
          </p:cNvPr>
          <p:cNvSpPr>
            <a:spLocks noGrp="1"/>
          </p:cNvSpPr>
          <p:nvPr>
            <p:ph idx="1"/>
          </p:nvPr>
        </p:nvSpPr>
        <p:spPr/>
        <p:txBody>
          <a:bodyPr vert="horz" lIns="91440" tIns="45720" rIns="91440" bIns="45720" rtlCol="0" anchor="t">
            <a:normAutofit/>
          </a:bodyPr>
          <a:lstStyle/>
          <a:p>
            <a:r>
              <a:rPr lang="en-SG"/>
              <a:t>Value-at-Risk from In-sample performance</a:t>
            </a:r>
          </a:p>
          <a:p>
            <a:r>
              <a:rPr lang="en-SG"/>
              <a:t>With 2-strike </a:t>
            </a:r>
            <a:r>
              <a:rPr lang="en-SG" err="1"/>
              <a:t>VaR</a:t>
            </a:r>
            <a:r>
              <a:rPr lang="en-SG"/>
              <a:t> control, risk metrics are enhanced</a:t>
            </a:r>
          </a:p>
          <a:p>
            <a:r>
              <a:rPr lang="en-US"/>
              <a:t>Without risk control,  Max Return Portfolio significantly higher</a:t>
            </a:r>
          </a:p>
        </p:txBody>
      </p:sp>
    </p:spTree>
    <p:extLst>
      <p:ext uri="{BB962C8B-B14F-4D97-AF65-F5344CB8AC3E}">
        <p14:creationId xmlns:p14="http://schemas.microsoft.com/office/powerpoint/2010/main" val="3941678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349015" y="-161690"/>
            <a:ext cx="10515600" cy="1325563"/>
          </a:xfrm>
        </p:spPr>
        <p:txBody>
          <a:bodyPr/>
          <a:lstStyle/>
          <a:p>
            <a:r>
              <a:rPr lang="en-SG"/>
              <a:t>Summary - Model Decision</a:t>
            </a:r>
            <a:endParaRPr lang="en-SG">
              <a:solidFill>
                <a:srgbClr val="FF0000"/>
              </a:solidFill>
            </a:endParaRPr>
          </a:p>
        </p:txBody>
      </p:sp>
      <p:sp>
        <p:nvSpPr>
          <p:cNvPr id="6" name="Rectangle 5">
            <a:extLst>
              <a:ext uri="{FF2B5EF4-FFF2-40B4-BE49-F238E27FC236}">
                <a16:creationId xmlns:a16="http://schemas.microsoft.com/office/drawing/2014/main" id="{2836D0AA-BE4C-4B48-B4B5-FA40D20A2C89}"/>
              </a:ext>
            </a:extLst>
          </p:cNvPr>
          <p:cNvSpPr/>
          <p:nvPr/>
        </p:nvSpPr>
        <p:spPr>
          <a:xfrm>
            <a:off x="3994940" y="824385"/>
            <a:ext cx="7843811" cy="5478423"/>
          </a:xfrm>
          <a:prstGeom prst="rect">
            <a:avLst/>
          </a:prstGeom>
        </p:spPr>
        <p:txBody>
          <a:bodyPr wrap="square">
            <a:spAutoFit/>
          </a:bodyPr>
          <a:lstStyle/>
          <a:p>
            <a:r>
              <a:rPr lang="en-SG" sz="1400" b="1"/>
              <a:t>Optimizing Portfolio Management through Model Decisions</a:t>
            </a:r>
          </a:p>
          <a:p>
            <a:endParaRPr lang="en-SG" sz="1400"/>
          </a:p>
          <a:p>
            <a:r>
              <a:rPr lang="en-SG" sz="1400" b="1"/>
              <a:t>Code Implementation:</a:t>
            </a:r>
          </a:p>
          <a:p>
            <a:pPr marL="285750" indent="-285750">
              <a:buFont typeface="Arial" panose="020B0604020202020204" pitchFamily="34" charset="0"/>
              <a:buChar char="•"/>
            </a:pPr>
            <a:r>
              <a:rPr lang="en-SG" sz="1400"/>
              <a:t>The </a:t>
            </a:r>
            <a:r>
              <a:rPr lang="en-SG" sz="1400" err="1"/>
              <a:t>Model_Decisions</a:t>
            </a:r>
            <a:r>
              <a:rPr lang="en-SG" sz="1400"/>
              <a:t> list dynamically adjusts strategies based on specific conditions to optimize portfolio performance.</a:t>
            </a:r>
          </a:p>
          <a:p>
            <a:pPr marL="285750" indent="-285750">
              <a:buFont typeface="Arial" panose="020B0604020202020204" pitchFamily="34" charset="0"/>
              <a:buChar char="•"/>
            </a:pPr>
            <a:r>
              <a:rPr lang="en-SG" sz="1400"/>
              <a:t>Configures multiple portfolio strategies using the function </a:t>
            </a:r>
            <a:r>
              <a:rPr lang="en-SG" sz="1400" err="1"/>
              <a:t>diverse_roll</a:t>
            </a:r>
            <a:r>
              <a:rPr lang="en-SG" sz="1400"/>
              <a:t>, which is designed to adjust portfolio based on specified parameters and bounds.</a:t>
            </a:r>
          </a:p>
          <a:p>
            <a:pPr marL="285750" indent="-285750">
              <a:buFont typeface="Arial" panose="020B0604020202020204" pitchFamily="34" charset="0"/>
              <a:buChar char="•"/>
            </a:pPr>
            <a:r>
              <a:rPr lang="en-SG" sz="1400"/>
              <a:t>Employs variations in rebalancing frequency (9, 11, 7 months) and risk bounds (0 to 1 and -0.5 to 1) to cater to different market conditions and risk appetites.</a:t>
            </a:r>
          </a:p>
          <a:p>
            <a:pPr marL="285750" indent="-285750">
              <a:buFont typeface="Arial" panose="020B0604020202020204" pitchFamily="34" charset="0"/>
              <a:buChar char="•"/>
            </a:pPr>
            <a:r>
              <a:rPr lang="en-SG" sz="1400"/>
              <a:t>The </a:t>
            </a:r>
            <a:r>
              <a:rPr lang="en-SG" sz="1400" err="1"/>
              <a:t>diverse_roll</a:t>
            </a:r>
            <a:r>
              <a:rPr lang="en-SG" sz="1400"/>
              <a:t> function calculates portfolio performance with given constraints (rebalancing period and bounds), indicating a focus on diversifying risk and optimizing returns.</a:t>
            </a:r>
          </a:p>
          <a:p>
            <a:endParaRPr lang="en-SG" sz="1400"/>
          </a:p>
          <a:p>
            <a:r>
              <a:rPr lang="en-SG" sz="1400" b="1"/>
              <a:t>Key Conclusions:</a:t>
            </a:r>
          </a:p>
          <a:p>
            <a:pPr marL="285750" indent="-285750">
              <a:buFont typeface="Arial" panose="020B0604020202020204" pitchFamily="34" charset="0"/>
              <a:buChar char="•"/>
            </a:pPr>
            <a:r>
              <a:rPr lang="en-SG" sz="1400" b="1"/>
              <a:t>Rebalancing Strategies</a:t>
            </a:r>
            <a:r>
              <a:rPr lang="en-SG" sz="1400"/>
              <a:t>: </a:t>
            </a:r>
            <a:r>
              <a:rPr lang="en-SG" sz="1400" err="1"/>
              <a:t>Opt</a:t>
            </a:r>
            <a:r>
              <a:rPr lang="en-SG" sz="1400"/>
              <a:t> for less crowded rebalancing windows to enhance returns.</a:t>
            </a:r>
          </a:p>
          <a:p>
            <a:pPr marL="285750" indent="-285750">
              <a:buFont typeface="Arial" panose="020B0604020202020204" pitchFamily="34" charset="0"/>
              <a:buChar char="•"/>
            </a:pPr>
            <a:r>
              <a:rPr lang="en-SG" sz="1400" b="1"/>
              <a:t>Risk Evaluation</a:t>
            </a:r>
            <a:r>
              <a:rPr lang="en-SG" sz="1400"/>
              <a:t>: Minimize risk portfolios for short-term horizons; maximize returns over longer horizons.</a:t>
            </a:r>
          </a:p>
          <a:p>
            <a:pPr marL="285750" indent="-285750">
              <a:buFont typeface="Arial" panose="020B0604020202020204" pitchFamily="34" charset="0"/>
              <a:buChar char="•"/>
            </a:pPr>
            <a:r>
              <a:rPr lang="en-SG" sz="1400" b="1"/>
              <a:t>Diversification</a:t>
            </a:r>
            <a:r>
              <a:rPr lang="en-SG" sz="1400"/>
              <a:t>: Essential but should be strategically targeted rather than exhaustive.</a:t>
            </a:r>
          </a:p>
          <a:p>
            <a:pPr marL="285750" indent="-285750">
              <a:buFont typeface="Arial" panose="020B0604020202020204" pitchFamily="34" charset="0"/>
              <a:buChar char="•"/>
            </a:pPr>
            <a:r>
              <a:rPr lang="en-SG" sz="1400" b="1"/>
              <a:t>Risk Management</a:t>
            </a:r>
            <a:r>
              <a:rPr lang="en-SG" sz="1400"/>
              <a:t>: Diversified risk management is preferred, allowing for the adoption of shorting strategies under controlled risk.</a:t>
            </a:r>
          </a:p>
          <a:p>
            <a:endParaRPr lang="en-SG" sz="1400"/>
          </a:p>
          <a:p>
            <a:r>
              <a:rPr lang="en-SG" sz="1400" b="1"/>
              <a:t>Strategic Implications:</a:t>
            </a:r>
          </a:p>
          <a:p>
            <a:pPr marL="285750" indent="-285750">
              <a:buFont typeface="Arial" panose="020B0604020202020204" pitchFamily="34" charset="0"/>
              <a:buChar char="•"/>
            </a:pPr>
            <a:r>
              <a:rPr lang="en-SG" sz="1400"/>
              <a:t>Effective rebalancing and risk control strategies significantly impact portfolio stability and growth.</a:t>
            </a:r>
          </a:p>
          <a:p>
            <a:pPr marL="285750" indent="-285750">
              <a:buFont typeface="Arial" panose="020B0604020202020204" pitchFamily="34" charset="0"/>
              <a:buChar char="•"/>
            </a:pPr>
            <a:r>
              <a:rPr lang="en-SG" sz="1400"/>
              <a:t>Strategic diversification and risk management enable aggressive tactics like short selling within safe bounds.</a:t>
            </a:r>
          </a:p>
        </p:txBody>
      </p:sp>
      <p:pic>
        <p:nvPicPr>
          <p:cNvPr id="3" name="Picture 2">
            <a:extLst>
              <a:ext uri="{FF2B5EF4-FFF2-40B4-BE49-F238E27FC236}">
                <a16:creationId xmlns:a16="http://schemas.microsoft.com/office/drawing/2014/main" id="{1307B511-DDFF-FC4E-BED7-AEC20F2FFAB4}"/>
              </a:ext>
            </a:extLst>
          </p:cNvPr>
          <p:cNvPicPr>
            <a:picLocks noChangeAspect="1"/>
          </p:cNvPicPr>
          <p:nvPr/>
        </p:nvPicPr>
        <p:blipFill>
          <a:blip r:embed="rId3"/>
          <a:stretch>
            <a:fillRect/>
          </a:stretch>
        </p:blipFill>
        <p:spPr>
          <a:xfrm>
            <a:off x="103897" y="1257203"/>
            <a:ext cx="3764058" cy="3198318"/>
          </a:xfrm>
          <a:prstGeom prst="rect">
            <a:avLst/>
          </a:prstGeom>
        </p:spPr>
      </p:pic>
    </p:spTree>
    <p:extLst>
      <p:ext uri="{BB962C8B-B14F-4D97-AF65-F5344CB8AC3E}">
        <p14:creationId xmlns:p14="http://schemas.microsoft.com/office/powerpoint/2010/main" val="4067831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7420B-29CA-54F3-FC85-3ACCD6DB82E4}"/>
              </a:ext>
            </a:extLst>
          </p:cNvPr>
          <p:cNvSpPr>
            <a:spLocks noGrp="1"/>
          </p:cNvSpPr>
          <p:nvPr>
            <p:ph type="title"/>
          </p:nvPr>
        </p:nvSpPr>
        <p:spPr/>
        <p:txBody>
          <a:bodyPr/>
          <a:lstStyle/>
          <a:p>
            <a:r>
              <a:rPr lang="en-SG"/>
              <a:t>Conclusion </a:t>
            </a:r>
          </a:p>
        </p:txBody>
      </p:sp>
      <p:sp>
        <p:nvSpPr>
          <p:cNvPr id="3" name="内容占位符 2">
            <a:extLst>
              <a:ext uri="{FF2B5EF4-FFF2-40B4-BE49-F238E27FC236}">
                <a16:creationId xmlns:a16="http://schemas.microsoft.com/office/drawing/2014/main" id="{E5161653-5349-2B3F-52A2-5627D90E941D}"/>
              </a:ext>
            </a:extLst>
          </p:cNvPr>
          <p:cNvSpPr>
            <a:spLocks noGrp="1"/>
          </p:cNvSpPr>
          <p:nvPr>
            <p:ph idx="1"/>
          </p:nvPr>
        </p:nvSpPr>
        <p:spPr>
          <a:xfrm>
            <a:off x="838200" y="1665700"/>
            <a:ext cx="10515600" cy="4511263"/>
          </a:xfrm>
        </p:spPr>
        <p:txBody>
          <a:bodyPr vert="horz" lIns="91440" tIns="45720" rIns="91440" bIns="45720" rtlCol="0" anchor="t">
            <a:normAutofit/>
          </a:bodyPr>
          <a:lstStyle/>
          <a:p>
            <a:r>
              <a:rPr lang="en-US" dirty="0"/>
              <a:t>Pre-covid strategy on post-covid portfolios for US industry portfolios do not necessarily perform well</a:t>
            </a:r>
            <a:endParaRPr lang="en-SG" dirty="0"/>
          </a:p>
          <a:p>
            <a:r>
              <a:rPr lang="en-SG" dirty="0"/>
              <a:t>Equal-weighted portfolio have robust performance, with limitation in deployment</a:t>
            </a:r>
          </a:p>
          <a:p>
            <a:r>
              <a:rPr lang="en-SG" dirty="0"/>
              <a:t>Extreme strategy weights should be avoided, as there are max estimation errors</a:t>
            </a:r>
          </a:p>
          <a:p>
            <a:r>
              <a:rPr lang="en-SG" dirty="0"/>
              <a:t>Final strategy:  </a:t>
            </a:r>
            <a:endParaRPr lang="en-SG" dirty="0">
              <a:latin typeface="Arial"/>
              <a:cs typeface="Arial"/>
            </a:endParaRPr>
          </a:p>
          <a:p>
            <a:pPr lvl="1">
              <a:buFont typeface="Courier New" panose="020B0604020202020204" pitchFamily="34" charset="0"/>
              <a:buChar char="o"/>
            </a:pPr>
            <a:r>
              <a:rPr lang="en-SG" dirty="0"/>
              <a:t>Training period : Using historical data from 2010 -2020</a:t>
            </a:r>
          </a:p>
          <a:p>
            <a:pPr lvl="1">
              <a:buFont typeface="Courier New" panose="020B0604020202020204" pitchFamily="34" charset="0"/>
              <a:buChar char="o"/>
            </a:pPr>
            <a:r>
              <a:rPr lang="en-SG" dirty="0"/>
              <a:t>Rolling window: 7 month x 2 </a:t>
            </a:r>
          </a:p>
          <a:p>
            <a:pPr lvl="1">
              <a:buFont typeface="Courier New" panose="020B0604020202020204" pitchFamily="34" charset="0"/>
              <a:buChar char="o"/>
            </a:pPr>
            <a:r>
              <a:rPr lang="en-SG" dirty="0"/>
              <a:t>Diversification: 10 industries </a:t>
            </a:r>
          </a:p>
          <a:p>
            <a:pPr lvl="1">
              <a:buFont typeface="Courier New" panose="020B0604020202020204" pitchFamily="34" charset="0"/>
              <a:buChar char="o"/>
            </a:pPr>
            <a:r>
              <a:rPr lang="en-SG" dirty="0"/>
              <a:t>Shorting: no shorting </a:t>
            </a:r>
          </a:p>
          <a:p>
            <a:pPr lvl="1">
              <a:buFont typeface="Courier New" panose="020B0604020202020204" pitchFamily="34" charset="0"/>
              <a:buChar char="o"/>
            </a:pPr>
            <a:r>
              <a:rPr lang="en-SG" dirty="0"/>
              <a:t>Risk control: no risk control</a:t>
            </a:r>
          </a:p>
        </p:txBody>
      </p:sp>
    </p:spTree>
    <p:extLst>
      <p:ext uri="{BB962C8B-B14F-4D97-AF65-F5344CB8AC3E}">
        <p14:creationId xmlns:p14="http://schemas.microsoft.com/office/powerpoint/2010/main" val="32031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56C3D-1C94-346D-2552-DDF71A4DE5A3}"/>
              </a:ext>
            </a:extLst>
          </p:cNvPr>
          <p:cNvSpPr>
            <a:spLocks noGrp="1"/>
          </p:cNvSpPr>
          <p:nvPr>
            <p:ph type="title"/>
          </p:nvPr>
        </p:nvSpPr>
        <p:spPr/>
        <p:txBody>
          <a:bodyPr/>
          <a:lstStyle/>
          <a:p>
            <a:r>
              <a:rPr lang="en-SG"/>
              <a:t>Introduction</a:t>
            </a:r>
          </a:p>
        </p:txBody>
      </p:sp>
      <p:sp>
        <p:nvSpPr>
          <p:cNvPr id="3" name="内容占位符 2">
            <a:extLst>
              <a:ext uri="{FF2B5EF4-FFF2-40B4-BE49-F238E27FC236}">
                <a16:creationId xmlns:a16="http://schemas.microsoft.com/office/drawing/2014/main" id="{B92BB683-DA22-DBD5-3DBE-325B461591FB}"/>
              </a:ext>
            </a:extLst>
          </p:cNvPr>
          <p:cNvSpPr>
            <a:spLocks noGrp="1"/>
          </p:cNvSpPr>
          <p:nvPr>
            <p:ph idx="1"/>
          </p:nvPr>
        </p:nvSpPr>
        <p:spPr/>
        <p:txBody>
          <a:bodyPr>
            <a:normAutofit lnSpcReduction="10000"/>
          </a:bodyPr>
          <a:lstStyle/>
          <a:p>
            <a:r>
              <a:rPr lang="en-SG"/>
              <a:t>Project objective: Improved sector allocation strategy with efficient frontier</a:t>
            </a:r>
          </a:p>
          <a:p>
            <a:r>
              <a:rPr lang="en-SG"/>
              <a:t>Basic strategy: minimise variance or maximise Sharpe </a:t>
            </a:r>
          </a:p>
          <a:p>
            <a:r>
              <a:rPr lang="en-SG"/>
              <a:t>Apply the basic strategy in different periods: pre-covid, covid, post-covid</a:t>
            </a:r>
          </a:p>
          <a:p>
            <a:r>
              <a:rPr lang="en-SG"/>
              <a:t>Add-on 1 Extension: extend the training period</a:t>
            </a:r>
          </a:p>
          <a:p>
            <a:r>
              <a:rPr lang="en-SG"/>
              <a:t>Add-on 2 Rolling: rolling windows with different rebalancing frequencies and training periods</a:t>
            </a:r>
          </a:p>
          <a:p>
            <a:r>
              <a:rPr lang="en-SG"/>
              <a:t>Add-on 3 Diversification: include more sectors to diversify the portfolio</a:t>
            </a:r>
          </a:p>
          <a:p>
            <a:r>
              <a:rPr lang="en-SG"/>
              <a:t>Add-on 4 Shorting: allow shorting of different extent</a:t>
            </a:r>
          </a:p>
          <a:p>
            <a:r>
              <a:rPr lang="en-SG"/>
              <a:t>Add-on 5 Risk Management: risk control using </a:t>
            </a:r>
            <a:r>
              <a:rPr lang="en-SG" err="1"/>
              <a:t>VaR</a:t>
            </a:r>
            <a:r>
              <a:rPr lang="en-SG"/>
              <a:t> at different timing and periods</a:t>
            </a:r>
          </a:p>
          <a:p>
            <a:r>
              <a:rPr lang="en-SG"/>
              <a:t>Develop an improved strategy with choice of add-ons and their specs</a:t>
            </a:r>
          </a:p>
        </p:txBody>
      </p:sp>
    </p:spTree>
    <p:extLst>
      <p:ext uri="{BB962C8B-B14F-4D97-AF65-F5344CB8AC3E}">
        <p14:creationId xmlns:p14="http://schemas.microsoft.com/office/powerpoint/2010/main" val="1082165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80F9-EC16-43B8-94FB-F962E2F4F431}"/>
              </a:ext>
            </a:extLst>
          </p:cNvPr>
          <p:cNvSpPr>
            <a:spLocks noGrp="1"/>
          </p:cNvSpPr>
          <p:nvPr>
            <p:ph type="title"/>
          </p:nvPr>
        </p:nvSpPr>
        <p:spPr/>
        <p:txBody>
          <a:bodyPr/>
          <a:lstStyle/>
          <a:p>
            <a:r>
              <a:rPr lang="en-US"/>
              <a:t>Model - Rebalancing every 7 months, multiplier 2, bounds (0,1)</a:t>
            </a:r>
          </a:p>
        </p:txBody>
      </p:sp>
      <p:pic>
        <p:nvPicPr>
          <p:cNvPr id="4" name="Content Placeholder 3" descr="A screenshot of a computer&#10;&#10;Description automatically generated">
            <a:extLst>
              <a:ext uri="{FF2B5EF4-FFF2-40B4-BE49-F238E27FC236}">
                <a16:creationId xmlns:a16="http://schemas.microsoft.com/office/drawing/2014/main" id="{EC562B4C-10EF-90C8-369B-F7F8BD4FBD5B}"/>
              </a:ext>
            </a:extLst>
          </p:cNvPr>
          <p:cNvPicPr>
            <a:picLocks noGrp="1" noChangeAspect="1"/>
          </p:cNvPicPr>
          <p:nvPr>
            <p:ph idx="1"/>
          </p:nvPr>
        </p:nvPicPr>
        <p:blipFill rotWithShape="1">
          <a:blip r:embed="rId2"/>
          <a:srcRect r="229" b="48239"/>
          <a:stretch/>
        </p:blipFill>
        <p:spPr>
          <a:xfrm>
            <a:off x="392275" y="2032589"/>
            <a:ext cx="4097905" cy="4151318"/>
          </a:xfrm>
        </p:spPr>
      </p:pic>
      <p:pic>
        <p:nvPicPr>
          <p:cNvPr id="5" name="Picture 4" descr="A screenshot of a computer&#10;&#10;Description automatically generated">
            <a:extLst>
              <a:ext uri="{FF2B5EF4-FFF2-40B4-BE49-F238E27FC236}">
                <a16:creationId xmlns:a16="http://schemas.microsoft.com/office/drawing/2014/main" id="{F23586ED-9F9A-7AC8-5DD1-745803AE4A2B}"/>
              </a:ext>
            </a:extLst>
          </p:cNvPr>
          <p:cNvPicPr>
            <a:picLocks noChangeAspect="1"/>
          </p:cNvPicPr>
          <p:nvPr/>
        </p:nvPicPr>
        <p:blipFill rotWithShape="1">
          <a:blip r:embed="rId2"/>
          <a:srcRect l="-2915" t="50049" r="2466" b="14616"/>
          <a:stretch/>
        </p:blipFill>
        <p:spPr>
          <a:xfrm>
            <a:off x="5325769" y="1956742"/>
            <a:ext cx="4219686" cy="2939243"/>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69B2E6B7-34C7-DF12-1B1B-13A48F0A92DD}"/>
              </a:ext>
            </a:extLst>
          </p:cNvPr>
          <p:cNvPicPr>
            <a:picLocks noChangeAspect="1"/>
          </p:cNvPicPr>
          <p:nvPr/>
        </p:nvPicPr>
        <p:blipFill>
          <a:blip r:embed="rId3"/>
          <a:stretch>
            <a:fillRect/>
          </a:stretch>
        </p:blipFill>
        <p:spPr>
          <a:xfrm>
            <a:off x="5479756" y="4892263"/>
            <a:ext cx="4073525" cy="1278585"/>
          </a:xfrm>
          <a:prstGeom prst="rect">
            <a:avLst/>
          </a:prstGeom>
        </p:spPr>
      </p:pic>
      <p:sp>
        <p:nvSpPr>
          <p:cNvPr id="7" name="Rectangle 6">
            <a:extLst>
              <a:ext uri="{FF2B5EF4-FFF2-40B4-BE49-F238E27FC236}">
                <a16:creationId xmlns:a16="http://schemas.microsoft.com/office/drawing/2014/main" id="{01E71D3A-CF07-BA4E-6286-A3978EC1C317}"/>
              </a:ext>
            </a:extLst>
          </p:cNvPr>
          <p:cNvSpPr/>
          <p:nvPr/>
        </p:nvSpPr>
        <p:spPr>
          <a:xfrm>
            <a:off x="5158237" y="3439204"/>
            <a:ext cx="4554277" cy="145269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36FFBE57-7410-ABC9-62FB-B9228B098590}"/>
              </a:ext>
            </a:extLst>
          </p:cNvPr>
          <p:cNvPicPr>
            <a:picLocks noChangeAspect="1"/>
          </p:cNvPicPr>
          <p:nvPr/>
        </p:nvPicPr>
        <p:blipFill>
          <a:blip r:embed="rId4"/>
          <a:stretch>
            <a:fillRect/>
          </a:stretch>
        </p:blipFill>
        <p:spPr>
          <a:xfrm>
            <a:off x="5474935" y="6090473"/>
            <a:ext cx="3499909" cy="123943"/>
          </a:xfrm>
          <a:prstGeom prst="rect">
            <a:avLst/>
          </a:prstGeom>
        </p:spPr>
      </p:pic>
    </p:spTree>
    <p:extLst>
      <p:ext uri="{BB962C8B-B14F-4D97-AF65-F5344CB8AC3E}">
        <p14:creationId xmlns:p14="http://schemas.microsoft.com/office/powerpoint/2010/main" val="119186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with numbers and symbols&#10;&#10;Description automatically generated">
            <a:extLst>
              <a:ext uri="{FF2B5EF4-FFF2-40B4-BE49-F238E27FC236}">
                <a16:creationId xmlns:a16="http://schemas.microsoft.com/office/drawing/2014/main" id="{76B69EC1-1D5E-60DE-3C80-9CD3E834D92C}"/>
              </a:ext>
            </a:extLst>
          </p:cNvPr>
          <p:cNvPicPr>
            <a:picLocks noChangeAspect="1"/>
          </p:cNvPicPr>
          <p:nvPr/>
        </p:nvPicPr>
        <p:blipFill>
          <a:blip r:embed="rId3"/>
          <a:stretch>
            <a:fillRect/>
          </a:stretch>
        </p:blipFill>
        <p:spPr>
          <a:xfrm>
            <a:off x="6278159" y="2281974"/>
            <a:ext cx="5431777" cy="2939143"/>
          </a:xfrm>
          <a:prstGeom prst="rect">
            <a:avLst/>
          </a:prstGeom>
        </p:spPr>
      </p:pic>
      <p:sp>
        <p:nvSpPr>
          <p:cNvPr id="2" name="Title 1">
            <a:extLst>
              <a:ext uri="{FF2B5EF4-FFF2-40B4-BE49-F238E27FC236}">
                <a16:creationId xmlns:a16="http://schemas.microsoft.com/office/drawing/2014/main" id="{5EC1BE2E-6602-BC6B-43A6-431ADB3019D5}"/>
              </a:ext>
            </a:extLst>
          </p:cNvPr>
          <p:cNvSpPr>
            <a:spLocks noGrp="1"/>
          </p:cNvSpPr>
          <p:nvPr>
            <p:ph type="title"/>
          </p:nvPr>
        </p:nvSpPr>
        <p:spPr/>
        <p:txBody>
          <a:bodyPr/>
          <a:lstStyle/>
          <a:p>
            <a:r>
              <a:rPr lang="en-US"/>
              <a:t>Final model with tuning vs w/o tuning</a:t>
            </a:r>
          </a:p>
        </p:txBody>
      </p:sp>
      <p:pic>
        <p:nvPicPr>
          <p:cNvPr id="6" name="Picture 5" descr="A screenshot of a graph&#10;&#10;Description automatically generated">
            <a:extLst>
              <a:ext uri="{FF2B5EF4-FFF2-40B4-BE49-F238E27FC236}">
                <a16:creationId xmlns:a16="http://schemas.microsoft.com/office/drawing/2014/main" id="{F87C607E-58DC-2285-3B20-A8D428AD10D1}"/>
              </a:ext>
            </a:extLst>
          </p:cNvPr>
          <p:cNvPicPr>
            <a:picLocks noChangeAspect="1"/>
          </p:cNvPicPr>
          <p:nvPr/>
        </p:nvPicPr>
        <p:blipFill>
          <a:blip r:embed="rId4"/>
          <a:stretch>
            <a:fillRect/>
          </a:stretch>
        </p:blipFill>
        <p:spPr>
          <a:xfrm>
            <a:off x="1632773" y="1966971"/>
            <a:ext cx="3987564" cy="3911834"/>
          </a:xfrm>
          <a:prstGeom prst="rect">
            <a:avLst/>
          </a:prstGeom>
        </p:spPr>
      </p:pic>
      <p:sp>
        <p:nvSpPr>
          <p:cNvPr id="8" name="Rectangle 7">
            <a:extLst>
              <a:ext uri="{FF2B5EF4-FFF2-40B4-BE49-F238E27FC236}">
                <a16:creationId xmlns:a16="http://schemas.microsoft.com/office/drawing/2014/main" id="{E55C0401-5D69-2EAB-727A-FE747790C6A3}"/>
              </a:ext>
            </a:extLst>
          </p:cNvPr>
          <p:cNvSpPr/>
          <p:nvPr/>
        </p:nvSpPr>
        <p:spPr>
          <a:xfrm>
            <a:off x="1197983" y="5442185"/>
            <a:ext cx="4554277" cy="6477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994207C8-A014-4491-693B-68D5CBD8FA45}"/>
              </a:ext>
            </a:extLst>
          </p:cNvPr>
          <p:cNvSpPr/>
          <p:nvPr/>
        </p:nvSpPr>
        <p:spPr>
          <a:xfrm>
            <a:off x="9852798" y="4661370"/>
            <a:ext cx="1722648" cy="45021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23009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A9C6-4EBA-3EB6-F95C-068B89D57D0C}"/>
              </a:ext>
            </a:extLst>
          </p:cNvPr>
          <p:cNvSpPr>
            <a:spLocks noGrp="1"/>
          </p:cNvSpPr>
          <p:nvPr>
            <p:ph type="title"/>
          </p:nvPr>
        </p:nvSpPr>
        <p:spPr>
          <a:xfrm>
            <a:off x="507213" y="3033823"/>
            <a:ext cx="8596668" cy="1320800"/>
          </a:xfrm>
        </p:spPr>
        <p:txBody>
          <a:bodyPr/>
          <a:lstStyle/>
          <a:p>
            <a:pPr algn="ctr"/>
            <a:r>
              <a:rPr lang="en-US" dirty="0"/>
              <a:t>APPENDIX</a:t>
            </a:r>
          </a:p>
        </p:txBody>
      </p:sp>
    </p:spTree>
    <p:extLst>
      <p:ext uri="{BB962C8B-B14F-4D97-AF65-F5344CB8AC3E}">
        <p14:creationId xmlns:p14="http://schemas.microsoft.com/office/powerpoint/2010/main" val="276009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838200" y="365125"/>
            <a:ext cx="11112062" cy="1325563"/>
          </a:xfrm>
        </p:spPr>
        <p:txBody>
          <a:bodyPr/>
          <a:lstStyle/>
          <a:p>
            <a:r>
              <a:rPr lang="en-SG"/>
              <a:t>Strategy Tuning – Historical Data (Code Ref)</a:t>
            </a:r>
            <a:endParaRPr lang="en-SG">
              <a:solidFill>
                <a:srgbClr val="FF0000"/>
              </a:solidFill>
            </a:endParaRPr>
          </a:p>
        </p:txBody>
      </p:sp>
      <p:pic>
        <p:nvPicPr>
          <p:cNvPr id="8" name="Picture 7">
            <a:extLst>
              <a:ext uri="{FF2B5EF4-FFF2-40B4-BE49-F238E27FC236}">
                <a16:creationId xmlns:a16="http://schemas.microsoft.com/office/drawing/2014/main" id="{1F6DDCDD-BF7B-034C-8E01-2C9493142754}"/>
              </a:ext>
            </a:extLst>
          </p:cNvPr>
          <p:cNvPicPr>
            <a:picLocks noChangeAspect="1"/>
          </p:cNvPicPr>
          <p:nvPr/>
        </p:nvPicPr>
        <p:blipFill rotWithShape="1">
          <a:blip r:embed="rId3"/>
          <a:srcRect r="10407"/>
          <a:stretch/>
        </p:blipFill>
        <p:spPr>
          <a:xfrm>
            <a:off x="838200" y="1529255"/>
            <a:ext cx="5752385" cy="4114800"/>
          </a:xfrm>
          <a:prstGeom prst="rect">
            <a:avLst/>
          </a:prstGeom>
        </p:spPr>
      </p:pic>
      <p:sp>
        <p:nvSpPr>
          <p:cNvPr id="13" name="Rectangle 12">
            <a:extLst>
              <a:ext uri="{FF2B5EF4-FFF2-40B4-BE49-F238E27FC236}">
                <a16:creationId xmlns:a16="http://schemas.microsoft.com/office/drawing/2014/main" id="{3AA570A4-BA6E-AD4D-AD0D-1424DF0B0080}"/>
              </a:ext>
            </a:extLst>
          </p:cNvPr>
          <p:cNvSpPr/>
          <p:nvPr/>
        </p:nvSpPr>
        <p:spPr>
          <a:xfrm>
            <a:off x="6764006" y="1663051"/>
            <a:ext cx="5186256" cy="4770537"/>
          </a:xfrm>
          <a:prstGeom prst="rect">
            <a:avLst/>
          </a:prstGeom>
        </p:spPr>
        <p:txBody>
          <a:bodyPr wrap="square" lIns="91440" tIns="45720" rIns="91440" bIns="45720" anchor="t">
            <a:spAutoFit/>
          </a:bodyPr>
          <a:lstStyle/>
          <a:p>
            <a:r>
              <a:rPr lang="en-SG" sz="1600" b="1"/>
              <a:t>Generating Weights for Efficiency Frontier:</a:t>
            </a:r>
            <a:endParaRPr lang="en-SG" sz="1600"/>
          </a:p>
          <a:p>
            <a:pPr>
              <a:buFont typeface="Arial" panose="020B0604020202020204" pitchFamily="34" charset="0"/>
              <a:buChar char="•"/>
            </a:pPr>
            <a:r>
              <a:rPr lang="en-SG" sz="1600"/>
              <a:t>Utilizes historical data between 1990-01-01 to 2010-01-01</a:t>
            </a:r>
          </a:p>
          <a:p>
            <a:r>
              <a:rPr lang="en-SG" sz="1600"/>
              <a:t> to calculate optimal portfolio weights aims to either minimize risk or maximize returns.</a:t>
            </a:r>
          </a:p>
          <a:p>
            <a:pPr>
              <a:buFont typeface="Arial" panose="020B0604020202020204" pitchFamily="34" charset="0"/>
              <a:buChar char="•"/>
            </a:pPr>
            <a:r>
              <a:rPr lang="en-SG" sz="1600"/>
              <a:t>Applies constraints such as weights summing to 1, and each weight within the 0 to 1 range.</a:t>
            </a:r>
          </a:p>
          <a:p>
            <a:pPr>
              <a:buFont typeface="Arial" panose="020B0604020202020204" pitchFamily="34" charset="0"/>
              <a:buChar char="•"/>
            </a:pPr>
            <a:endParaRPr lang="en-SG" sz="1600"/>
          </a:p>
          <a:p>
            <a:r>
              <a:rPr lang="en-SG" sz="1600" b="1"/>
              <a:t>Construct Holding Weights:</a:t>
            </a:r>
            <a:endParaRPr lang="en-SG" sz="1600"/>
          </a:p>
          <a:p>
            <a:pPr>
              <a:buFont typeface="Arial" panose="020B0604020202020204" pitchFamily="34" charset="0"/>
              <a:buChar char="•"/>
            </a:pPr>
            <a:r>
              <a:rPr lang="en-SG" sz="1600"/>
              <a:t>Constructs weights for the portfolio using in-sample dates.</a:t>
            </a:r>
          </a:p>
          <a:p>
            <a:pPr>
              <a:buFont typeface="Arial" panose="020B0604020202020204" pitchFamily="34" charset="0"/>
              <a:buChar char="•"/>
            </a:pPr>
            <a:r>
              <a:rPr lang="en-SG" sz="1600"/>
              <a:t>Ensures date continuity in the transition from the training end.</a:t>
            </a:r>
          </a:p>
          <a:p>
            <a:pPr>
              <a:buFont typeface="Arial" panose="020B0604020202020204" pitchFamily="34" charset="0"/>
              <a:buChar char="•"/>
            </a:pPr>
            <a:endParaRPr lang="en-SG" sz="1600"/>
          </a:p>
          <a:p>
            <a:r>
              <a:rPr lang="en-SG" sz="1600" b="1"/>
              <a:t>Establish In-Sample Daily Performance:</a:t>
            </a:r>
            <a:endParaRPr lang="en-SG" sz="1600"/>
          </a:p>
          <a:p>
            <a:pPr>
              <a:buFont typeface="Arial" panose="020B0604020202020204" pitchFamily="34" charset="0"/>
              <a:buChar char="•"/>
            </a:pPr>
            <a:r>
              <a:rPr lang="en-SG" sz="1600"/>
              <a:t>Calculates daily returns for portfolios with minimum risk and maximum return weights.</a:t>
            </a:r>
          </a:p>
          <a:p>
            <a:pPr>
              <a:buFont typeface="Arial" panose="020B0604020202020204" pitchFamily="34" charset="0"/>
              <a:buChar char="•"/>
            </a:pPr>
            <a:r>
              <a:rPr lang="en-SG" sz="1600"/>
              <a:t>Uses previously determined weights for performance evaluation.</a:t>
            </a:r>
          </a:p>
        </p:txBody>
      </p:sp>
    </p:spTree>
    <p:extLst>
      <p:ext uri="{BB962C8B-B14F-4D97-AF65-F5344CB8AC3E}">
        <p14:creationId xmlns:p14="http://schemas.microsoft.com/office/powerpoint/2010/main" val="2072162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3B8DF-E1E7-0E42-9B54-111C1FB9FF15}"/>
              </a:ext>
            </a:extLst>
          </p:cNvPr>
          <p:cNvPicPr>
            <a:picLocks noChangeAspect="1"/>
          </p:cNvPicPr>
          <p:nvPr/>
        </p:nvPicPr>
        <p:blipFill>
          <a:blip r:embed="rId3"/>
          <a:stretch>
            <a:fillRect/>
          </a:stretch>
        </p:blipFill>
        <p:spPr>
          <a:xfrm>
            <a:off x="838200" y="1690688"/>
            <a:ext cx="4334947" cy="4802187"/>
          </a:xfrm>
          <a:prstGeom prst="rect">
            <a:avLst/>
          </a:prstGeom>
        </p:spPr>
      </p:pic>
      <p:sp>
        <p:nvSpPr>
          <p:cNvPr id="4" name="Rectangle 3">
            <a:extLst>
              <a:ext uri="{FF2B5EF4-FFF2-40B4-BE49-F238E27FC236}">
                <a16:creationId xmlns:a16="http://schemas.microsoft.com/office/drawing/2014/main" id="{C9E4CB88-F013-B549-B0E6-4E3A9EFFE575}"/>
              </a:ext>
            </a:extLst>
          </p:cNvPr>
          <p:cNvSpPr/>
          <p:nvPr/>
        </p:nvSpPr>
        <p:spPr>
          <a:xfrm>
            <a:off x="5785945" y="1418405"/>
            <a:ext cx="6195848" cy="5016758"/>
          </a:xfrm>
          <a:prstGeom prst="rect">
            <a:avLst/>
          </a:prstGeom>
        </p:spPr>
        <p:txBody>
          <a:bodyPr wrap="square">
            <a:spAutoFit/>
          </a:bodyPr>
          <a:lstStyle/>
          <a:p>
            <a:r>
              <a:rPr lang="en-SG" sz="1600" b="1"/>
              <a:t>Consolidation of In-Sample Performance Metrics:</a:t>
            </a:r>
            <a:endParaRPr lang="en-SG" sz="1600"/>
          </a:p>
          <a:p>
            <a:pPr>
              <a:buFont typeface="Arial" panose="020B0604020202020204" pitchFamily="34" charset="0"/>
              <a:buChar char="•"/>
            </a:pPr>
            <a:r>
              <a:rPr lang="en-SG" sz="1600"/>
              <a:t>Generates a structured dataset (new_Eff10_result) from in-sample performance calculations.</a:t>
            </a:r>
          </a:p>
          <a:p>
            <a:pPr>
              <a:buFont typeface="Arial" panose="020B0604020202020204" pitchFamily="34" charset="0"/>
              <a:buChar char="•"/>
            </a:pPr>
            <a:r>
              <a:rPr lang="en-SG" sz="1600"/>
              <a:t>Includes two portfolio types: Minimum Risk Portfolio and Maximum Return Portfolio.</a:t>
            </a:r>
          </a:p>
          <a:p>
            <a:pPr>
              <a:buFont typeface="Arial" panose="020B0604020202020204" pitchFamily="34" charset="0"/>
              <a:buChar char="•"/>
            </a:pPr>
            <a:endParaRPr lang="en-SG" sz="1600"/>
          </a:p>
          <a:p>
            <a:r>
              <a:rPr lang="en-SG" sz="1600" b="1"/>
              <a:t>Performance Metrics Calculated:</a:t>
            </a:r>
            <a:endParaRPr lang="en-SG" sz="1600"/>
          </a:p>
          <a:p>
            <a:pPr>
              <a:buFont typeface="Arial" panose="020B0604020202020204" pitchFamily="34" charset="0"/>
              <a:buChar char="•"/>
            </a:pPr>
            <a:r>
              <a:rPr lang="en-SG" sz="1600" b="1"/>
              <a:t>Annualized Return:</a:t>
            </a:r>
            <a:r>
              <a:rPr lang="en-SG" sz="1600"/>
              <a:t> Derived by normalizing the last value of the Profit and Loss (</a:t>
            </a:r>
            <a:r>
              <a:rPr lang="en-SG" sz="1600" err="1"/>
              <a:t>PnL</a:t>
            </a:r>
            <a:r>
              <a:rPr lang="en-SG" sz="1600"/>
              <a:t>) series to an annual basis.</a:t>
            </a:r>
          </a:p>
          <a:p>
            <a:pPr>
              <a:buFont typeface="Arial" panose="020B0604020202020204" pitchFamily="34" charset="0"/>
              <a:buChar char="•"/>
            </a:pPr>
            <a:r>
              <a:rPr lang="en-SG" sz="1600" b="1"/>
              <a:t>Total Return:</a:t>
            </a:r>
            <a:r>
              <a:rPr lang="en-SG" sz="1600"/>
              <a:t> Calculated as the change in the last value of the </a:t>
            </a:r>
            <a:r>
              <a:rPr lang="en-SG" sz="1600" err="1"/>
              <a:t>PnL</a:t>
            </a:r>
            <a:r>
              <a:rPr lang="en-SG" sz="1600"/>
              <a:t> series from the initial value.</a:t>
            </a:r>
          </a:p>
          <a:p>
            <a:pPr>
              <a:buFont typeface="Arial" panose="020B0604020202020204" pitchFamily="34" charset="0"/>
              <a:buChar char="•"/>
            </a:pPr>
            <a:r>
              <a:rPr lang="en-SG" sz="1600" b="1"/>
              <a:t>Annualized Volatility:</a:t>
            </a:r>
            <a:r>
              <a:rPr lang="en-SG" sz="1600"/>
              <a:t> Computed as the standard deviation of the returns, scaled to an annual measure.</a:t>
            </a:r>
          </a:p>
          <a:p>
            <a:pPr>
              <a:buFont typeface="Arial" panose="020B0604020202020204" pitchFamily="34" charset="0"/>
              <a:buChar char="•"/>
            </a:pPr>
            <a:endParaRPr lang="en-SG" sz="1600"/>
          </a:p>
          <a:p>
            <a:r>
              <a:rPr lang="en-SG" sz="1600" b="1"/>
              <a:t>Value at Risk (</a:t>
            </a:r>
            <a:r>
              <a:rPr lang="en-SG" sz="1600" b="1" err="1"/>
              <a:t>VaR</a:t>
            </a:r>
            <a:r>
              <a:rPr lang="en-SG" sz="1600" b="1"/>
              <a:t>) Assessments:</a:t>
            </a:r>
            <a:endParaRPr lang="en-SG" sz="1600"/>
          </a:p>
          <a:p>
            <a:pPr>
              <a:buFont typeface="Arial" panose="020B0604020202020204" pitchFamily="34" charset="0"/>
              <a:buChar char="•"/>
            </a:pPr>
            <a:r>
              <a:rPr lang="en-SG" sz="1600" b="1"/>
              <a:t>Parametric and Historical </a:t>
            </a:r>
            <a:r>
              <a:rPr lang="en-SG" sz="1600" b="1" err="1"/>
              <a:t>VaR</a:t>
            </a:r>
            <a:r>
              <a:rPr lang="en-SG" sz="1600" b="1"/>
              <a:t> for 1-day at 1%:</a:t>
            </a:r>
            <a:r>
              <a:rPr lang="en-SG" sz="1600"/>
              <a:t> Measures the potential loss in value of the portfolios at a 1% confidence interval over a single day.</a:t>
            </a:r>
          </a:p>
          <a:p>
            <a:pPr>
              <a:buFont typeface="Arial" panose="020B0604020202020204" pitchFamily="34" charset="0"/>
              <a:buChar char="•"/>
            </a:pPr>
            <a:r>
              <a:rPr lang="en-SG" sz="1600" b="1"/>
              <a:t>Parametric and Historical </a:t>
            </a:r>
            <a:r>
              <a:rPr lang="en-SG" sz="1600" b="1" err="1"/>
              <a:t>VaR</a:t>
            </a:r>
            <a:r>
              <a:rPr lang="en-SG" sz="1600" b="1"/>
              <a:t> for 1-day at 5%:</a:t>
            </a:r>
            <a:r>
              <a:rPr lang="en-SG" sz="1600"/>
              <a:t> Estimates the potential loss at a 5% confidence interval over a single day.</a:t>
            </a:r>
          </a:p>
        </p:txBody>
      </p:sp>
      <p:sp>
        <p:nvSpPr>
          <p:cNvPr id="7" name="标题 1">
            <a:extLst>
              <a:ext uri="{FF2B5EF4-FFF2-40B4-BE49-F238E27FC236}">
                <a16:creationId xmlns:a16="http://schemas.microsoft.com/office/drawing/2014/main" id="{859AE22D-F51B-064E-9356-A65D3B5B5598}"/>
              </a:ext>
            </a:extLst>
          </p:cNvPr>
          <p:cNvSpPr txBox="1">
            <a:spLocks/>
          </p:cNvSpPr>
          <p:nvPr/>
        </p:nvSpPr>
        <p:spPr>
          <a:xfrm>
            <a:off x="838200" y="365125"/>
            <a:ext cx="11112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a:t>Strategy Tuning – Historical Data (Code Ref)</a:t>
            </a:r>
            <a:endParaRPr lang="en-SG">
              <a:solidFill>
                <a:srgbClr val="FF0000"/>
              </a:solidFill>
            </a:endParaRPr>
          </a:p>
        </p:txBody>
      </p:sp>
    </p:spTree>
    <p:extLst>
      <p:ext uri="{BB962C8B-B14F-4D97-AF65-F5344CB8AC3E}">
        <p14:creationId xmlns:p14="http://schemas.microsoft.com/office/powerpoint/2010/main" val="4051924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704A12-A2B2-4A41-AD2D-1F860FDF7F29}"/>
              </a:ext>
            </a:extLst>
          </p:cNvPr>
          <p:cNvPicPr>
            <a:picLocks noChangeAspect="1"/>
          </p:cNvPicPr>
          <p:nvPr/>
        </p:nvPicPr>
        <p:blipFill>
          <a:blip r:embed="rId3"/>
          <a:stretch>
            <a:fillRect/>
          </a:stretch>
        </p:blipFill>
        <p:spPr>
          <a:xfrm>
            <a:off x="838200" y="1690688"/>
            <a:ext cx="5084505" cy="3122064"/>
          </a:xfrm>
          <a:prstGeom prst="rect">
            <a:avLst/>
          </a:prstGeom>
        </p:spPr>
      </p:pic>
      <p:sp>
        <p:nvSpPr>
          <p:cNvPr id="7" name="Rectangle 6">
            <a:extLst>
              <a:ext uri="{FF2B5EF4-FFF2-40B4-BE49-F238E27FC236}">
                <a16:creationId xmlns:a16="http://schemas.microsoft.com/office/drawing/2014/main" id="{20B4FF47-E6D0-9C4E-BEA7-9AAC3C1CADB7}"/>
              </a:ext>
            </a:extLst>
          </p:cNvPr>
          <p:cNvSpPr/>
          <p:nvPr/>
        </p:nvSpPr>
        <p:spPr>
          <a:xfrm>
            <a:off x="5917324" y="1690688"/>
            <a:ext cx="6096000" cy="4278094"/>
          </a:xfrm>
          <a:prstGeom prst="rect">
            <a:avLst/>
          </a:prstGeom>
        </p:spPr>
        <p:txBody>
          <a:bodyPr>
            <a:spAutoFit/>
          </a:bodyPr>
          <a:lstStyle/>
          <a:p>
            <a:r>
              <a:rPr lang="en-SG" sz="1600" b="1"/>
              <a:t>Construct Holding Weights for Out-of-Sample Period:</a:t>
            </a:r>
            <a:endParaRPr lang="en-SG" sz="1600"/>
          </a:p>
          <a:p>
            <a:pPr marL="285750" indent="-285750">
              <a:buFont typeface="Arial" panose="020B0604020202020204" pitchFamily="34" charset="0"/>
              <a:buChar char="•"/>
            </a:pPr>
            <a:r>
              <a:rPr lang="en-SG" sz="1600"/>
              <a:t>Extract the out-of-sample (OOS) dates from the dataset indexed from </a:t>
            </a:r>
            <a:r>
              <a:rPr lang="en-SG" sz="1600" err="1"/>
              <a:t>train_end</a:t>
            </a:r>
            <a:r>
              <a:rPr lang="en-SG" sz="1600"/>
              <a:t> to </a:t>
            </a:r>
            <a:r>
              <a:rPr lang="en-SG" sz="1600" err="1"/>
              <a:t>final_test</a:t>
            </a:r>
            <a:r>
              <a:rPr lang="en-SG" sz="1600"/>
              <a:t>.</a:t>
            </a:r>
          </a:p>
          <a:p>
            <a:pPr marL="285750" indent="-285750">
              <a:buFont typeface="Arial" panose="020B0604020202020204" pitchFamily="34" charset="0"/>
              <a:buChar char="•"/>
            </a:pPr>
            <a:r>
              <a:rPr lang="en-SG" sz="1600"/>
              <a:t>Generate holding weights for the Minimum Risk and Maximum Return Portfolios using previously determined optimal weights (new_Eff10_min[0] and new_Eff10_max[0]).</a:t>
            </a:r>
          </a:p>
          <a:p>
            <a:pPr>
              <a:buFont typeface="Arial" panose="020B0604020202020204" pitchFamily="34" charset="0"/>
              <a:buChar char="•"/>
            </a:pPr>
            <a:endParaRPr lang="en-SG" sz="1600"/>
          </a:p>
          <a:p>
            <a:r>
              <a:rPr lang="en-SG" sz="1600" b="1"/>
              <a:t>Calculate Daily Returns for OOS Period:</a:t>
            </a:r>
            <a:endParaRPr lang="en-SG" sz="1600"/>
          </a:p>
          <a:p>
            <a:pPr marL="285750" indent="-285750">
              <a:buFont typeface="Arial" panose="020B0604020202020204" pitchFamily="34" charset="0"/>
              <a:buChar char="•"/>
            </a:pPr>
            <a:r>
              <a:rPr lang="en-SG" sz="1600"/>
              <a:t>Compute daily returns for both portfolios over the out-of-sample period using the </a:t>
            </a:r>
            <a:r>
              <a:rPr lang="en-SG" sz="1600" err="1"/>
              <a:t>Daily_ret</a:t>
            </a:r>
            <a:r>
              <a:rPr lang="en-SG" sz="1600"/>
              <a:t> function.</a:t>
            </a:r>
          </a:p>
          <a:p>
            <a:pPr marL="285750" indent="-285750">
              <a:buFont typeface="Arial" panose="020B0604020202020204" pitchFamily="34" charset="0"/>
              <a:buChar char="•"/>
            </a:pPr>
            <a:r>
              <a:rPr lang="en-SG" sz="1600"/>
              <a:t>Store these returns in separate variables for further analysis (new_Eff10_min_OS_ret and new_Eff10_max_OS_ret).</a:t>
            </a:r>
          </a:p>
          <a:p>
            <a:pPr>
              <a:buFont typeface="Arial" panose="020B0604020202020204" pitchFamily="34" charset="0"/>
              <a:buChar char="•"/>
            </a:pPr>
            <a:endParaRPr lang="en-SG" sz="1600"/>
          </a:p>
          <a:p>
            <a:r>
              <a:rPr lang="en-SG" sz="1600" b="1"/>
              <a:t>Performance Metrics for OOS Period:</a:t>
            </a:r>
            <a:endParaRPr lang="en-SG" sz="1600"/>
          </a:p>
          <a:p>
            <a:pPr marL="285750" indent="-285750">
              <a:buFont typeface="Arial" panose="020B0604020202020204" pitchFamily="34" charset="0"/>
              <a:buChar char="•"/>
            </a:pPr>
            <a:r>
              <a:rPr lang="en-SG" sz="1600"/>
              <a:t>Evaluate the performance of each portfolio by calculating daily returns, which are then ready for further performance assessment or risk analysis.</a:t>
            </a:r>
          </a:p>
        </p:txBody>
      </p:sp>
      <p:sp>
        <p:nvSpPr>
          <p:cNvPr id="8" name="标题 1">
            <a:extLst>
              <a:ext uri="{FF2B5EF4-FFF2-40B4-BE49-F238E27FC236}">
                <a16:creationId xmlns:a16="http://schemas.microsoft.com/office/drawing/2014/main" id="{21192024-6E84-514B-B689-B48388FFC7C8}"/>
              </a:ext>
            </a:extLst>
          </p:cNvPr>
          <p:cNvSpPr txBox="1">
            <a:spLocks/>
          </p:cNvSpPr>
          <p:nvPr/>
        </p:nvSpPr>
        <p:spPr>
          <a:xfrm>
            <a:off x="838200" y="365125"/>
            <a:ext cx="11112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a:t>Strategy Tuning – Historical Data (Code Ref)</a:t>
            </a:r>
            <a:endParaRPr lang="en-SG">
              <a:solidFill>
                <a:srgbClr val="FF0000"/>
              </a:solidFill>
            </a:endParaRPr>
          </a:p>
        </p:txBody>
      </p:sp>
    </p:spTree>
    <p:extLst>
      <p:ext uri="{BB962C8B-B14F-4D97-AF65-F5344CB8AC3E}">
        <p14:creationId xmlns:p14="http://schemas.microsoft.com/office/powerpoint/2010/main" val="3739344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Rolling Window (Code Ref)</a:t>
            </a:r>
            <a:endParaRPr lang="en-SG">
              <a:solidFill>
                <a:srgbClr val="FF0000"/>
              </a:solidFill>
            </a:endParaRPr>
          </a:p>
        </p:txBody>
      </p:sp>
      <p:pic>
        <p:nvPicPr>
          <p:cNvPr id="5" name="Picture 4">
            <a:extLst>
              <a:ext uri="{FF2B5EF4-FFF2-40B4-BE49-F238E27FC236}">
                <a16:creationId xmlns:a16="http://schemas.microsoft.com/office/drawing/2014/main" id="{9C85C278-A741-2F4E-A56A-6AE9554535B1}"/>
              </a:ext>
            </a:extLst>
          </p:cNvPr>
          <p:cNvPicPr>
            <a:picLocks noChangeAspect="1"/>
          </p:cNvPicPr>
          <p:nvPr/>
        </p:nvPicPr>
        <p:blipFill>
          <a:blip r:embed="rId3"/>
          <a:stretch>
            <a:fillRect/>
          </a:stretch>
        </p:blipFill>
        <p:spPr>
          <a:xfrm>
            <a:off x="657702" y="1690688"/>
            <a:ext cx="6145715" cy="3685353"/>
          </a:xfrm>
          <a:prstGeom prst="rect">
            <a:avLst/>
          </a:prstGeom>
        </p:spPr>
      </p:pic>
      <p:sp>
        <p:nvSpPr>
          <p:cNvPr id="6" name="Rectangle 5">
            <a:extLst>
              <a:ext uri="{FF2B5EF4-FFF2-40B4-BE49-F238E27FC236}">
                <a16:creationId xmlns:a16="http://schemas.microsoft.com/office/drawing/2014/main" id="{60A5D059-8ED0-FA49-947D-38C1B52A9C99}"/>
              </a:ext>
            </a:extLst>
          </p:cNvPr>
          <p:cNvSpPr/>
          <p:nvPr/>
        </p:nvSpPr>
        <p:spPr>
          <a:xfrm>
            <a:off x="6968359" y="1709601"/>
            <a:ext cx="4886184" cy="4185761"/>
          </a:xfrm>
          <a:prstGeom prst="rect">
            <a:avLst/>
          </a:prstGeom>
        </p:spPr>
        <p:txBody>
          <a:bodyPr wrap="square">
            <a:spAutoFit/>
          </a:bodyPr>
          <a:lstStyle/>
          <a:p>
            <a:r>
              <a:rPr lang="en-SG" sz="1400" b="1"/>
              <a:t>Function: </a:t>
            </a:r>
            <a:r>
              <a:rPr lang="en-SG" sz="1400" b="1" err="1"/>
              <a:t>gen_date_tag</a:t>
            </a:r>
            <a:endParaRPr lang="en-SG" sz="1400" b="1"/>
          </a:p>
          <a:p>
            <a:pPr marL="285750" indent="-285750">
              <a:buFont typeface="Arial" panose="020B0604020202020204" pitchFamily="34" charset="0"/>
              <a:buChar char="•"/>
            </a:pPr>
            <a:r>
              <a:rPr lang="en-SG" sz="1400" b="1"/>
              <a:t>Purpose:</a:t>
            </a:r>
            <a:r>
              <a:rPr lang="en-SG" sz="1400"/>
              <a:t> Generates date intervals for testing and training in data analysis.</a:t>
            </a:r>
          </a:p>
          <a:p>
            <a:pPr marL="285750" indent="-285750">
              <a:buFont typeface="Arial" panose="020B0604020202020204" pitchFamily="34" charset="0"/>
              <a:buChar char="•"/>
            </a:pPr>
            <a:endParaRPr lang="en-SG" sz="1400"/>
          </a:p>
          <a:p>
            <a:r>
              <a:rPr lang="en-SG" sz="1400" b="1"/>
              <a:t>Key Features:</a:t>
            </a:r>
          </a:p>
          <a:p>
            <a:pPr marL="285750" indent="-285750">
              <a:buFont typeface="Arial" panose="020B0604020202020204" pitchFamily="34" charset="0"/>
              <a:buChar char="•"/>
            </a:pPr>
            <a:r>
              <a:rPr lang="en-SG" sz="1400" b="1"/>
              <a:t>Input Parameters:</a:t>
            </a:r>
            <a:endParaRPr lang="en-SG" sz="1400"/>
          </a:p>
          <a:p>
            <a:pPr marL="742950" lvl="1" indent="-285750">
              <a:buFont typeface="Arial" panose="020B0604020202020204" pitchFamily="34" charset="0"/>
              <a:buChar char="•"/>
            </a:pPr>
            <a:r>
              <a:rPr lang="en-SG" sz="1400" b="1" err="1"/>
              <a:t>start_date</a:t>
            </a:r>
            <a:r>
              <a:rPr lang="en-SG" sz="1400" b="1"/>
              <a:t>, </a:t>
            </a:r>
            <a:r>
              <a:rPr lang="en-SG" sz="1400" b="1" err="1"/>
              <a:t>end_date</a:t>
            </a:r>
            <a:r>
              <a:rPr lang="en-SG" sz="1400"/>
              <a:t> - Define the analysis period.</a:t>
            </a:r>
          </a:p>
          <a:p>
            <a:pPr marL="742950" lvl="1" indent="-285750">
              <a:buFont typeface="Arial" panose="020B0604020202020204" pitchFamily="34" charset="0"/>
              <a:buChar char="•"/>
            </a:pPr>
            <a:r>
              <a:rPr lang="en-SG" sz="1400" b="1"/>
              <a:t>n</a:t>
            </a:r>
            <a:r>
              <a:rPr lang="en-SG" sz="1400"/>
              <a:t> - Interval in months for generating date tags.</a:t>
            </a:r>
          </a:p>
          <a:p>
            <a:pPr marL="742950" lvl="1" indent="-285750">
              <a:buFont typeface="Arial" panose="020B0604020202020204" pitchFamily="34" charset="0"/>
              <a:buChar char="•"/>
            </a:pPr>
            <a:r>
              <a:rPr lang="en-SG" sz="1400" b="1"/>
              <a:t>multi2</a:t>
            </a:r>
            <a:r>
              <a:rPr lang="en-SG" sz="1400"/>
              <a:t> - Frequency multiplier for training tags.</a:t>
            </a:r>
          </a:p>
          <a:p>
            <a:pPr marL="742950" lvl="1" indent="-285750">
              <a:buFont typeface="Arial" panose="020B0604020202020204" pitchFamily="34" charset="0"/>
              <a:buChar char="•"/>
            </a:pPr>
            <a:r>
              <a:rPr lang="en-SG" sz="1400" b="1"/>
              <a:t>form</a:t>
            </a:r>
            <a:r>
              <a:rPr lang="en-SG" sz="1400"/>
              <a:t> - Date format, default is '%</a:t>
            </a:r>
            <a:r>
              <a:rPr lang="en-SG" sz="1400" err="1"/>
              <a:t>Y%m%d</a:t>
            </a:r>
            <a:r>
              <a:rPr lang="en-SG" sz="1400"/>
              <a:t>'.</a:t>
            </a:r>
          </a:p>
          <a:p>
            <a:r>
              <a:rPr lang="en-SG" sz="1400" b="1"/>
              <a:t>Process Overview:</a:t>
            </a:r>
          </a:p>
          <a:p>
            <a:pPr marL="285750" indent="-285750">
              <a:buFont typeface="Arial" panose="020B0604020202020204" pitchFamily="34" charset="0"/>
              <a:buChar char="•"/>
            </a:pPr>
            <a:r>
              <a:rPr lang="en-SG" sz="1400" b="1"/>
              <a:t>Converts</a:t>
            </a:r>
            <a:r>
              <a:rPr lang="en-SG" sz="1400"/>
              <a:t> date strings to datetime objects.</a:t>
            </a:r>
          </a:p>
          <a:p>
            <a:pPr marL="285750" indent="-285750">
              <a:buFont typeface="Arial" panose="020B0604020202020204" pitchFamily="34" charset="0"/>
              <a:buChar char="•"/>
            </a:pPr>
            <a:r>
              <a:rPr lang="en-SG" sz="1400" b="1"/>
              <a:t>Iteratively generates</a:t>
            </a:r>
            <a:r>
              <a:rPr lang="en-SG" sz="1400"/>
              <a:t> date tags spaced by n months.</a:t>
            </a:r>
          </a:p>
          <a:p>
            <a:pPr marL="285750" indent="-285750">
              <a:buFont typeface="Arial" panose="020B0604020202020204" pitchFamily="34" charset="0"/>
              <a:buChar char="•"/>
            </a:pPr>
            <a:r>
              <a:rPr lang="en-SG" sz="1400" b="1"/>
              <a:t>Appends training dates</a:t>
            </a:r>
            <a:r>
              <a:rPr lang="en-SG" sz="1400"/>
              <a:t> every multi2*n months.</a:t>
            </a:r>
          </a:p>
          <a:p>
            <a:pPr marL="285750" indent="-285750">
              <a:buFont typeface="Arial" panose="020B0604020202020204" pitchFamily="34" charset="0"/>
              <a:buChar char="•"/>
            </a:pPr>
            <a:r>
              <a:rPr lang="en-SG" sz="1400" b="1"/>
              <a:t>Includes final date</a:t>
            </a:r>
            <a:r>
              <a:rPr lang="en-SG" sz="1400"/>
              <a:t> in both test and training tags.</a:t>
            </a:r>
          </a:p>
          <a:p>
            <a:endParaRPr lang="en-SG" sz="1400" b="1"/>
          </a:p>
          <a:p>
            <a:r>
              <a:rPr lang="en-SG" sz="1400" b="1"/>
              <a:t>Output:</a:t>
            </a:r>
          </a:p>
          <a:p>
            <a:pPr marL="285750" indent="-285750">
              <a:buFont typeface="Arial" panose="020B0604020202020204" pitchFamily="34" charset="0"/>
              <a:buChar char="•"/>
            </a:pPr>
            <a:r>
              <a:rPr lang="en-SG" sz="1400" b="1" err="1"/>
              <a:t>test_date_tags</a:t>
            </a:r>
            <a:r>
              <a:rPr lang="en-SG" sz="1400" b="1"/>
              <a:t>:</a:t>
            </a:r>
            <a:r>
              <a:rPr lang="en-SG" sz="1400"/>
              <a:t> List of dates for evaluating models.</a:t>
            </a:r>
          </a:p>
          <a:p>
            <a:pPr marL="285750" indent="-285750">
              <a:buFont typeface="Arial" panose="020B0604020202020204" pitchFamily="34" charset="0"/>
              <a:buChar char="•"/>
            </a:pPr>
            <a:r>
              <a:rPr lang="en-SG" sz="1400" b="1" err="1"/>
              <a:t>train_date_tags</a:t>
            </a:r>
            <a:r>
              <a:rPr lang="en-SG" sz="1400" b="1"/>
              <a:t>:</a:t>
            </a:r>
            <a:r>
              <a:rPr lang="en-SG" sz="1400"/>
              <a:t> Dates for updating training data.</a:t>
            </a:r>
          </a:p>
        </p:txBody>
      </p:sp>
    </p:spTree>
    <p:extLst>
      <p:ext uri="{BB962C8B-B14F-4D97-AF65-F5344CB8AC3E}">
        <p14:creationId xmlns:p14="http://schemas.microsoft.com/office/powerpoint/2010/main" val="2046824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Rolling Window (Code Ref)</a:t>
            </a:r>
            <a:endParaRPr lang="en-SG">
              <a:solidFill>
                <a:srgbClr val="FF0000"/>
              </a:solidFill>
            </a:endParaRPr>
          </a:p>
        </p:txBody>
      </p:sp>
      <p:sp>
        <p:nvSpPr>
          <p:cNvPr id="6" name="Rectangle 5">
            <a:extLst>
              <a:ext uri="{FF2B5EF4-FFF2-40B4-BE49-F238E27FC236}">
                <a16:creationId xmlns:a16="http://schemas.microsoft.com/office/drawing/2014/main" id="{60A5D059-8ED0-FA49-947D-38C1B52A9C99}"/>
              </a:ext>
            </a:extLst>
          </p:cNvPr>
          <p:cNvSpPr/>
          <p:nvPr/>
        </p:nvSpPr>
        <p:spPr>
          <a:xfrm>
            <a:off x="6605753" y="1365152"/>
            <a:ext cx="5468007" cy="5262979"/>
          </a:xfrm>
          <a:prstGeom prst="rect">
            <a:avLst/>
          </a:prstGeom>
        </p:spPr>
        <p:txBody>
          <a:bodyPr wrap="square">
            <a:spAutoFit/>
          </a:bodyPr>
          <a:lstStyle/>
          <a:p>
            <a:r>
              <a:rPr lang="en-SG" sz="1400" b="1"/>
              <a:t>Function: </a:t>
            </a:r>
            <a:r>
              <a:rPr lang="en-SG" sz="1400" b="1" err="1"/>
              <a:t>Roll_Eff</a:t>
            </a:r>
            <a:endParaRPr lang="en-SG" sz="1400" b="1"/>
          </a:p>
          <a:p>
            <a:r>
              <a:rPr lang="en-SG" sz="1400" b="1"/>
              <a:t>Purpose:</a:t>
            </a:r>
            <a:r>
              <a:rPr lang="en-SG" sz="1400"/>
              <a:t> Implements rolling window analysis for efficiency frontier calculations in finance.</a:t>
            </a:r>
          </a:p>
          <a:p>
            <a:endParaRPr lang="en-SG" sz="1400"/>
          </a:p>
          <a:p>
            <a:r>
              <a:rPr lang="en-SG" sz="1400" b="1"/>
              <a:t>Date Generation:</a:t>
            </a:r>
          </a:p>
          <a:p>
            <a:pPr marL="285750" indent="-285750">
              <a:buFont typeface="Arial" panose="020B0604020202020204" pitchFamily="34" charset="0"/>
              <a:buChar char="•"/>
            </a:pPr>
            <a:r>
              <a:rPr lang="en-SG" sz="1400"/>
              <a:t>Uses </a:t>
            </a:r>
            <a:r>
              <a:rPr lang="en-SG" sz="1400" err="1"/>
              <a:t>gen_date_tag</a:t>
            </a:r>
            <a:r>
              <a:rPr lang="en-SG" sz="1400"/>
              <a:t> to create </a:t>
            </a:r>
            <a:r>
              <a:rPr lang="en-SG" sz="1400" err="1"/>
              <a:t>test_tag</a:t>
            </a:r>
            <a:r>
              <a:rPr lang="en-SG" sz="1400"/>
              <a:t> and </a:t>
            </a:r>
            <a:r>
              <a:rPr lang="en-SG" sz="1400" err="1"/>
              <a:t>train_tag</a:t>
            </a:r>
            <a:r>
              <a:rPr lang="en-SG" sz="1400"/>
              <a:t> for defining rolling windows.</a:t>
            </a:r>
          </a:p>
          <a:p>
            <a:pPr marL="285750" indent="-285750">
              <a:buFont typeface="Arial" panose="020B0604020202020204" pitchFamily="34" charset="0"/>
              <a:buChar char="•"/>
            </a:pPr>
            <a:endParaRPr lang="en-SG" sz="1400"/>
          </a:p>
          <a:p>
            <a:r>
              <a:rPr lang="en-SG" sz="1400" b="1"/>
              <a:t>Initialize </a:t>
            </a:r>
            <a:r>
              <a:rPr lang="en-SG" sz="1400" b="1" err="1"/>
              <a:t>DataFrames</a:t>
            </a:r>
            <a:r>
              <a:rPr lang="en-SG" sz="1400" b="1"/>
              <a:t>:</a:t>
            </a:r>
            <a:endParaRPr lang="en-SG" sz="1400"/>
          </a:p>
          <a:p>
            <a:pPr marL="285750" indent="-285750">
              <a:buFont typeface="Arial" panose="020B0604020202020204" pitchFamily="34" charset="0"/>
              <a:buChar char="•"/>
            </a:pPr>
            <a:r>
              <a:rPr lang="en-SG" sz="1400" b="1" err="1"/>
              <a:t>Roll_Min_W</a:t>
            </a:r>
            <a:r>
              <a:rPr lang="en-SG" sz="1400"/>
              <a:t> and </a:t>
            </a:r>
            <a:r>
              <a:rPr lang="en-SG" sz="1400" b="1" err="1"/>
              <a:t>Roll_Max_W</a:t>
            </a:r>
            <a:r>
              <a:rPr lang="en-SG" sz="1400"/>
              <a:t> - Stores minimum and maximum weights for each window.</a:t>
            </a:r>
          </a:p>
          <a:p>
            <a:pPr marL="285750" indent="-285750">
              <a:buFont typeface="Arial" panose="020B0604020202020204" pitchFamily="34" charset="0"/>
              <a:buChar char="•"/>
            </a:pPr>
            <a:endParaRPr lang="en-SG" sz="1400"/>
          </a:p>
          <a:p>
            <a:r>
              <a:rPr lang="en-SG" sz="1400" b="1"/>
              <a:t>Loop Operations:</a:t>
            </a:r>
          </a:p>
          <a:p>
            <a:pPr marL="285750" indent="-285750">
              <a:buFont typeface="Arial" panose="020B0604020202020204" pitchFamily="34" charset="0"/>
              <a:buChar char="•"/>
            </a:pPr>
            <a:r>
              <a:rPr lang="en-SG" sz="1400" b="1"/>
              <a:t>Efficiency Calculation:</a:t>
            </a:r>
            <a:r>
              <a:rPr lang="en-SG" sz="1400"/>
              <a:t> Uses </a:t>
            </a:r>
            <a:r>
              <a:rPr lang="en-SG" sz="1400" err="1"/>
              <a:t>Eff_Front</a:t>
            </a:r>
            <a:r>
              <a:rPr lang="en-SG" sz="1400"/>
              <a:t> to calculate min risk and max return weights.</a:t>
            </a:r>
          </a:p>
          <a:p>
            <a:pPr marL="285750" indent="-285750">
              <a:buFont typeface="Arial" panose="020B0604020202020204" pitchFamily="34" charset="0"/>
              <a:buChar char="•"/>
            </a:pPr>
            <a:r>
              <a:rPr lang="en-SG" sz="1400" b="1"/>
              <a:t>Assign Weights:</a:t>
            </a:r>
            <a:r>
              <a:rPr lang="en-SG" sz="1400"/>
              <a:t> Updates rolling window </a:t>
            </a:r>
            <a:r>
              <a:rPr lang="en-SG" sz="1400" err="1"/>
              <a:t>DataFrames</a:t>
            </a:r>
            <a:r>
              <a:rPr lang="en-SG" sz="1400"/>
              <a:t> with new weights.</a:t>
            </a:r>
          </a:p>
          <a:p>
            <a:pPr marL="285750" indent="-285750">
              <a:buFont typeface="Arial" panose="020B0604020202020204" pitchFamily="34" charset="0"/>
              <a:buChar char="•"/>
            </a:pPr>
            <a:r>
              <a:rPr lang="en-SG" sz="1400" b="1"/>
              <a:t>Adjust Final Weights:</a:t>
            </a:r>
            <a:r>
              <a:rPr lang="en-SG" sz="1400"/>
              <a:t> If the end date is included, adjusts the final weights to include the last segment.</a:t>
            </a:r>
          </a:p>
          <a:p>
            <a:pPr marL="285750" indent="-285750">
              <a:buFont typeface="Arial" panose="020B0604020202020204" pitchFamily="34" charset="0"/>
              <a:buChar char="•"/>
            </a:pPr>
            <a:endParaRPr lang="en-SG" sz="1400"/>
          </a:p>
          <a:p>
            <a:r>
              <a:rPr lang="en-SG" sz="1400" b="1"/>
              <a:t>Output:</a:t>
            </a:r>
          </a:p>
          <a:p>
            <a:pPr marL="285750" indent="-285750">
              <a:buFont typeface="Arial" panose="020B0604020202020204" pitchFamily="34" charset="0"/>
              <a:buChar char="•"/>
            </a:pPr>
            <a:r>
              <a:rPr lang="en-SG" sz="1400" b="1" err="1"/>
              <a:t>Roll_Min_W</a:t>
            </a:r>
            <a:r>
              <a:rPr lang="en-SG" sz="1400" b="1"/>
              <a:t>, </a:t>
            </a:r>
            <a:r>
              <a:rPr lang="en-SG" sz="1400" b="1" err="1"/>
              <a:t>Roll_Max_W</a:t>
            </a:r>
            <a:r>
              <a:rPr lang="en-SG" sz="1400"/>
              <a:t> - </a:t>
            </a:r>
            <a:r>
              <a:rPr lang="en-SG" sz="1400" err="1"/>
              <a:t>DataFrames</a:t>
            </a:r>
            <a:r>
              <a:rPr lang="en-SG" sz="1400"/>
              <a:t> containing the calculated weights for all rolling windows, facilitating easy comparison and back-testing against historical data.</a:t>
            </a:r>
          </a:p>
        </p:txBody>
      </p:sp>
      <p:pic>
        <p:nvPicPr>
          <p:cNvPr id="3" name="Picture 2">
            <a:extLst>
              <a:ext uri="{FF2B5EF4-FFF2-40B4-BE49-F238E27FC236}">
                <a16:creationId xmlns:a16="http://schemas.microsoft.com/office/drawing/2014/main" id="{728E1353-5B62-7343-A6CD-153720F0192A}"/>
              </a:ext>
            </a:extLst>
          </p:cNvPr>
          <p:cNvPicPr>
            <a:picLocks noChangeAspect="1"/>
          </p:cNvPicPr>
          <p:nvPr/>
        </p:nvPicPr>
        <p:blipFill>
          <a:blip r:embed="rId3"/>
          <a:stretch>
            <a:fillRect/>
          </a:stretch>
        </p:blipFill>
        <p:spPr>
          <a:xfrm>
            <a:off x="838200" y="1365152"/>
            <a:ext cx="5468007" cy="5127723"/>
          </a:xfrm>
          <a:prstGeom prst="rect">
            <a:avLst/>
          </a:prstGeom>
        </p:spPr>
      </p:pic>
    </p:spTree>
    <p:extLst>
      <p:ext uri="{BB962C8B-B14F-4D97-AF65-F5344CB8AC3E}">
        <p14:creationId xmlns:p14="http://schemas.microsoft.com/office/powerpoint/2010/main" val="384151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Rolling Window (Code Ref)</a:t>
            </a:r>
            <a:endParaRPr lang="en-SG">
              <a:solidFill>
                <a:srgbClr val="FF0000"/>
              </a:solidFill>
            </a:endParaRPr>
          </a:p>
        </p:txBody>
      </p:sp>
      <p:pic>
        <p:nvPicPr>
          <p:cNvPr id="7" name="Picture 6">
            <a:extLst>
              <a:ext uri="{FF2B5EF4-FFF2-40B4-BE49-F238E27FC236}">
                <a16:creationId xmlns:a16="http://schemas.microsoft.com/office/drawing/2014/main" id="{EB89CD53-9E94-A74F-BFF2-5BEF9F7254BB}"/>
              </a:ext>
            </a:extLst>
          </p:cNvPr>
          <p:cNvPicPr>
            <a:picLocks noChangeAspect="1"/>
          </p:cNvPicPr>
          <p:nvPr/>
        </p:nvPicPr>
        <p:blipFill>
          <a:blip r:embed="rId3"/>
          <a:stretch>
            <a:fillRect/>
          </a:stretch>
        </p:blipFill>
        <p:spPr>
          <a:xfrm>
            <a:off x="894578" y="1365152"/>
            <a:ext cx="3828283" cy="5047536"/>
          </a:xfrm>
          <a:prstGeom prst="rect">
            <a:avLst/>
          </a:prstGeom>
        </p:spPr>
      </p:pic>
      <p:sp>
        <p:nvSpPr>
          <p:cNvPr id="8" name="Rectangle 7">
            <a:extLst>
              <a:ext uri="{FF2B5EF4-FFF2-40B4-BE49-F238E27FC236}">
                <a16:creationId xmlns:a16="http://schemas.microsoft.com/office/drawing/2014/main" id="{CE8F0FD9-3637-F34D-83CC-3F9ECC651D80}"/>
              </a:ext>
            </a:extLst>
          </p:cNvPr>
          <p:cNvSpPr/>
          <p:nvPr/>
        </p:nvSpPr>
        <p:spPr>
          <a:xfrm>
            <a:off x="5018315" y="1365152"/>
            <a:ext cx="6814456" cy="5262979"/>
          </a:xfrm>
          <a:prstGeom prst="rect">
            <a:avLst/>
          </a:prstGeom>
        </p:spPr>
        <p:txBody>
          <a:bodyPr wrap="square">
            <a:spAutoFit/>
          </a:bodyPr>
          <a:lstStyle/>
          <a:p>
            <a:r>
              <a:rPr lang="en-SG" sz="1400" b="1"/>
              <a:t>Function Overview: </a:t>
            </a:r>
            <a:r>
              <a:rPr lang="en-SG" sz="1400" b="1" err="1"/>
              <a:t>diverse_roll_eff</a:t>
            </a:r>
            <a:endParaRPr lang="en-SG" sz="1400" b="1"/>
          </a:p>
          <a:p>
            <a:r>
              <a:rPr lang="en-SG" sz="1400" b="1"/>
              <a:t>Purpose:</a:t>
            </a:r>
            <a:r>
              <a:rPr lang="en-SG" sz="1400"/>
              <a:t> Calculates diversified portfolio metrics using rolling windows for financial data.</a:t>
            </a:r>
          </a:p>
          <a:p>
            <a:endParaRPr lang="en-SG" sz="1400"/>
          </a:p>
          <a:p>
            <a:r>
              <a:rPr lang="en-SG" sz="1400" b="1"/>
              <a:t>Core Functional Steps:</a:t>
            </a:r>
          </a:p>
          <a:p>
            <a:r>
              <a:rPr lang="en-SG" sz="1400" b="1"/>
              <a:t>Efficiency Calculations:</a:t>
            </a:r>
          </a:p>
          <a:p>
            <a:pPr marL="171450" indent="-171450">
              <a:buFont typeface="Arial" panose="020B0604020202020204" pitchFamily="34" charset="0"/>
              <a:buChar char="•"/>
            </a:pPr>
            <a:r>
              <a:rPr lang="en-SG" sz="1400"/>
              <a:t>Computes weights for minimum risk and maximum return portfolios.</a:t>
            </a:r>
          </a:p>
          <a:p>
            <a:endParaRPr lang="en-SG" sz="1400" b="1"/>
          </a:p>
          <a:p>
            <a:r>
              <a:rPr lang="en-SG" sz="1400" b="1"/>
              <a:t>Performance Metrics Calculation:</a:t>
            </a:r>
            <a:endParaRPr lang="en-SG" sz="1400"/>
          </a:p>
          <a:p>
            <a:pPr marL="171450" indent="-171450">
              <a:buFont typeface="Arial" panose="020B0604020202020204" pitchFamily="34" charset="0"/>
              <a:buChar char="•"/>
            </a:pPr>
            <a:r>
              <a:rPr lang="en-SG" sz="1400"/>
              <a:t>Calculates annualized and total returns.</a:t>
            </a:r>
          </a:p>
          <a:p>
            <a:pPr marL="171450" indent="-171450">
              <a:buFont typeface="Arial" panose="020B0604020202020204" pitchFamily="34" charset="0"/>
              <a:buChar char="•"/>
            </a:pPr>
            <a:r>
              <a:rPr lang="en-SG" sz="1400"/>
              <a:t>Computes annualized volatility.</a:t>
            </a:r>
          </a:p>
          <a:p>
            <a:pPr marL="171450" indent="-171450">
              <a:buFont typeface="Arial" panose="020B0604020202020204" pitchFamily="34" charset="0"/>
              <a:buChar char="•"/>
            </a:pPr>
            <a:r>
              <a:rPr lang="en-SG" sz="1400"/>
              <a:t>Evaluates Value at Risk (</a:t>
            </a:r>
            <a:r>
              <a:rPr lang="en-SG" sz="1400" err="1"/>
              <a:t>VaR</a:t>
            </a:r>
            <a:r>
              <a:rPr lang="en-SG" sz="1400"/>
              <a:t>) using both parametric and historical methods.</a:t>
            </a:r>
          </a:p>
          <a:p>
            <a:pPr lvl="1"/>
            <a:endParaRPr lang="en-SG" sz="1400"/>
          </a:p>
          <a:p>
            <a:r>
              <a:rPr lang="en-SG" sz="1400" b="1"/>
              <a:t>Loop through Windows:</a:t>
            </a:r>
          </a:p>
          <a:p>
            <a:pPr marL="171450" indent="-171450">
              <a:buFont typeface="Arial" panose="020B0604020202020204" pitchFamily="34" charset="0"/>
              <a:buChar char="•"/>
            </a:pPr>
            <a:r>
              <a:rPr lang="en-SG" sz="1400"/>
              <a:t>Assign calculated weights to the rolling period.</a:t>
            </a:r>
          </a:p>
          <a:p>
            <a:pPr marL="171450" indent="-171450">
              <a:buFont typeface="Arial" panose="020B0604020202020204" pitchFamily="34" charset="0"/>
              <a:buChar char="•"/>
            </a:pPr>
            <a:r>
              <a:rPr lang="en-SG" sz="1400"/>
              <a:t>Store calculated returns and risk metrics.</a:t>
            </a:r>
          </a:p>
          <a:p>
            <a:pPr marL="171450" indent="-171450">
              <a:buFont typeface="Arial" panose="020B0604020202020204" pitchFamily="34" charset="0"/>
              <a:buChar char="•"/>
            </a:pPr>
            <a:endParaRPr lang="en-SG" sz="1400"/>
          </a:p>
          <a:p>
            <a:r>
              <a:rPr lang="en-SG" sz="1400" b="1"/>
              <a:t>Compile Results:</a:t>
            </a:r>
          </a:p>
          <a:p>
            <a:pPr marL="171450" indent="-171450">
              <a:buFont typeface="Arial" panose="020B0604020202020204" pitchFamily="34" charset="0"/>
              <a:buChar char="•"/>
            </a:pPr>
            <a:r>
              <a:rPr lang="en-SG" sz="1400"/>
              <a:t>Consolidates all metrics into a </a:t>
            </a:r>
            <a:r>
              <a:rPr lang="en-SG" sz="1400" err="1"/>
              <a:t>DataFrame</a:t>
            </a:r>
            <a:r>
              <a:rPr lang="en-SG" sz="1400"/>
              <a:t> (</a:t>
            </a:r>
            <a:r>
              <a:rPr lang="en-SG" sz="1400" err="1"/>
              <a:t>Roll_Eff_result</a:t>
            </a:r>
            <a:r>
              <a:rPr lang="en-SG" sz="1400"/>
              <a:t>).</a:t>
            </a:r>
          </a:p>
          <a:p>
            <a:pPr marL="171450" indent="-171450">
              <a:buFont typeface="Arial" panose="020B0604020202020204" pitchFamily="34" charset="0"/>
              <a:buChar char="•"/>
            </a:pPr>
            <a:r>
              <a:rPr lang="en-SG" sz="1400"/>
              <a:t>Adjusts </a:t>
            </a:r>
            <a:r>
              <a:rPr lang="en-SG" sz="1400" err="1"/>
              <a:t>DataFrame</a:t>
            </a:r>
            <a:r>
              <a:rPr lang="en-SG" sz="1400"/>
              <a:t> indices for clarity and consistency.</a:t>
            </a:r>
          </a:p>
          <a:p>
            <a:pPr marL="285750" indent="-285750">
              <a:buFont typeface="Arial" panose="020B0604020202020204" pitchFamily="34" charset="0"/>
              <a:buChar char="•"/>
            </a:pPr>
            <a:endParaRPr lang="en-SG" sz="1400"/>
          </a:p>
          <a:p>
            <a:r>
              <a:rPr lang="en-SG" sz="1400" b="1"/>
              <a:t>Output:</a:t>
            </a:r>
          </a:p>
          <a:p>
            <a:pPr marL="285750" indent="-285750">
              <a:buFont typeface="Arial" panose="020B0604020202020204" pitchFamily="34" charset="0"/>
              <a:buChar char="•"/>
            </a:pPr>
            <a:r>
              <a:rPr lang="en-SG" sz="1400" err="1"/>
              <a:t>DataFrames</a:t>
            </a:r>
            <a:r>
              <a:rPr lang="en-SG" sz="1400"/>
              <a:t> containing rolling metrics for minimum risk and maximum return portfolios.</a:t>
            </a:r>
          </a:p>
          <a:p>
            <a:pPr marL="285750" indent="-285750">
              <a:buFont typeface="Arial" panose="020B0604020202020204" pitchFamily="34" charset="0"/>
              <a:buChar char="•"/>
            </a:pPr>
            <a:r>
              <a:rPr lang="en-SG" sz="1400"/>
              <a:t>A consolidated </a:t>
            </a:r>
            <a:r>
              <a:rPr lang="en-SG" sz="1400" err="1"/>
              <a:t>DataFrame</a:t>
            </a:r>
            <a:r>
              <a:rPr lang="en-SG" sz="1400"/>
              <a:t> of all performance metrics for each window.</a:t>
            </a:r>
          </a:p>
        </p:txBody>
      </p:sp>
    </p:spTree>
    <p:extLst>
      <p:ext uri="{BB962C8B-B14F-4D97-AF65-F5344CB8AC3E}">
        <p14:creationId xmlns:p14="http://schemas.microsoft.com/office/powerpoint/2010/main" val="3657123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p:txBody>
          <a:bodyPr/>
          <a:lstStyle/>
          <a:p>
            <a:r>
              <a:rPr lang="en-SG"/>
              <a:t>Strategy Tuning – Rolling Window (Code Ref)</a:t>
            </a:r>
            <a:endParaRPr lang="en-SG">
              <a:solidFill>
                <a:srgbClr val="FF0000"/>
              </a:solidFill>
            </a:endParaRPr>
          </a:p>
        </p:txBody>
      </p:sp>
      <p:pic>
        <p:nvPicPr>
          <p:cNvPr id="3" name="Picture 2">
            <a:extLst>
              <a:ext uri="{FF2B5EF4-FFF2-40B4-BE49-F238E27FC236}">
                <a16:creationId xmlns:a16="http://schemas.microsoft.com/office/drawing/2014/main" id="{BB07D0CE-FF9C-884B-A28D-D9186213AF05}"/>
              </a:ext>
            </a:extLst>
          </p:cNvPr>
          <p:cNvPicPr>
            <a:picLocks noChangeAspect="1"/>
          </p:cNvPicPr>
          <p:nvPr/>
        </p:nvPicPr>
        <p:blipFill>
          <a:blip r:embed="rId3"/>
          <a:stretch>
            <a:fillRect/>
          </a:stretch>
        </p:blipFill>
        <p:spPr>
          <a:xfrm>
            <a:off x="359229" y="1441541"/>
            <a:ext cx="3221868" cy="4559603"/>
          </a:xfrm>
          <a:prstGeom prst="rect">
            <a:avLst/>
          </a:prstGeom>
        </p:spPr>
      </p:pic>
      <p:sp>
        <p:nvSpPr>
          <p:cNvPr id="8" name="Rectangle 7">
            <a:extLst>
              <a:ext uri="{FF2B5EF4-FFF2-40B4-BE49-F238E27FC236}">
                <a16:creationId xmlns:a16="http://schemas.microsoft.com/office/drawing/2014/main" id="{CE5B7FF8-5951-424A-A95D-B14B6E65C721}"/>
              </a:ext>
            </a:extLst>
          </p:cNvPr>
          <p:cNvSpPr/>
          <p:nvPr/>
        </p:nvSpPr>
        <p:spPr>
          <a:xfrm>
            <a:off x="6259439" y="1275936"/>
            <a:ext cx="5573332" cy="5478423"/>
          </a:xfrm>
          <a:prstGeom prst="rect">
            <a:avLst/>
          </a:prstGeom>
        </p:spPr>
        <p:txBody>
          <a:bodyPr wrap="square">
            <a:spAutoFit/>
          </a:bodyPr>
          <a:lstStyle/>
          <a:p>
            <a:r>
              <a:rPr lang="en-SG" sz="1400" b="1" dirty="0"/>
              <a:t>Rolling Portfolio Performance Analysis</a:t>
            </a:r>
          </a:p>
          <a:p>
            <a:endParaRPr lang="en-SG" sz="1400" b="1" dirty="0"/>
          </a:p>
          <a:p>
            <a:r>
              <a:rPr lang="en-SG" sz="1400" b="1" dirty="0"/>
              <a:t>Purpose:</a:t>
            </a:r>
            <a:r>
              <a:rPr lang="en-SG" sz="1400" dirty="0"/>
              <a:t> Executes a comprehensive analysis of portfolio performance across multiple rolling window configurations to understand variability in financial metrics.</a:t>
            </a:r>
          </a:p>
          <a:p>
            <a:endParaRPr lang="en-SG" sz="1400" dirty="0"/>
          </a:p>
          <a:p>
            <a:r>
              <a:rPr lang="en-SG" sz="1400" b="1" dirty="0"/>
              <a:t>Rolling Analysis Execution:</a:t>
            </a:r>
          </a:p>
          <a:p>
            <a:pPr marL="171450" indent="-171450">
              <a:buFont typeface="Arial" panose="020B0604020202020204" pitchFamily="34" charset="0"/>
              <a:buChar char="•"/>
            </a:pPr>
            <a:r>
              <a:rPr lang="en-SG" sz="1400" dirty="0"/>
              <a:t>Iterates through combinations of window sizes and multipliers.</a:t>
            </a:r>
          </a:p>
          <a:p>
            <a:pPr marL="171450" indent="-171450">
              <a:buFont typeface="Arial" panose="020B0604020202020204" pitchFamily="34" charset="0"/>
              <a:buChar char="•"/>
            </a:pPr>
            <a:r>
              <a:rPr lang="en-SG" sz="1400" dirty="0"/>
              <a:t>Generates a unique identifier for each configuration.</a:t>
            </a:r>
          </a:p>
          <a:p>
            <a:pPr marL="171450" indent="-171450">
              <a:buFont typeface="Arial" panose="020B0604020202020204" pitchFamily="34" charset="0"/>
              <a:buChar char="•"/>
            </a:pPr>
            <a:r>
              <a:rPr lang="en-SG" sz="1400" dirty="0"/>
              <a:t>Executes </a:t>
            </a:r>
            <a:r>
              <a:rPr lang="en-SG" sz="1400" dirty="0" err="1"/>
              <a:t>diverse_roll</a:t>
            </a:r>
            <a:r>
              <a:rPr lang="en-SG" sz="1400" dirty="0"/>
              <a:t> function to </a:t>
            </a:r>
            <a:r>
              <a:rPr lang="en-SG" sz="1400" dirty="0" err="1"/>
              <a:t>analyze</a:t>
            </a:r>
            <a:r>
              <a:rPr lang="en-SG" sz="1400" dirty="0"/>
              <a:t> portfolio performance for each set of parameters.</a:t>
            </a:r>
          </a:p>
          <a:p>
            <a:endParaRPr lang="en-SG" sz="1400" b="1" dirty="0"/>
          </a:p>
          <a:p>
            <a:r>
              <a:rPr lang="en-SG" sz="1400" b="1" dirty="0"/>
              <a:t>For Each Portfolio Configuration:</a:t>
            </a:r>
            <a:endParaRPr lang="en-SG" sz="1400" dirty="0"/>
          </a:p>
          <a:p>
            <a:pPr marL="171450" indent="-171450">
              <a:buFont typeface="Arial" panose="020B0604020202020204" pitchFamily="34" charset="0"/>
              <a:buChar char="•"/>
            </a:pPr>
            <a:r>
              <a:rPr lang="en-SG" sz="1400" b="1" dirty="0"/>
              <a:t>Minimum and Maximum Risk Portfolios: </a:t>
            </a:r>
            <a:r>
              <a:rPr lang="en-SG" sz="1400" dirty="0"/>
              <a:t>Calculates essential financial metrics such as annualized return, volatility, and </a:t>
            </a:r>
            <a:r>
              <a:rPr lang="en-SG" sz="1400" dirty="0" err="1"/>
              <a:t>VaR</a:t>
            </a:r>
            <a:r>
              <a:rPr lang="en-SG" sz="1400" dirty="0"/>
              <a:t> at 1% and 5% levels using both parametric and historical methods.</a:t>
            </a:r>
          </a:p>
          <a:p>
            <a:pPr marL="171450" indent="-171450">
              <a:buFont typeface="Arial" panose="020B0604020202020204" pitchFamily="34" charset="0"/>
              <a:buChar char="•"/>
            </a:pPr>
            <a:r>
              <a:rPr lang="en-SG" sz="1400" b="1" dirty="0"/>
              <a:t>Consolidation of Results: </a:t>
            </a:r>
            <a:r>
              <a:rPr lang="en-SG" sz="1400" dirty="0"/>
              <a:t>Gathers and stores performance data in </a:t>
            </a:r>
            <a:r>
              <a:rPr lang="en-SG" sz="1400" dirty="0" err="1"/>
              <a:t>roll_selects</a:t>
            </a:r>
            <a:r>
              <a:rPr lang="en-SG" sz="1400" dirty="0"/>
              <a:t> for detailed analysis.</a:t>
            </a:r>
          </a:p>
          <a:p>
            <a:pPr marL="171450" indent="-171450">
              <a:buFont typeface="Arial" panose="020B0604020202020204" pitchFamily="34" charset="0"/>
              <a:buChar char="•"/>
            </a:pPr>
            <a:r>
              <a:rPr lang="en-SG" sz="1400" b="1" dirty="0"/>
              <a:t>Output and Data Presentation: </a:t>
            </a:r>
            <a:r>
              <a:rPr lang="en-SG" sz="1400" dirty="0"/>
              <a:t>Structures all performance metrics in a comprehensive format for each window and multiplier combination.</a:t>
            </a:r>
          </a:p>
          <a:p>
            <a:endParaRPr lang="en-SG" sz="1400" dirty="0"/>
          </a:p>
          <a:p>
            <a:r>
              <a:rPr lang="en-SG" sz="1400" b="1" dirty="0"/>
              <a:t>Output:</a:t>
            </a:r>
          </a:p>
          <a:p>
            <a:pPr marL="171450" indent="-171450">
              <a:buFont typeface="Arial" panose="020B0604020202020204" pitchFamily="34" charset="0"/>
              <a:buChar char="•"/>
            </a:pPr>
            <a:r>
              <a:rPr lang="en-SG" sz="1400" dirty="0"/>
              <a:t>Offers deep insights into how portfolio performance metrics vary with changes in window size and frequency of training, aiding in robust decision-making and strategy formulation.</a:t>
            </a:r>
          </a:p>
        </p:txBody>
      </p:sp>
      <p:pic>
        <p:nvPicPr>
          <p:cNvPr id="4" name="Picture 3">
            <a:extLst>
              <a:ext uri="{FF2B5EF4-FFF2-40B4-BE49-F238E27FC236}">
                <a16:creationId xmlns:a16="http://schemas.microsoft.com/office/drawing/2014/main" id="{2E2E80AA-66E7-1443-93E5-D534020BC23B}"/>
              </a:ext>
            </a:extLst>
          </p:cNvPr>
          <p:cNvPicPr>
            <a:picLocks noChangeAspect="1"/>
          </p:cNvPicPr>
          <p:nvPr/>
        </p:nvPicPr>
        <p:blipFill>
          <a:blip r:embed="rId4"/>
          <a:stretch>
            <a:fillRect/>
          </a:stretch>
        </p:blipFill>
        <p:spPr>
          <a:xfrm>
            <a:off x="3744536" y="1441541"/>
            <a:ext cx="2351464" cy="2257406"/>
          </a:xfrm>
          <a:prstGeom prst="rect">
            <a:avLst/>
          </a:prstGeom>
        </p:spPr>
      </p:pic>
    </p:spTree>
    <p:extLst>
      <p:ext uri="{BB962C8B-B14F-4D97-AF65-F5344CB8AC3E}">
        <p14:creationId xmlns:p14="http://schemas.microsoft.com/office/powerpoint/2010/main" val="3781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AF134-8880-BA24-C99E-271A321C9AC2}"/>
              </a:ext>
            </a:extLst>
          </p:cNvPr>
          <p:cNvSpPr>
            <a:spLocks noGrp="1"/>
          </p:cNvSpPr>
          <p:nvPr>
            <p:ph type="title"/>
          </p:nvPr>
        </p:nvSpPr>
        <p:spPr/>
        <p:txBody>
          <a:bodyPr/>
          <a:lstStyle/>
          <a:p>
            <a:r>
              <a:rPr lang="en-SG"/>
              <a:t>Data Description</a:t>
            </a:r>
          </a:p>
        </p:txBody>
      </p:sp>
      <p:sp>
        <p:nvSpPr>
          <p:cNvPr id="3" name="内容占位符 2">
            <a:extLst>
              <a:ext uri="{FF2B5EF4-FFF2-40B4-BE49-F238E27FC236}">
                <a16:creationId xmlns:a16="http://schemas.microsoft.com/office/drawing/2014/main" id="{B28BEA7E-F67F-3137-6EA1-7A7225BE61B4}"/>
              </a:ext>
            </a:extLst>
          </p:cNvPr>
          <p:cNvSpPr>
            <a:spLocks noGrp="1"/>
          </p:cNvSpPr>
          <p:nvPr>
            <p:ph idx="1"/>
          </p:nvPr>
        </p:nvSpPr>
        <p:spPr/>
        <p:txBody>
          <a:bodyPr vert="horz" lIns="91440" tIns="45720" rIns="91440" bIns="45720" rtlCol="0" anchor="t">
            <a:normAutofit/>
          </a:bodyPr>
          <a:lstStyle/>
          <a:p>
            <a:r>
              <a:rPr lang="en-SG" dirty="0"/>
              <a:t>Data: daily portfolio returns of 5, 10, 17 and 30 US industries from Ken French’s data library</a:t>
            </a:r>
          </a:p>
          <a:p>
            <a:r>
              <a:rPr lang="en-SG" dirty="0"/>
              <a:t>Training/In-sample period: pre-covid (bef. 2020-01-01)</a:t>
            </a:r>
          </a:p>
          <a:p>
            <a:r>
              <a:rPr lang="en-SG" dirty="0"/>
              <a:t>Testing/Out-of-sample period: covid &amp; post-covid (2020-01-01 to 2024-04-1)</a:t>
            </a:r>
          </a:p>
          <a:p>
            <a:r>
              <a:rPr lang="en-SG" dirty="0"/>
              <a:t>Derived data column 1 “Ret”: % change of daily returns</a:t>
            </a:r>
          </a:p>
          <a:p>
            <a:r>
              <a:rPr lang="en-SG" dirty="0"/>
              <a:t>Derived data column 2 “</a:t>
            </a:r>
            <a:r>
              <a:rPr lang="en-SG" dirty="0" err="1"/>
              <a:t>PnL</a:t>
            </a:r>
            <a:r>
              <a:rPr lang="en-SG" dirty="0"/>
              <a:t>”: 1+ cumulative “Ret” for calculating </a:t>
            </a:r>
            <a:r>
              <a:rPr lang="en-SG" dirty="0" err="1"/>
              <a:t>VaR</a:t>
            </a:r>
            <a:endParaRPr lang="en-SG" dirty="0"/>
          </a:p>
          <a:p>
            <a:endParaRPr lang="en-SG" dirty="0"/>
          </a:p>
        </p:txBody>
      </p:sp>
    </p:spTree>
    <p:extLst>
      <p:ext uri="{BB962C8B-B14F-4D97-AF65-F5344CB8AC3E}">
        <p14:creationId xmlns:p14="http://schemas.microsoft.com/office/powerpoint/2010/main" val="2590310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262664" y="58776"/>
            <a:ext cx="9721307" cy="1320800"/>
          </a:xfrm>
        </p:spPr>
        <p:txBody>
          <a:bodyPr/>
          <a:lstStyle/>
          <a:p>
            <a:r>
              <a:rPr lang="en-SG" dirty="0"/>
              <a:t>Strategy Tuning – Diversity Effect (Code Ref)</a:t>
            </a:r>
            <a:endParaRPr lang="en-SG" dirty="0">
              <a:solidFill>
                <a:srgbClr val="FF0000"/>
              </a:solidFill>
            </a:endParaRPr>
          </a:p>
        </p:txBody>
      </p:sp>
      <p:sp>
        <p:nvSpPr>
          <p:cNvPr id="8" name="Rectangle 7">
            <a:extLst>
              <a:ext uri="{FF2B5EF4-FFF2-40B4-BE49-F238E27FC236}">
                <a16:creationId xmlns:a16="http://schemas.microsoft.com/office/drawing/2014/main" id="{CE5B7FF8-5951-424A-A95D-B14B6E65C721}"/>
              </a:ext>
            </a:extLst>
          </p:cNvPr>
          <p:cNvSpPr/>
          <p:nvPr/>
        </p:nvSpPr>
        <p:spPr>
          <a:xfrm>
            <a:off x="3848640" y="719176"/>
            <a:ext cx="7984131" cy="6124754"/>
          </a:xfrm>
          <a:prstGeom prst="rect">
            <a:avLst/>
          </a:prstGeom>
        </p:spPr>
        <p:txBody>
          <a:bodyPr wrap="square">
            <a:spAutoFit/>
          </a:bodyPr>
          <a:lstStyle/>
          <a:p>
            <a:r>
              <a:rPr lang="en-SG" sz="1400" b="1" dirty="0"/>
              <a:t>Impact of Industry Diversification on Portfolio Performance</a:t>
            </a:r>
          </a:p>
          <a:p>
            <a:r>
              <a:rPr lang="en-SG" sz="1400" b="1" dirty="0"/>
              <a:t>Purpose:</a:t>
            </a:r>
            <a:r>
              <a:rPr lang="en-SG" sz="1400" dirty="0"/>
              <a:t> Examine how industry diversification influences portfolio performance metrics over varying rolling windows.</a:t>
            </a:r>
          </a:p>
          <a:p>
            <a:r>
              <a:rPr lang="en-SG" sz="1400" b="1" dirty="0"/>
              <a:t>Rolling Analysis Setup:</a:t>
            </a:r>
            <a:endParaRPr lang="en-SG" sz="1400" dirty="0"/>
          </a:p>
          <a:p>
            <a:pPr lvl="1"/>
            <a:r>
              <a:rPr lang="en-SG" sz="1400" dirty="0"/>
              <a:t>Utilizes a dynamic approach to assess performance across multiple industry portfolios in different market conditions.</a:t>
            </a:r>
          </a:p>
          <a:p>
            <a:r>
              <a:rPr lang="en-SG" sz="1400" b="1" dirty="0"/>
              <a:t>Performance Metric Calculations:</a:t>
            </a:r>
            <a:endParaRPr lang="en-SG" sz="1400" dirty="0"/>
          </a:p>
          <a:p>
            <a:pPr lvl="1"/>
            <a:r>
              <a:rPr lang="en-SG" sz="1400" b="1" dirty="0"/>
              <a:t>Minimum Risk and Maximum Return Portfolios:</a:t>
            </a:r>
            <a:endParaRPr lang="en-SG" sz="1400" dirty="0"/>
          </a:p>
          <a:p>
            <a:pPr lvl="2"/>
            <a:r>
              <a:rPr lang="en-SG" sz="1400" dirty="0"/>
              <a:t>Calculates critical metrics such as annualized return, volatility, and Value at Risk (</a:t>
            </a:r>
            <a:r>
              <a:rPr lang="en-SG" sz="1400" dirty="0" err="1"/>
              <a:t>VaR</a:t>
            </a:r>
            <a:r>
              <a:rPr lang="en-SG" sz="1400" dirty="0"/>
              <a:t>) for portfolios diversified across industries.</a:t>
            </a:r>
          </a:p>
          <a:p>
            <a:pPr lvl="1"/>
            <a:r>
              <a:rPr lang="en-SG" sz="1400" b="1" dirty="0"/>
              <a:t>Data Structuring:</a:t>
            </a:r>
            <a:endParaRPr lang="en-SG" sz="1400" dirty="0"/>
          </a:p>
          <a:p>
            <a:pPr lvl="2"/>
            <a:r>
              <a:rPr lang="en-SG" sz="1400" dirty="0"/>
              <a:t>Results for each configuration are consolidated in </a:t>
            </a:r>
            <a:r>
              <a:rPr lang="en-SG" sz="1400" dirty="0" err="1"/>
              <a:t>Roll_Eff_result</a:t>
            </a:r>
            <a:r>
              <a:rPr lang="en-SG" sz="1400" dirty="0"/>
              <a:t>, facilitating easy comparison.</a:t>
            </a:r>
          </a:p>
          <a:p>
            <a:r>
              <a:rPr lang="en-SG" sz="1400" b="1" dirty="0"/>
              <a:t>Dynamic Configuration Loop:</a:t>
            </a:r>
          </a:p>
          <a:p>
            <a:pPr lvl="1"/>
            <a:r>
              <a:rPr lang="en-SG" sz="1400" dirty="0"/>
              <a:t>Iterates through combinations of window sizes and multipliers to assess the effects of varying temporal scopes and sensitivity levels on the portfolio performance.</a:t>
            </a:r>
          </a:p>
          <a:p>
            <a:pPr lvl="1"/>
            <a:r>
              <a:rPr lang="en-SG" sz="1400" dirty="0"/>
              <a:t>Each iteration re-evaluates portfolio metrics under a new set of conditions to gauge the stability and performance of diversified portfolios.</a:t>
            </a:r>
          </a:p>
          <a:p>
            <a:r>
              <a:rPr lang="en-SG" sz="1400" b="1" dirty="0"/>
              <a:t>Results Collection and Output:</a:t>
            </a:r>
          </a:p>
          <a:p>
            <a:pPr lvl="1"/>
            <a:r>
              <a:rPr lang="en-SG" sz="1400" dirty="0"/>
              <a:t>Collects and stores performance data for each configuration in </a:t>
            </a:r>
            <a:r>
              <a:rPr lang="en-SG" sz="1400" dirty="0" err="1"/>
              <a:t>diverse_results</a:t>
            </a:r>
            <a:r>
              <a:rPr lang="en-SG" sz="1400" dirty="0"/>
              <a:t>, providing a rich dataset for analysis.</a:t>
            </a:r>
          </a:p>
          <a:p>
            <a:pPr lvl="1"/>
            <a:r>
              <a:rPr lang="en-SG" sz="1400" dirty="0"/>
              <a:t>Allows for an in-depth assessment of diversification benefits and risks across different industry sectors and time frames.</a:t>
            </a:r>
          </a:p>
          <a:p>
            <a:r>
              <a:rPr lang="en-SG" sz="1400" b="1" dirty="0"/>
              <a:t>Output:</a:t>
            </a:r>
          </a:p>
          <a:p>
            <a:pPr lvl="1"/>
            <a:r>
              <a:rPr lang="en-SG" sz="1400" dirty="0"/>
              <a:t>Delivers valuable insights into how industry diversification impacts portfolio risk and return characteristics over time.</a:t>
            </a:r>
          </a:p>
          <a:p>
            <a:pPr lvl="1"/>
            <a:r>
              <a:rPr lang="en-SG" sz="1400" dirty="0"/>
              <a:t>Supports strategic decision-making by highlighting optimal diversification strategies based on historical performance and market variability.</a:t>
            </a:r>
          </a:p>
        </p:txBody>
      </p:sp>
      <p:pic>
        <p:nvPicPr>
          <p:cNvPr id="5" name="Picture 4">
            <a:extLst>
              <a:ext uri="{FF2B5EF4-FFF2-40B4-BE49-F238E27FC236}">
                <a16:creationId xmlns:a16="http://schemas.microsoft.com/office/drawing/2014/main" id="{784FB893-7EB1-D64E-890A-8E7C6E2BF067}"/>
              </a:ext>
            </a:extLst>
          </p:cNvPr>
          <p:cNvPicPr>
            <a:picLocks noChangeAspect="1"/>
          </p:cNvPicPr>
          <p:nvPr/>
        </p:nvPicPr>
        <p:blipFill>
          <a:blip r:embed="rId3"/>
          <a:stretch>
            <a:fillRect/>
          </a:stretch>
        </p:blipFill>
        <p:spPr>
          <a:xfrm>
            <a:off x="446062" y="983547"/>
            <a:ext cx="3219180" cy="5478424"/>
          </a:xfrm>
          <a:prstGeom prst="rect">
            <a:avLst/>
          </a:prstGeom>
        </p:spPr>
      </p:pic>
    </p:spTree>
    <p:extLst>
      <p:ext uri="{BB962C8B-B14F-4D97-AF65-F5344CB8AC3E}">
        <p14:creationId xmlns:p14="http://schemas.microsoft.com/office/powerpoint/2010/main" val="1093149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2F0A1-5D01-C943-3D1F-2C4963204248}"/>
              </a:ext>
            </a:extLst>
          </p:cNvPr>
          <p:cNvSpPr>
            <a:spLocks noGrp="1"/>
          </p:cNvSpPr>
          <p:nvPr>
            <p:ph type="title"/>
          </p:nvPr>
        </p:nvSpPr>
        <p:spPr>
          <a:xfrm>
            <a:off x="454050" y="182540"/>
            <a:ext cx="8596668" cy="1320800"/>
          </a:xfrm>
        </p:spPr>
        <p:txBody>
          <a:bodyPr/>
          <a:lstStyle/>
          <a:p>
            <a:r>
              <a:rPr lang="en-SG" dirty="0"/>
              <a:t>Strategy Tuning – Shorting Effect (Code Ref)</a:t>
            </a:r>
            <a:endParaRPr lang="en-SG" dirty="0">
              <a:solidFill>
                <a:srgbClr val="FF0000"/>
              </a:solidFill>
            </a:endParaRPr>
          </a:p>
        </p:txBody>
      </p:sp>
      <p:pic>
        <p:nvPicPr>
          <p:cNvPr id="4" name="Picture 3">
            <a:extLst>
              <a:ext uri="{FF2B5EF4-FFF2-40B4-BE49-F238E27FC236}">
                <a16:creationId xmlns:a16="http://schemas.microsoft.com/office/drawing/2014/main" id="{9D163445-A811-3447-846F-795E9A7171C4}"/>
              </a:ext>
            </a:extLst>
          </p:cNvPr>
          <p:cNvPicPr>
            <a:picLocks noChangeAspect="1"/>
          </p:cNvPicPr>
          <p:nvPr/>
        </p:nvPicPr>
        <p:blipFill rotWithShape="1">
          <a:blip r:embed="rId3"/>
          <a:srcRect r="16119"/>
          <a:stretch/>
        </p:blipFill>
        <p:spPr>
          <a:xfrm>
            <a:off x="213075" y="1503340"/>
            <a:ext cx="5791201" cy="2191572"/>
          </a:xfrm>
          <a:prstGeom prst="rect">
            <a:avLst/>
          </a:prstGeom>
        </p:spPr>
      </p:pic>
      <p:sp>
        <p:nvSpPr>
          <p:cNvPr id="6" name="Rectangle 5">
            <a:extLst>
              <a:ext uri="{FF2B5EF4-FFF2-40B4-BE49-F238E27FC236}">
                <a16:creationId xmlns:a16="http://schemas.microsoft.com/office/drawing/2014/main" id="{5590A6CF-C13D-104F-83CD-64CF8D17CF3F}"/>
              </a:ext>
            </a:extLst>
          </p:cNvPr>
          <p:cNvSpPr/>
          <p:nvPr/>
        </p:nvSpPr>
        <p:spPr>
          <a:xfrm>
            <a:off x="4391247" y="733246"/>
            <a:ext cx="7800753" cy="6124754"/>
          </a:xfrm>
          <a:prstGeom prst="rect">
            <a:avLst/>
          </a:prstGeom>
        </p:spPr>
        <p:txBody>
          <a:bodyPr wrap="square">
            <a:spAutoFit/>
          </a:bodyPr>
          <a:lstStyle/>
          <a:p>
            <a:r>
              <a:rPr lang="en-SG" sz="1400" b="1" dirty="0" err="1"/>
              <a:t>Analyzing</a:t>
            </a:r>
            <a:r>
              <a:rPr lang="en-SG" sz="1400" b="1" dirty="0"/>
              <a:t> the Shorting Effect on Portfolio Performance</a:t>
            </a:r>
          </a:p>
          <a:p>
            <a:endParaRPr lang="en-SG" sz="1400" b="1" dirty="0"/>
          </a:p>
          <a:p>
            <a:r>
              <a:rPr lang="en-SG" sz="1400" b="1" dirty="0"/>
              <a:t>Purpose:</a:t>
            </a:r>
            <a:r>
              <a:rPr lang="en-SG" sz="1400" dirty="0"/>
              <a:t> Assess how allowing short selling influences portfolio metrics across various thresholds.</a:t>
            </a:r>
          </a:p>
          <a:p>
            <a:endParaRPr lang="en-SG" sz="1400" dirty="0"/>
          </a:p>
          <a:p>
            <a:r>
              <a:rPr lang="en-SG" sz="1400" b="1" dirty="0"/>
              <a:t>Short Selling Constraints:</a:t>
            </a:r>
            <a:endParaRPr lang="en-SG" sz="1400" dirty="0"/>
          </a:p>
          <a:p>
            <a:pPr marL="742950" lvl="1" indent="-285750">
              <a:buFont typeface="Arial" panose="020B0604020202020204" pitchFamily="34" charset="0"/>
              <a:buChar char="•"/>
            </a:pPr>
            <a:r>
              <a:rPr lang="en-SG" sz="1400" dirty="0"/>
              <a:t>Explores a range of short selling limits by adjusting the bounds in the optimization:</a:t>
            </a:r>
          </a:p>
          <a:p>
            <a:pPr marL="1143000" lvl="2" indent="-228600">
              <a:buFont typeface="Arial" panose="020B0604020202020204" pitchFamily="34" charset="0"/>
              <a:buChar char="•"/>
            </a:pPr>
            <a:r>
              <a:rPr lang="en-SG" sz="1400" b="1" dirty="0"/>
              <a:t>No short selling:</a:t>
            </a:r>
            <a:r>
              <a:rPr lang="en-SG" sz="1400" dirty="0"/>
              <a:t> Bounds (0,1)</a:t>
            </a:r>
          </a:p>
          <a:p>
            <a:pPr marL="1143000" lvl="2" indent="-228600">
              <a:buFont typeface="Arial" panose="020B0604020202020204" pitchFamily="34" charset="0"/>
              <a:buChar char="•"/>
            </a:pPr>
            <a:r>
              <a:rPr lang="en-SG" sz="1400" b="1" dirty="0"/>
              <a:t>Limited short selling:</a:t>
            </a:r>
            <a:r>
              <a:rPr lang="en-SG" sz="1400" dirty="0"/>
              <a:t> Bounds (-0.25,1)</a:t>
            </a:r>
          </a:p>
          <a:p>
            <a:pPr marL="1143000" lvl="2" indent="-228600">
              <a:buFont typeface="Arial" panose="020B0604020202020204" pitchFamily="34" charset="0"/>
              <a:buChar char="•"/>
            </a:pPr>
            <a:r>
              <a:rPr lang="en-SG" sz="1400" b="1" dirty="0"/>
              <a:t>Moderate short selling:</a:t>
            </a:r>
            <a:r>
              <a:rPr lang="en-SG" sz="1400" dirty="0"/>
              <a:t> Bounds (-0.5,1)</a:t>
            </a:r>
          </a:p>
          <a:p>
            <a:pPr marL="1143000" lvl="2" indent="-228600">
              <a:buFont typeface="Arial" panose="020B0604020202020204" pitchFamily="34" charset="0"/>
              <a:buChar char="•"/>
            </a:pPr>
            <a:r>
              <a:rPr lang="en-SG" sz="1400" b="1" dirty="0"/>
              <a:t>Aggressive short selling:</a:t>
            </a:r>
            <a:r>
              <a:rPr lang="en-SG" sz="1400" dirty="0"/>
              <a:t> Bounds (-0.75,1)</a:t>
            </a:r>
          </a:p>
          <a:p>
            <a:pPr marL="1143000" lvl="2" indent="-228600">
              <a:buFont typeface="Arial" panose="020B0604020202020204" pitchFamily="34" charset="0"/>
              <a:buChar char="•"/>
            </a:pPr>
            <a:r>
              <a:rPr lang="en-SG" sz="1400" b="1" dirty="0"/>
              <a:t>Full short selling:</a:t>
            </a:r>
            <a:r>
              <a:rPr lang="en-SG" sz="1400" dirty="0"/>
              <a:t> Bounds (-1,1)</a:t>
            </a:r>
          </a:p>
          <a:p>
            <a:pPr lvl="2"/>
            <a:endParaRPr lang="en-SG" sz="1400" dirty="0"/>
          </a:p>
          <a:p>
            <a:r>
              <a:rPr lang="en-SG" sz="1400" b="1" dirty="0"/>
              <a:t>Diverse Roll Function:</a:t>
            </a:r>
            <a:endParaRPr lang="en-SG" sz="1400" dirty="0"/>
          </a:p>
          <a:p>
            <a:pPr marL="742950" lvl="1" indent="-285750">
              <a:buFont typeface="Arial" panose="020B0604020202020204" pitchFamily="34" charset="0"/>
              <a:buChar char="•"/>
            </a:pPr>
            <a:r>
              <a:rPr lang="en-SG" sz="1400" dirty="0" err="1"/>
              <a:t>diverse_roll</a:t>
            </a:r>
            <a:r>
              <a:rPr lang="en-SG" sz="1400" dirty="0"/>
              <a:t> function called with different bounds to simulate various levels of short selling.</a:t>
            </a:r>
          </a:p>
          <a:p>
            <a:pPr marL="742950" lvl="1" indent="-285750">
              <a:buFont typeface="Arial" panose="020B0604020202020204" pitchFamily="34" charset="0"/>
              <a:buChar char="•"/>
            </a:pPr>
            <a:r>
              <a:rPr lang="en-SG" sz="1400" dirty="0"/>
              <a:t>Each call represents a unique scenario, testing how negative weights (short positions) impact the risk-return profile.</a:t>
            </a:r>
          </a:p>
          <a:p>
            <a:pPr marL="742950" lvl="1" indent="-285750">
              <a:buFont typeface="Arial" panose="020B0604020202020204" pitchFamily="34" charset="0"/>
              <a:buChar char="•"/>
            </a:pPr>
            <a:endParaRPr lang="en-SG" sz="1400" dirty="0"/>
          </a:p>
          <a:p>
            <a:r>
              <a:rPr lang="en-SG" sz="1400" b="1" dirty="0"/>
              <a:t>Aggregation of Outcomes:</a:t>
            </a:r>
            <a:endParaRPr lang="en-SG" sz="1400" dirty="0"/>
          </a:p>
          <a:p>
            <a:pPr marL="742950" lvl="1" indent="-285750">
              <a:buFont typeface="Arial" panose="020B0604020202020204" pitchFamily="34" charset="0"/>
              <a:buChar char="•"/>
            </a:pPr>
            <a:r>
              <a:rPr lang="en-SG" sz="1400" dirty="0"/>
              <a:t>Results from each scenario are collected into the short results list.</a:t>
            </a:r>
          </a:p>
          <a:p>
            <a:pPr marL="742950" lvl="1" indent="-285750">
              <a:buFont typeface="Arial" panose="020B0604020202020204" pitchFamily="34" charset="0"/>
              <a:buChar char="•"/>
            </a:pPr>
            <a:r>
              <a:rPr lang="en-SG" sz="1400" dirty="0"/>
              <a:t>Provides a comparative view of performance metrics across different short selling strategies.</a:t>
            </a:r>
          </a:p>
          <a:p>
            <a:r>
              <a:rPr lang="en-SG" sz="1400" b="1" dirty="0"/>
              <a:t>Output:</a:t>
            </a:r>
          </a:p>
          <a:p>
            <a:pPr marL="742950" lvl="1" indent="-285750">
              <a:buFont typeface="Arial" panose="020B0604020202020204" pitchFamily="34" charset="0"/>
              <a:buChar char="•"/>
            </a:pPr>
            <a:r>
              <a:rPr lang="en-SG" sz="1400" dirty="0"/>
              <a:t>Offers valuable insights into the risk and return trade-offs associated with short selling.</a:t>
            </a:r>
          </a:p>
          <a:p>
            <a:pPr marL="742950" lvl="1" indent="-285750">
              <a:buFont typeface="Arial" panose="020B0604020202020204" pitchFamily="34" charset="0"/>
              <a:buChar char="•"/>
            </a:pPr>
            <a:r>
              <a:rPr lang="en-SG" sz="1400" dirty="0"/>
              <a:t>Aids in formulating more nuanced investment strategies that incorporate short selling to enhance performance and manage risk.</a:t>
            </a:r>
          </a:p>
        </p:txBody>
      </p:sp>
    </p:spTree>
    <p:extLst>
      <p:ext uri="{BB962C8B-B14F-4D97-AF65-F5344CB8AC3E}">
        <p14:creationId xmlns:p14="http://schemas.microsoft.com/office/powerpoint/2010/main" val="235026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8471A-1C65-44C9-F30D-052890B8D191}"/>
              </a:ext>
            </a:extLst>
          </p:cNvPr>
          <p:cNvSpPr>
            <a:spLocks noGrp="1"/>
          </p:cNvSpPr>
          <p:nvPr>
            <p:ph type="title"/>
          </p:nvPr>
        </p:nvSpPr>
        <p:spPr/>
        <p:txBody>
          <a:bodyPr/>
          <a:lstStyle/>
          <a:p>
            <a:r>
              <a:rPr lang="en-SG"/>
              <a:t>Strategy evaluation</a:t>
            </a:r>
          </a:p>
        </p:txBody>
      </p:sp>
      <p:sp>
        <p:nvSpPr>
          <p:cNvPr id="3" name="内容占位符 2">
            <a:extLst>
              <a:ext uri="{FF2B5EF4-FFF2-40B4-BE49-F238E27FC236}">
                <a16:creationId xmlns:a16="http://schemas.microsoft.com/office/drawing/2014/main" id="{18DE6A48-6BE7-D8A7-5D8A-C74629FCDF8A}"/>
              </a:ext>
            </a:extLst>
          </p:cNvPr>
          <p:cNvSpPr>
            <a:spLocks noGrp="1"/>
          </p:cNvSpPr>
          <p:nvPr>
            <p:ph idx="1"/>
          </p:nvPr>
        </p:nvSpPr>
        <p:spPr/>
        <p:txBody>
          <a:bodyPr vert="horz" lIns="91440" tIns="45720" rIns="91440" bIns="45720" rtlCol="0" anchor="t">
            <a:normAutofit/>
          </a:bodyPr>
          <a:lstStyle/>
          <a:p>
            <a:r>
              <a:rPr lang="en-SG" dirty="0"/>
              <a:t>Efficient frontier on the 10 US industries dataset</a:t>
            </a:r>
          </a:p>
          <a:p>
            <a:r>
              <a:rPr lang="en-SG" dirty="0"/>
              <a:t>Minimizing risk vs maximizing return</a:t>
            </a:r>
          </a:p>
          <a:p>
            <a:r>
              <a:rPr lang="en-SG" dirty="0"/>
              <a:t>In-Sample Performance</a:t>
            </a:r>
          </a:p>
          <a:p>
            <a:r>
              <a:rPr lang="en-SG" dirty="0"/>
              <a:t>Out-of-Sample Performance</a:t>
            </a:r>
          </a:p>
          <a:p>
            <a:r>
              <a:rPr lang="en-SG" dirty="0"/>
              <a:t>Value at Risk</a:t>
            </a:r>
          </a:p>
          <a:p>
            <a:r>
              <a:rPr lang="en-SG" dirty="0"/>
              <a:t>Performance Comparison</a:t>
            </a:r>
          </a:p>
        </p:txBody>
      </p:sp>
    </p:spTree>
    <p:extLst>
      <p:ext uri="{BB962C8B-B14F-4D97-AF65-F5344CB8AC3E}">
        <p14:creationId xmlns:p14="http://schemas.microsoft.com/office/powerpoint/2010/main" val="189233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E55C-8170-17FC-AB3A-C81BB20D824C}"/>
              </a:ext>
            </a:extLst>
          </p:cNvPr>
          <p:cNvSpPr>
            <a:spLocks noGrp="1"/>
          </p:cNvSpPr>
          <p:nvPr>
            <p:ph type="title"/>
          </p:nvPr>
        </p:nvSpPr>
        <p:spPr/>
        <p:txBody>
          <a:bodyPr/>
          <a:lstStyle/>
          <a:p>
            <a:r>
              <a:rPr lang="en-US"/>
              <a:t>Efficient Frontier</a:t>
            </a:r>
          </a:p>
        </p:txBody>
      </p:sp>
      <p:sp>
        <p:nvSpPr>
          <p:cNvPr id="4" name="TextBox 3">
            <a:extLst>
              <a:ext uri="{FF2B5EF4-FFF2-40B4-BE49-F238E27FC236}">
                <a16:creationId xmlns:a16="http://schemas.microsoft.com/office/drawing/2014/main" id="{CC1B2DB9-E69C-86F6-E64A-7E3A3B7D68D6}"/>
              </a:ext>
            </a:extLst>
          </p:cNvPr>
          <p:cNvSpPr txBox="1"/>
          <p:nvPr/>
        </p:nvSpPr>
        <p:spPr>
          <a:xfrm>
            <a:off x="1748842" y="1502292"/>
            <a:ext cx="34523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Minimizing Risk</a:t>
            </a:r>
          </a:p>
        </p:txBody>
      </p:sp>
      <p:sp>
        <p:nvSpPr>
          <p:cNvPr id="5" name="TextBox 4">
            <a:extLst>
              <a:ext uri="{FF2B5EF4-FFF2-40B4-BE49-F238E27FC236}">
                <a16:creationId xmlns:a16="http://schemas.microsoft.com/office/drawing/2014/main" id="{9FD94CA7-1C65-D807-D6A2-5F8F736C2341}"/>
              </a:ext>
            </a:extLst>
          </p:cNvPr>
          <p:cNvSpPr txBox="1"/>
          <p:nvPr/>
        </p:nvSpPr>
        <p:spPr>
          <a:xfrm>
            <a:off x="6159256" y="1502292"/>
            <a:ext cx="34523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Maximizing Return</a:t>
            </a:r>
          </a:p>
          <a:p>
            <a:endParaRPr lang="en-US" sz="2400" dirty="0"/>
          </a:p>
        </p:txBody>
      </p:sp>
      <p:graphicFrame>
        <p:nvGraphicFramePr>
          <p:cNvPr id="6" name="Table 5">
            <a:extLst>
              <a:ext uri="{FF2B5EF4-FFF2-40B4-BE49-F238E27FC236}">
                <a16:creationId xmlns:a16="http://schemas.microsoft.com/office/drawing/2014/main" id="{590AB423-D86C-A377-733E-252AB4020A92}"/>
              </a:ext>
            </a:extLst>
          </p:cNvPr>
          <p:cNvGraphicFramePr>
            <a:graphicFrameLocks noGrp="1"/>
          </p:cNvGraphicFramePr>
          <p:nvPr>
            <p:extLst>
              <p:ext uri="{D42A27DB-BD31-4B8C-83A1-F6EECF244321}">
                <p14:modId xmlns:p14="http://schemas.microsoft.com/office/powerpoint/2010/main" val="3891930981"/>
              </p:ext>
            </p:extLst>
          </p:nvPr>
        </p:nvGraphicFramePr>
        <p:xfrm>
          <a:off x="1072372" y="2015477"/>
          <a:ext cx="3787015" cy="1104744"/>
        </p:xfrm>
        <a:graphic>
          <a:graphicData uri="http://schemas.openxmlformats.org/drawingml/2006/table">
            <a:tbl>
              <a:tblPr firstRow="1" bandRow="1">
                <a:tableStyleId>{5940675A-B579-460E-94D1-54222C63F5DA}</a:tableStyleId>
              </a:tblPr>
              <a:tblGrid>
                <a:gridCol w="2317101">
                  <a:extLst>
                    <a:ext uri="{9D8B030D-6E8A-4147-A177-3AD203B41FA5}">
                      <a16:colId xmlns:a16="http://schemas.microsoft.com/office/drawing/2014/main" val="1544489632"/>
                    </a:ext>
                  </a:extLst>
                </a:gridCol>
                <a:gridCol w="1469914">
                  <a:extLst>
                    <a:ext uri="{9D8B030D-6E8A-4147-A177-3AD203B41FA5}">
                      <a16:colId xmlns:a16="http://schemas.microsoft.com/office/drawing/2014/main" val="3249027084"/>
                    </a:ext>
                  </a:extLst>
                </a:gridCol>
              </a:tblGrid>
              <a:tr h="373224">
                <a:tc>
                  <a:txBody>
                    <a:bodyPr/>
                    <a:lstStyle/>
                    <a:p>
                      <a:r>
                        <a:rPr lang="en-US"/>
                        <a:t>Return</a:t>
                      </a:r>
                    </a:p>
                  </a:txBody>
                  <a:tcPr/>
                </a:tc>
                <a:tc>
                  <a:txBody>
                    <a:bodyPr/>
                    <a:lstStyle/>
                    <a:p>
                      <a:r>
                        <a:rPr lang="en-US"/>
                        <a:t>12.5%</a:t>
                      </a:r>
                    </a:p>
                  </a:txBody>
                  <a:tcPr/>
                </a:tc>
                <a:extLst>
                  <a:ext uri="{0D108BD9-81ED-4DB2-BD59-A6C34878D82A}">
                    <a16:rowId xmlns:a16="http://schemas.microsoft.com/office/drawing/2014/main" val="3452582417"/>
                  </a:ext>
                </a:extLst>
              </a:tr>
              <a:tr h="335989">
                <a:tc>
                  <a:txBody>
                    <a:bodyPr/>
                    <a:lstStyle/>
                    <a:p>
                      <a:r>
                        <a:rPr lang="en-US"/>
                        <a:t>Standard Deviation</a:t>
                      </a:r>
                    </a:p>
                  </a:txBody>
                  <a:tcPr/>
                </a:tc>
                <a:tc>
                  <a:txBody>
                    <a:bodyPr/>
                    <a:lstStyle/>
                    <a:p>
                      <a:r>
                        <a:rPr lang="en-US"/>
                        <a:t>11.79%</a:t>
                      </a:r>
                    </a:p>
                  </a:txBody>
                  <a:tcPr/>
                </a:tc>
                <a:extLst>
                  <a:ext uri="{0D108BD9-81ED-4DB2-BD59-A6C34878D82A}">
                    <a16:rowId xmlns:a16="http://schemas.microsoft.com/office/drawing/2014/main" val="364832637"/>
                  </a:ext>
                </a:extLst>
              </a:tr>
              <a:tr h="335989">
                <a:tc>
                  <a:txBody>
                    <a:bodyPr/>
                    <a:lstStyle/>
                    <a:p>
                      <a:r>
                        <a:rPr lang="en-US"/>
                        <a:t>Sharpe</a:t>
                      </a:r>
                    </a:p>
                  </a:txBody>
                  <a:tcPr/>
                </a:tc>
                <a:tc>
                  <a:txBody>
                    <a:bodyPr/>
                    <a:lstStyle/>
                    <a:p>
                      <a:r>
                        <a:rPr lang="en-US"/>
                        <a:t>1.06</a:t>
                      </a:r>
                    </a:p>
                  </a:txBody>
                  <a:tcPr/>
                </a:tc>
                <a:extLst>
                  <a:ext uri="{0D108BD9-81ED-4DB2-BD59-A6C34878D82A}">
                    <a16:rowId xmlns:a16="http://schemas.microsoft.com/office/drawing/2014/main" val="2623424405"/>
                  </a:ext>
                </a:extLst>
              </a:tr>
            </a:tbl>
          </a:graphicData>
        </a:graphic>
      </p:graphicFrame>
      <p:graphicFrame>
        <p:nvGraphicFramePr>
          <p:cNvPr id="8" name="Table 7">
            <a:extLst>
              <a:ext uri="{FF2B5EF4-FFF2-40B4-BE49-F238E27FC236}">
                <a16:creationId xmlns:a16="http://schemas.microsoft.com/office/drawing/2014/main" id="{2D462C7E-9010-B164-90AD-3B6D4A2B1A21}"/>
              </a:ext>
            </a:extLst>
          </p:cNvPr>
          <p:cNvGraphicFramePr>
            <a:graphicFrameLocks noGrp="1"/>
          </p:cNvGraphicFramePr>
          <p:nvPr>
            <p:extLst>
              <p:ext uri="{D42A27DB-BD31-4B8C-83A1-F6EECF244321}">
                <p14:modId xmlns:p14="http://schemas.microsoft.com/office/powerpoint/2010/main" val="1944485870"/>
              </p:ext>
            </p:extLst>
          </p:nvPr>
        </p:nvGraphicFramePr>
        <p:xfrm>
          <a:off x="5824909" y="2015477"/>
          <a:ext cx="3787015" cy="1104744"/>
        </p:xfrm>
        <a:graphic>
          <a:graphicData uri="http://schemas.openxmlformats.org/drawingml/2006/table">
            <a:tbl>
              <a:tblPr firstRow="1" bandRow="1">
                <a:tableStyleId>{5940675A-B579-460E-94D1-54222C63F5DA}</a:tableStyleId>
              </a:tblPr>
              <a:tblGrid>
                <a:gridCol w="2317101">
                  <a:extLst>
                    <a:ext uri="{9D8B030D-6E8A-4147-A177-3AD203B41FA5}">
                      <a16:colId xmlns:a16="http://schemas.microsoft.com/office/drawing/2014/main" val="1544489632"/>
                    </a:ext>
                  </a:extLst>
                </a:gridCol>
                <a:gridCol w="1469914">
                  <a:extLst>
                    <a:ext uri="{9D8B030D-6E8A-4147-A177-3AD203B41FA5}">
                      <a16:colId xmlns:a16="http://schemas.microsoft.com/office/drawing/2014/main" val="3249027084"/>
                    </a:ext>
                  </a:extLst>
                </a:gridCol>
              </a:tblGrid>
              <a:tr h="373224">
                <a:tc>
                  <a:txBody>
                    <a:bodyPr/>
                    <a:lstStyle/>
                    <a:p>
                      <a:r>
                        <a:rPr lang="en-US"/>
                        <a:t>Return</a:t>
                      </a:r>
                    </a:p>
                  </a:txBody>
                  <a:tcPr/>
                </a:tc>
                <a:tc>
                  <a:txBody>
                    <a:bodyPr/>
                    <a:lstStyle/>
                    <a:p>
                      <a:r>
                        <a:rPr lang="en-US"/>
                        <a:t>14.42%</a:t>
                      </a:r>
                    </a:p>
                  </a:txBody>
                  <a:tcPr/>
                </a:tc>
                <a:extLst>
                  <a:ext uri="{0D108BD9-81ED-4DB2-BD59-A6C34878D82A}">
                    <a16:rowId xmlns:a16="http://schemas.microsoft.com/office/drawing/2014/main" val="3452582417"/>
                  </a:ext>
                </a:extLst>
              </a:tr>
              <a:tr h="335989">
                <a:tc>
                  <a:txBody>
                    <a:bodyPr/>
                    <a:lstStyle/>
                    <a:p>
                      <a:r>
                        <a:rPr lang="en-US"/>
                        <a:t>Standard Deviation</a:t>
                      </a:r>
                    </a:p>
                  </a:txBody>
                  <a:tcPr/>
                </a:tc>
                <a:tc>
                  <a:txBody>
                    <a:bodyPr/>
                    <a:lstStyle/>
                    <a:p>
                      <a:r>
                        <a:rPr lang="en-US"/>
                        <a:t>12.677%</a:t>
                      </a:r>
                    </a:p>
                  </a:txBody>
                  <a:tcPr/>
                </a:tc>
                <a:extLst>
                  <a:ext uri="{0D108BD9-81ED-4DB2-BD59-A6C34878D82A}">
                    <a16:rowId xmlns:a16="http://schemas.microsoft.com/office/drawing/2014/main" val="364832637"/>
                  </a:ext>
                </a:extLst>
              </a:tr>
              <a:tr h="335989">
                <a:tc>
                  <a:txBody>
                    <a:bodyPr/>
                    <a:lstStyle/>
                    <a:p>
                      <a:r>
                        <a:rPr lang="en-US"/>
                        <a:t>Sharpe</a:t>
                      </a:r>
                    </a:p>
                  </a:txBody>
                  <a:tcPr/>
                </a:tc>
                <a:tc>
                  <a:txBody>
                    <a:bodyPr/>
                    <a:lstStyle/>
                    <a:p>
                      <a:r>
                        <a:rPr lang="en-US"/>
                        <a:t>1.14</a:t>
                      </a:r>
                    </a:p>
                  </a:txBody>
                  <a:tcPr/>
                </a:tc>
                <a:extLst>
                  <a:ext uri="{0D108BD9-81ED-4DB2-BD59-A6C34878D82A}">
                    <a16:rowId xmlns:a16="http://schemas.microsoft.com/office/drawing/2014/main" val="2623424405"/>
                  </a:ext>
                </a:extLst>
              </a:tr>
            </a:tbl>
          </a:graphicData>
        </a:graphic>
      </p:graphicFrame>
      <p:pic>
        <p:nvPicPr>
          <p:cNvPr id="9" name="Picture 8" descr="A pie chart with different colored circles&#10;&#10;Description automatically generated">
            <a:extLst>
              <a:ext uri="{FF2B5EF4-FFF2-40B4-BE49-F238E27FC236}">
                <a16:creationId xmlns:a16="http://schemas.microsoft.com/office/drawing/2014/main" id="{A3597685-79D6-EF97-B5CB-237314A3A2A8}"/>
              </a:ext>
            </a:extLst>
          </p:cNvPr>
          <p:cNvPicPr>
            <a:picLocks noChangeAspect="1"/>
          </p:cNvPicPr>
          <p:nvPr/>
        </p:nvPicPr>
        <p:blipFill>
          <a:blip r:embed="rId2"/>
          <a:stretch>
            <a:fillRect/>
          </a:stretch>
        </p:blipFill>
        <p:spPr>
          <a:xfrm>
            <a:off x="900393" y="3249612"/>
            <a:ext cx="4141486" cy="2502858"/>
          </a:xfrm>
          <a:prstGeom prst="rect">
            <a:avLst/>
          </a:prstGeom>
          <a:ln>
            <a:solidFill>
              <a:schemeClr val="bg1"/>
            </a:solidFill>
          </a:ln>
        </p:spPr>
      </p:pic>
      <p:pic>
        <p:nvPicPr>
          <p:cNvPr id="10" name="Picture 9" descr="A pie chart with different colored sections&#10;&#10;Description automatically generated">
            <a:extLst>
              <a:ext uri="{FF2B5EF4-FFF2-40B4-BE49-F238E27FC236}">
                <a16:creationId xmlns:a16="http://schemas.microsoft.com/office/drawing/2014/main" id="{9DCAC943-A0FE-0D9A-E066-3E010233131A}"/>
              </a:ext>
            </a:extLst>
          </p:cNvPr>
          <p:cNvPicPr>
            <a:picLocks noChangeAspect="1"/>
          </p:cNvPicPr>
          <p:nvPr/>
        </p:nvPicPr>
        <p:blipFill>
          <a:blip r:embed="rId3"/>
          <a:stretch>
            <a:fillRect/>
          </a:stretch>
        </p:blipFill>
        <p:spPr>
          <a:xfrm>
            <a:off x="5466944" y="3249612"/>
            <a:ext cx="4251677" cy="2513235"/>
          </a:xfrm>
          <a:prstGeom prst="rect">
            <a:avLst/>
          </a:prstGeom>
        </p:spPr>
      </p:pic>
    </p:spTree>
    <p:extLst>
      <p:ext uri="{BB962C8B-B14F-4D97-AF65-F5344CB8AC3E}">
        <p14:creationId xmlns:p14="http://schemas.microsoft.com/office/powerpoint/2010/main" val="19756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80C6-FB90-6D3E-9026-8AD9CB96A793}"/>
              </a:ext>
            </a:extLst>
          </p:cNvPr>
          <p:cNvSpPr>
            <a:spLocks noGrp="1"/>
          </p:cNvSpPr>
          <p:nvPr>
            <p:ph type="title"/>
          </p:nvPr>
        </p:nvSpPr>
        <p:spPr/>
        <p:txBody>
          <a:bodyPr/>
          <a:lstStyle/>
          <a:p>
            <a:r>
              <a:rPr lang="en-US"/>
              <a:t>In Sample Result</a:t>
            </a:r>
          </a:p>
        </p:txBody>
      </p:sp>
      <p:pic>
        <p:nvPicPr>
          <p:cNvPr id="4" name="Content Placeholder 3" descr="A graph showing different colored lines&#10;&#10;Description automatically generated">
            <a:extLst>
              <a:ext uri="{FF2B5EF4-FFF2-40B4-BE49-F238E27FC236}">
                <a16:creationId xmlns:a16="http://schemas.microsoft.com/office/drawing/2014/main" id="{215DA5EE-228E-B0D6-8CDB-428071BBE457}"/>
              </a:ext>
            </a:extLst>
          </p:cNvPr>
          <p:cNvPicPr>
            <a:picLocks noGrp="1" noChangeAspect="1"/>
          </p:cNvPicPr>
          <p:nvPr>
            <p:ph idx="1"/>
          </p:nvPr>
        </p:nvPicPr>
        <p:blipFill>
          <a:blip r:embed="rId2"/>
          <a:stretch>
            <a:fillRect/>
          </a:stretch>
        </p:blipFill>
        <p:spPr>
          <a:xfrm>
            <a:off x="651550" y="1555119"/>
            <a:ext cx="5181676" cy="5110065"/>
          </a:xfrm>
        </p:spPr>
      </p:pic>
      <p:pic>
        <p:nvPicPr>
          <p:cNvPr id="5" name="Picture 4" descr="A graph of different colored lines&#10;&#10;Description automatically generated">
            <a:extLst>
              <a:ext uri="{FF2B5EF4-FFF2-40B4-BE49-F238E27FC236}">
                <a16:creationId xmlns:a16="http://schemas.microsoft.com/office/drawing/2014/main" id="{9AC79D67-A9F2-0D31-B13F-275EB6A92D6A}"/>
              </a:ext>
            </a:extLst>
          </p:cNvPr>
          <p:cNvPicPr>
            <a:picLocks noChangeAspect="1"/>
          </p:cNvPicPr>
          <p:nvPr/>
        </p:nvPicPr>
        <p:blipFill>
          <a:blip r:embed="rId3"/>
          <a:stretch>
            <a:fillRect/>
          </a:stretch>
        </p:blipFill>
        <p:spPr>
          <a:xfrm>
            <a:off x="6090724" y="1558212"/>
            <a:ext cx="5227918" cy="5125616"/>
          </a:xfrm>
          <a:prstGeom prst="rect">
            <a:avLst/>
          </a:prstGeom>
        </p:spPr>
      </p:pic>
    </p:spTree>
    <p:extLst>
      <p:ext uri="{BB962C8B-B14F-4D97-AF65-F5344CB8AC3E}">
        <p14:creationId xmlns:p14="http://schemas.microsoft.com/office/powerpoint/2010/main" val="131110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53E7-22C1-D111-C20C-FF4068170B55}"/>
              </a:ext>
            </a:extLst>
          </p:cNvPr>
          <p:cNvSpPr>
            <a:spLocks noGrp="1"/>
          </p:cNvSpPr>
          <p:nvPr>
            <p:ph type="title"/>
          </p:nvPr>
        </p:nvSpPr>
        <p:spPr/>
        <p:txBody>
          <a:bodyPr/>
          <a:lstStyle/>
          <a:p>
            <a:r>
              <a:rPr lang="en-US"/>
              <a:t>Out of Sample Result</a:t>
            </a:r>
          </a:p>
        </p:txBody>
      </p:sp>
      <p:pic>
        <p:nvPicPr>
          <p:cNvPr id="4" name="Content Placeholder 3" descr="A graph of different colored lines&#10;&#10;Description automatically generated">
            <a:extLst>
              <a:ext uri="{FF2B5EF4-FFF2-40B4-BE49-F238E27FC236}">
                <a16:creationId xmlns:a16="http://schemas.microsoft.com/office/drawing/2014/main" id="{417DD524-3C0D-EE15-C9E4-BC24379C082A}"/>
              </a:ext>
            </a:extLst>
          </p:cNvPr>
          <p:cNvPicPr>
            <a:picLocks noGrp="1" noChangeAspect="1"/>
          </p:cNvPicPr>
          <p:nvPr>
            <p:ph idx="1"/>
          </p:nvPr>
        </p:nvPicPr>
        <p:blipFill>
          <a:blip r:embed="rId2"/>
          <a:stretch>
            <a:fillRect/>
          </a:stretch>
        </p:blipFill>
        <p:spPr>
          <a:xfrm>
            <a:off x="555171" y="1368506"/>
            <a:ext cx="5281126" cy="5281126"/>
          </a:xfrm>
        </p:spPr>
      </p:pic>
      <p:pic>
        <p:nvPicPr>
          <p:cNvPr id="5" name="Picture 4" descr="A graph of different colored lines&#10;&#10;Description automatically generated">
            <a:extLst>
              <a:ext uri="{FF2B5EF4-FFF2-40B4-BE49-F238E27FC236}">
                <a16:creationId xmlns:a16="http://schemas.microsoft.com/office/drawing/2014/main" id="{00FA4827-A018-188F-D4E6-D2B9C2F94B9A}"/>
              </a:ext>
            </a:extLst>
          </p:cNvPr>
          <p:cNvPicPr>
            <a:picLocks noChangeAspect="1"/>
          </p:cNvPicPr>
          <p:nvPr/>
        </p:nvPicPr>
        <p:blipFill>
          <a:blip r:embed="rId3"/>
          <a:stretch>
            <a:fillRect/>
          </a:stretch>
        </p:blipFill>
        <p:spPr>
          <a:xfrm>
            <a:off x="5974058" y="1371600"/>
            <a:ext cx="5158008" cy="5125616"/>
          </a:xfrm>
          <a:prstGeom prst="rect">
            <a:avLst/>
          </a:prstGeom>
        </p:spPr>
      </p:pic>
    </p:spTree>
    <p:extLst>
      <p:ext uri="{BB962C8B-B14F-4D97-AF65-F5344CB8AC3E}">
        <p14:creationId xmlns:p14="http://schemas.microsoft.com/office/powerpoint/2010/main" val="127034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085-5B1E-F557-1AE8-ACB566CFA569}"/>
              </a:ext>
            </a:extLst>
          </p:cNvPr>
          <p:cNvSpPr>
            <a:spLocks noGrp="1"/>
          </p:cNvSpPr>
          <p:nvPr>
            <p:ph type="title"/>
          </p:nvPr>
        </p:nvSpPr>
        <p:spPr/>
        <p:txBody>
          <a:bodyPr/>
          <a:lstStyle/>
          <a:p>
            <a:r>
              <a:rPr lang="en-US"/>
              <a:t>Value at Risk</a:t>
            </a:r>
          </a:p>
        </p:txBody>
      </p:sp>
      <p:sp>
        <p:nvSpPr>
          <p:cNvPr id="3" name="Content Placeholder 2">
            <a:extLst>
              <a:ext uri="{FF2B5EF4-FFF2-40B4-BE49-F238E27FC236}">
                <a16:creationId xmlns:a16="http://schemas.microsoft.com/office/drawing/2014/main" id="{E4F06C67-A798-0B75-7DF5-5EC76617F035}"/>
              </a:ext>
            </a:extLst>
          </p:cNvPr>
          <p:cNvSpPr>
            <a:spLocks noGrp="1"/>
          </p:cNvSpPr>
          <p:nvPr>
            <p:ph idx="1"/>
          </p:nvPr>
        </p:nvSpPr>
        <p:spPr/>
        <p:txBody>
          <a:bodyPr vert="horz" lIns="91440" tIns="45720" rIns="91440" bIns="45720" rtlCol="0" anchor="t">
            <a:normAutofit/>
          </a:bodyPr>
          <a:lstStyle/>
          <a:p>
            <a:r>
              <a:rPr lang="en-US"/>
              <a:t>We are calculating the Value at Risk to quantify our risk by implementing this strategy. We measure both 95% &amp; 99% </a:t>
            </a:r>
            <a:r>
              <a:rPr lang="en-US" err="1"/>
              <a:t>VaR</a:t>
            </a:r>
            <a:r>
              <a:rPr lang="en-US"/>
              <a:t> using Parametric method and Historical method</a:t>
            </a:r>
          </a:p>
        </p:txBody>
      </p:sp>
      <p:pic>
        <p:nvPicPr>
          <p:cNvPr id="4" name="Picture 3" descr="A screenshot of a graph&#10;&#10;Description automatically generated">
            <a:extLst>
              <a:ext uri="{FF2B5EF4-FFF2-40B4-BE49-F238E27FC236}">
                <a16:creationId xmlns:a16="http://schemas.microsoft.com/office/drawing/2014/main" id="{ACE0595B-6084-0C0C-BC00-C68BF5411583}"/>
              </a:ext>
            </a:extLst>
          </p:cNvPr>
          <p:cNvPicPr>
            <a:picLocks noChangeAspect="1"/>
          </p:cNvPicPr>
          <p:nvPr/>
        </p:nvPicPr>
        <p:blipFill>
          <a:blip r:embed="rId2"/>
          <a:stretch>
            <a:fillRect/>
          </a:stretch>
        </p:blipFill>
        <p:spPr>
          <a:xfrm>
            <a:off x="2913584" y="3427965"/>
            <a:ext cx="6361758" cy="2611378"/>
          </a:xfrm>
          <a:prstGeom prst="rect">
            <a:avLst/>
          </a:prstGeom>
        </p:spPr>
      </p:pic>
    </p:spTree>
    <p:extLst>
      <p:ext uri="{BB962C8B-B14F-4D97-AF65-F5344CB8AC3E}">
        <p14:creationId xmlns:p14="http://schemas.microsoft.com/office/powerpoint/2010/main" val="2457417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8a79ca-5a9a-4791-a243-f06afd67464d}" enabled="0" method="" siteId="{c98a79ca-5a9a-4791-a243-f06afd67464d}" removed="1"/>
</clbl:labelList>
</file>

<file path=docProps/app.xml><?xml version="1.0" encoding="utf-8"?>
<Properties xmlns="http://schemas.openxmlformats.org/officeDocument/2006/extended-properties" xmlns:vt="http://schemas.openxmlformats.org/officeDocument/2006/docPropsVTypes">
  <Template>Facet</Template>
  <TotalTime>23</TotalTime>
  <Words>5896</Words>
  <Application>Microsoft Office PowerPoint</Application>
  <PresentationFormat>Widescreen</PresentationFormat>
  <Paragraphs>491</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Trebuchet MS</vt:lpstr>
      <vt:lpstr>Wingdings 3</vt:lpstr>
      <vt:lpstr>Facet</vt:lpstr>
      <vt:lpstr>Low-frequency Strategy with Efficient Frontier</vt:lpstr>
      <vt:lpstr>Content</vt:lpstr>
      <vt:lpstr>Introduction</vt:lpstr>
      <vt:lpstr>Data Description</vt:lpstr>
      <vt:lpstr>Strategy evaluation</vt:lpstr>
      <vt:lpstr>Efficient Frontier</vt:lpstr>
      <vt:lpstr>In Sample Result</vt:lpstr>
      <vt:lpstr>Out of Sample Result</vt:lpstr>
      <vt:lpstr>Value at Risk</vt:lpstr>
      <vt:lpstr>Performance Metrics</vt:lpstr>
      <vt:lpstr>Strategy Tuning – start, end , bounds</vt:lpstr>
      <vt:lpstr>Strategy Tuning – Historical Data</vt:lpstr>
      <vt:lpstr>Strategy Tuning – Historical Data</vt:lpstr>
      <vt:lpstr>Observation – Historical Data</vt:lpstr>
      <vt:lpstr>Strategy Tuning – Rolling Window</vt:lpstr>
      <vt:lpstr>Observation – Rolling Effects</vt:lpstr>
      <vt:lpstr>Strategy Tuning – Diversity Effect</vt:lpstr>
      <vt:lpstr>Strategy Tuning – Diversity Effect</vt:lpstr>
      <vt:lpstr>Observation – Diversity Effect</vt:lpstr>
      <vt:lpstr>Strategy Tuning – Shorting Effect</vt:lpstr>
      <vt:lpstr>Strategy Tuning – Shorting Effect</vt:lpstr>
      <vt:lpstr>Observation – Shorting Effect</vt:lpstr>
      <vt:lpstr>Strategy Tuning – Risk Management</vt:lpstr>
      <vt:lpstr>Strategy Tuning – Risk Management</vt:lpstr>
      <vt:lpstr>Strategy Tuning – Risk Management</vt:lpstr>
      <vt:lpstr>Strategy Tuning – Risk Management</vt:lpstr>
      <vt:lpstr>Observation – Risk Management</vt:lpstr>
      <vt:lpstr>Summary - Model Decision</vt:lpstr>
      <vt:lpstr>Conclusion </vt:lpstr>
      <vt:lpstr>Model - Rebalancing every 7 months, multiplier 2, bounds (0,1)</vt:lpstr>
      <vt:lpstr>Final model with tuning vs w/o tuning</vt:lpstr>
      <vt:lpstr>APPENDIX</vt:lpstr>
      <vt:lpstr>Strategy Tuning – Historical Data (Code Ref)</vt:lpstr>
      <vt:lpstr>PowerPoint Presentation</vt:lpstr>
      <vt:lpstr>PowerPoint Presentation</vt:lpstr>
      <vt:lpstr>Strategy Tuning – Rolling Window (Code Ref)</vt:lpstr>
      <vt:lpstr>Strategy Tuning – Rolling Window (Code Ref)</vt:lpstr>
      <vt:lpstr>Strategy Tuning – Rolling Window (Code Ref)</vt:lpstr>
      <vt:lpstr>Strategy Tuning – Rolling Window (Code Ref)</vt:lpstr>
      <vt:lpstr>Strategy Tuning – Diversity Effect (Code Ref)</vt:lpstr>
      <vt:lpstr>Strategy Tuning – Shorting Effect (Code Ref)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Frequency Strategies With US Industry Portfolios</dc:title>
  <dc:creator>凌风 于</dc:creator>
  <cp:lastModifiedBy>YIN Shanshan</cp:lastModifiedBy>
  <cp:revision>3</cp:revision>
  <dcterms:created xsi:type="dcterms:W3CDTF">2024-06-05T17:11:30Z</dcterms:created>
  <dcterms:modified xsi:type="dcterms:W3CDTF">2024-06-20T07:39:00Z</dcterms:modified>
</cp:coreProperties>
</file>