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61"/>
  </p:notesMasterIdLst>
  <p:sldIdLst>
    <p:sldId id="256" r:id="rId2"/>
    <p:sldId id="265" r:id="rId3"/>
    <p:sldId id="274" r:id="rId4"/>
    <p:sldId id="291" r:id="rId5"/>
    <p:sldId id="290" r:id="rId6"/>
    <p:sldId id="297" r:id="rId7"/>
    <p:sldId id="298" r:id="rId8"/>
    <p:sldId id="263" r:id="rId9"/>
    <p:sldId id="303" r:id="rId10"/>
    <p:sldId id="304" r:id="rId11"/>
    <p:sldId id="306" r:id="rId12"/>
    <p:sldId id="305" r:id="rId13"/>
    <p:sldId id="307" r:id="rId14"/>
    <p:sldId id="309" r:id="rId15"/>
    <p:sldId id="311" r:id="rId16"/>
    <p:sldId id="312" r:id="rId17"/>
    <p:sldId id="310" r:id="rId18"/>
    <p:sldId id="308" r:id="rId19"/>
    <p:sldId id="313" r:id="rId20"/>
    <p:sldId id="314" r:id="rId21"/>
    <p:sldId id="302" r:id="rId22"/>
    <p:sldId id="257" r:id="rId23"/>
    <p:sldId id="258" r:id="rId24"/>
    <p:sldId id="259" r:id="rId25"/>
    <p:sldId id="264" r:id="rId26"/>
    <p:sldId id="260" r:id="rId27"/>
    <p:sldId id="261" r:id="rId28"/>
    <p:sldId id="262" r:id="rId29"/>
    <p:sldId id="273" r:id="rId30"/>
    <p:sldId id="279" r:id="rId31"/>
    <p:sldId id="280" r:id="rId32"/>
    <p:sldId id="281" r:id="rId33"/>
    <p:sldId id="278" r:id="rId34"/>
    <p:sldId id="283" r:id="rId35"/>
    <p:sldId id="284" r:id="rId36"/>
    <p:sldId id="285" r:id="rId37"/>
    <p:sldId id="282" r:id="rId38"/>
    <p:sldId id="287" r:id="rId39"/>
    <p:sldId id="288" r:id="rId40"/>
    <p:sldId id="289" r:id="rId41"/>
    <p:sldId id="286" r:id="rId42"/>
    <p:sldId id="275" r:id="rId43"/>
    <p:sldId id="276" r:id="rId44"/>
    <p:sldId id="277" r:id="rId45"/>
    <p:sldId id="292" r:id="rId46"/>
    <p:sldId id="293" r:id="rId47"/>
    <p:sldId id="294" r:id="rId48"/>
    <p:sldId id="295" r:id="rId49"/>
    <p:sldId id="269" r:id="rId50"/>
    <p:sldId id="266" r:id="rId51"/>
    <p:sldId id="296" r:id="rId52"/>
    <p:sldId id="267" r:id="rId53"/>
    <p:sldId id="268" r:id="rId54"/>
    <p:sldId id="270" r:id="rId55"/>
    <p:sldId id="271" r:id="rId56"/>
    <p:sldId id="272" r:id="rId57"/>
    <p:sldId id="299" r:id="rId58"/>
    <p:sldId id="300" r:id="rId59"/>
    <p:sldId id="30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8049"/>
  </p:normalViewPr>
  <p:slideViewPr>
    <p:cSldViewPr snapToGrid="0" snapToObjects="1">
      <p:cViewPr varScale="1">
        <p:scale>
          <a:sx n="111" d="100"/>
          <a:sy n="111" d="100"/>
        </p:scale>
        <p:origin x="6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BDBCD-0BA6-5B4C-B173-033965ABA010}" type="datetimeFigureOut">
              <a:rPr lang="en-US" smtClean="0"/>
              <a:t>9/16/20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FED4BE-183B-8442-8E7A-305ECD00B037}" type="slidenum">
              <a:rPr lang="en-US" smtClean="0"/>
              <a:t>‹#›</a:t>
            </a:fld>
            <a:endParaRPr lang="en-US"/>
          </a:p>
        </p:txBody>
      </p:sp>
    </p:spTree>
    <p:extLst>
      <p:ext uri="{BB962C8B-B14F-4D97-AF65-F5344CB8AC3E}">
        <p14:creationId xmlns:p14="http://schemas.microsoft.com/office/powerpoint/2010/main" val="562049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kern="1200" dirty="0">
                <a:solidFill>
                  <a:schemeClr val="tx1"/>
                </a:solidFill>
                <a:effectLst/>
                <a:latin typeface="+mn-lt"/>
                <a:ea typeface="+mn-ea"/>
                <a:cs typeface="+mn-cs"/>
              </a:rPr>
              <a:t>Epigenomic Changes Are Conserved across Species </a:t>
            </a:r>
            <a:endParaRPr lang="en-CA" dirty="0"/>
          </a:p>
          <a:p>
            <a:r>
              <a:rPr lang="en-CA" sz="1200" kern="1200" dirty="0">
                <a:solidFill>
                  <a:schemeClr val="tx1"/>
                </a:solidFill>
                <a:effectLst/>
                <a:latin typeface="+mn-lt"/>
                <a:ea typeface="+mn-ea"/>
                <a:cs typeface="+mn-cs"/>
              </a:rPr>
              <a:t>Epigenetic changes were strongly conserved across mouse and human retinal development, with DNA-methylation changes being the least conserved (7%–8%), </a:t>
            </a:r>
            <a:r>
              <a:rPr lang="en-CA" sz="1200" kern="1200" dirty="0" err="1">
                <a:solidFill>
                  <a:schemeClr val="tx1"/>
                </a:solidFill>
                <a:effectLst/>
                <a:latin typeface="+mn-lt"/>
                <a:ea typeface="+mn-ea"/>
                <a:cs typeface="+mn-cs"/>
              </a:rPr>
              <a:t>chromHMM</a:t>
            </a:r>
            <a:r>
              <a:rPr lang="en-CA" sz="1200" kern="1200" dirty="0">
                <a:solidFill>
                  <a:schemeClr val="tx1"/>
                </a:solidFill>
                <a:effectLst/>
                <a:latin typeface="+mn-lt"/>
                <a:ea typeface="+mn-ea"/>
                <a:cs typeface="+mn-cs"/>
              </a:rPr>
              <a:t> more highly conserved (45%–56%), and the developmental-stage-specific super-enhancers the most highly conserved (62%). This may be an underrepresentation because we had access to fewer developmental stages for human retinal development. There- fore, some genes may have changes in DNA methylation that accompany their dynamic changes in gene expression but were missed because the changes occurred later in development than we analyzed in our study. Also, species-specific difference may occur in the epigenomic regulation of </a:t>
            </a:r>
            <a:r>
              <a:rPr lang="en-CA" sz="1200" kern="1200" dirty="0" err="1">
                <a:solidFill>
                  <a:schemeClr val="tx1"/>
                </a:solidFill>
                <a:effectLst/>
                <a:latin typeface="+mn-lt"/>
                <a:ea typeface="+mn-ea"/>
                <a:cs typeface="+mn-cs"/>
              </a:rPr>
              <a:t>retinogenesis</a:t>
            </a:r>
            <a:r>
              <a:rPr lang="en-CA" sz="1200" kern="1200" dirty="0">
                <a:solidFill>
                  <a:schemeClr val="tx1"/>
                </a:solidFill>
                <a:effectLst/>
                <a:latin typeface="+mn-lt"/>
                <a:ea typeface="+mn-ea"/>
                <a:cs typeface="+mn-cs"/>
              </a:rPr>
              <a:t> based on the organization of the genome. Changes in histone modifications were more predictive of changes in gene expression across species. For example, nearly 90% of the genes with changes in H3K27me3 during development also had corresponding changes in their expression. </a:t>
            </a:r>
            <a:endParaRPr lang="en-CA" dirty="0"/>
          </a:p>
          <a:p>
            <a:endParaRPr lang="en-US" dirty="0"/>
          </a:p>
        </p:txBody>
      </p:sp>
      <p:sp>
        <p:nvSpPr>
          <p:cNvPr id="4" name="Slide Number Placeholder 3"/>
          <p:cNvSpPr>
            <a:spLocks noGrp="1"/>
          </p:cNvSpPr>
          <p:nvPr>
            <p:ph type="sldNum" sz="quarter" idx="5"/>
          </p:nvPr>
        </p:nvSpPr>
        <p:spPr/>
        <p:txBody>
          <a:bodyPr/>
          <a:lstStyle/>
          <a:p>
            <a:fld id="{53FED4BE-183B-8442-8E7A-305ECD00B037}" type="slidenum">
              <a:rPr lang="en-US" smtClean="0"/>
              <a:t>6</a:t>
            </a:fld>
            <a:endParaRPr lang="en-US"/>
          </a:p>
        </p:txBody>
      </p:sp>
    </p:spTree>
    <p:extLst>
      <p:ext uri="{BB962C8B-B14F-4D97-AF65-F5344CB8AC3E}">
        <p14:creationId xmlns:p14="http://schemas.microsoft.com/office/powerpoint/2010/main" val="3297048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8740E-2F02-A445-B32E-816692096B9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3BA09F-6FD4-334D-B0DE-E448978E7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EB9BCD-53D6-7A4F-A35B-A5A6CCD973C6}"/>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1D08AB0D-6192-DF46-A708-6046E36A2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BF805-4430-B54C-9A98-21D0546E4619}"/>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163190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3B8E8-829B-6343-96D2-45CE0097EC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2F29FF-A927-804C-AA9C-08DC1ED972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471AE-E991-2B43-9EAE-2A15711D235C}"/>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7EE96584-96EA-D847-B45A-D5F64F434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5A5065-5D63-9D43-9ED4-7DBB20CA58DA}"/>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2679598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3B11AF-BFAF-4D48-B63F-4884612786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3A947-65CF-4644-A4DD-28B2A587B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FD0FC-63E4-CC45-A2AA-4716520A4F65}"/>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0FBEC249-707A-A74B-ABAE-97854C0EA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81CC5-1A23-9C4F-B136-CD25338CCE53}"/>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68813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9DE67-F25F-0D49-AE47-4565EE87AB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C81FE-64DC-794A-A233-B42FD8C218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CF2692-64A6-5B44-BE52-C840A53E884E}"/>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83FB6EC3-85F1-6442-87D4-DA6EBE84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BA4961-DB95-3347-B411-7BC3748F2D10}"/>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3193509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52DDD-95AC-FB48-83D2-18B275D117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9C7BCD-1ADD-6240-91A8-3595D19C6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CEAE3F-6EDC-BF43-ACFA-2C7548D55C86}"/>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E41B78A5-01FF-044B-825F-14D20D6045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CC80BE-0904-1343-872F-F9C82D89E7C9}"/>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162027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1FF11-551F-5B4E-9AC1-7579B867C5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E3B2E-A576-4D49-8A55-6C900D13A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A5C-3DF8-204F-9B66-E48E15606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EA8032-58B6-604D-8D02-2CFF82FA0D36}"/>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6" name="Footer Placeholder 5">
            <a:extLst>
              <a:ext uri="{FF2B5EF4-FFF2-40B4-BE49-F238E27FC236}">
                <a16:creationId xmlns:a16="http://schemas.microsoft.com/office/drawing/2014/main" id="{F72CD98A-1B05-4244-9115-247474A62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E77D7B-49E1-FB4E-8C88-D42D1469301A}"/>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40832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6D84B-F237-4140-99D1-E4FDA9DE80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F053A4-CBEC-AD40-B350-DDCEF9A05B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2F2F87-4C44-C649-987E-C0201AC34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3FC500-26A5-E74F-BC9B-0268A9823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8212B-5837-004D-A701-9B85CAD1ED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34328-D0D9-BC4F-9570-AB522C0698A5}"/>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8" name="Footer Placeholder 7">
            <a:extLst>
              <a:ext uri="{FF2B5EF4-FFF2-40B4-BE49-F238E27FC236}">
                <a16:creationId xmlns:a16="http://schemas.microsoft.com/office/drawing/2014/main" id="{88438D7D-D027-5545-9328-EC0FF3B53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C2E12E-20C7-494E-9C38-1E4FA625AB16}"/>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2175498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8589-12B9-C34B-985A-49BFE75A96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8CA9C0-A1C4-D64A-A728-9B146AE6B1B7}"/>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4" name="Footer Placeholder 3">
            <a:extLst>
              <a:ext uri="{FF2B5EF4-FFF2-40B4-BE49-F238E27FC236}">
                <a16:creationId xmlns:a16="http://schemas.microsoft.com/office/drawing/2014/main" id="{39BDD195-926C-534C-B391-4FBC30110F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53FC5A-BB22-324A-8574-1EF84DC078EA}"/>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3719997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295316-868F-834D-8F25-6D441AE5C9D1}"/>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3" name="Footer Placeholder 2">
            <a:extLst>
              <a:ext uri="{FF2B5EF4-FFF2-40B4-BE49-F238E27FC236}">
                <a16:creationId xmlns:a16="http://schemas.microsoft.com/office/drawing/2014/main" id="{23741B39-3E74-6B45-84D3-604D786D20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FEB599-267C-7A49-9996-26FF4D73FA1A}"/>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4034680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F7B12-83E7-0C49-A52E-72F46C71E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8757DC-610C-9E4C-9CB6-0154E9E08F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19B0CF-DA11-6B46-B5EA-A3A711C56F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32C749-30DB-8D4C-AEF1-58A2DA4C3FE8}"/>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6" name="Footer Placeholder 5">
            <a:extLst>
              <a:ext uri="{FF2B5EF4-FFF2-40B4-BE49-F238E27FC236}">
                <a16:creationId xmlns:a16="http://schemas.microsoft.com/office/drawing/2014/main" id="{8BEFA1B0-4B60-114F-89C8-EA781756AE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2AD583-7A0B-714C-9E92-DA6B1692B3C8}"/>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941443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DB05-A45E-7147-AB8D-181093708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579F4-5424-AC4E-B2EB-4F35BCD240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EE3D3D-B86D-1D4B-9541-DAAF98AA9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32DEA-6780-8B47-BC6F-DB9365DFA8A0}"/>
              </a:ext>
            </a:extLst>
          </p:cNvPr>
          <p:cNvSpPr>
            <a:spLocks noGrp="1"/>
          </p:cNvSpPr>
          <p:nvPr>
            <p:ph type="dt" sz="half" idx="10"/>
          </p:nvPr>
        </p:nvSpPr>
        <p:spPr/>
        <p:txBody>
          <a:bodyPr/>
          <a:lstStyle/>
          <a:p>
            <a:fld id="{A1CE82A0-37D7-FE48-97F4-AAEDB645BD21}" type="datetimeFigureOut">
              <a:rPr lang="en-US" smtClean="0"/>
              <a:t>9/16/20</a:t>
            </a:fld>
            <a:endParaRPr lang="en-US"/>
          </a:p>
        </p:txBody>
      </p:sp>
      <p:sp>
        <p:nvSpPr>
          <p:cNvPr id="6" name="Footer Placeholder 5">
            <a:extLst>
              <a:ext uri="{FF2B5EF4-FFF2-40B4-BE49-F238E27FC236}">
                <a16:creationId xmlns:a16="http://schemas.microsoft.com/office/drawing/2014/main" id="{2167B2AC-B2EF-E144-9B4C-2B94CE8A9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FA56F-C7A5-7D42-A4C2-9B700FB3DF47}"/>
              </a:ext>
            </a:extLst>
          </p:cNvPr>
          <p:cNvSpPr>
            <a:spLocks noGrp="1"/>
          </p:cNvSpPr>
          <p:nvPr>
            <p:ph type="sldNum" sz="quarter" idx="12"/>
          </p:nvPr>
        </p:nvSpPr>
        <p:spPr/>
        <p:txBody>
          <a:bodyPr/>
          <a:lstStyle/>
          <a:p>
            <a:fld id="{CC6BB2CA-561A-7B4E-B45B-1EB3398454A6}" type="slidenum">
              <a:rPr lang="en-US" smtClean="0"/>
              <a:t>‹#›</a:t>
            </a:fld>
            <a:endParaRPr lang="en-US"/>
          </a:p>
        </p:txBody>
      </p:sp>
    </p:spTree>
    <p:extLst>
      <p:ext uri="{BB962C8B-B14F-4D97-AF65-F5344CB8AC3E}">
        <p14:creationId xmlns:p14="http://schemas.microsoft.com/office/powerpoint/2010/main" val="1154470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2F705E-CD3C-1A44-941E-AB0B0769B2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2ED7BF-4669-DE43-9467-828464A06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C3226-389C-9D4B-8DAA-F06D78E995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CE82A0-37D7-FE48-97F4-AAEDB645BD21}" type="datetimeFigureOut">
              <a:rPr lang="en-US" smtClean="0"/>
              <a:t>9/16/20</a:t>
            </a:fld>
            <a:endParaRPr lang="en-US"/>
          </a:p>
        </p:txBody>
      </p:sp>
      <p:sp>
        <p:nvSpPr>
          <p:cNvPr id="5" name="Footer Placeholder 4">
            <a:extLst>
              <a:ext uri="{FF2B5EF4-FFF2-40B4-BE49-F238E27FC236}">
                <a16:creationId xmlns:a16="http://schemas.microsoft.com/office/drawing/2014/main" id="{5FE27F69-DCCA-CC4F-A566-A02ECD29CF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23CC5D-186C-6342-ACB0-A3670E9BC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BB2CA-561A-7B4E-B45B-1EB3398454A6}" type="slidenum">
              <a:rPr lang="en-US" smtClean="0"/>
              <a:t>‹#›</a:t>
            </a:fld>
            <a:endParaRPr lang="en-US"/>
          </a:p>
        </p:txBody>
      </p:sp>
    </p:spTree>
    <p:extLst>
      <p:ext uri="{BB962C8B-B14F-4D97-AF65-F5344CB8AC3E}">
        <p14:creationId xmlns:p14="http://schemas.microsoft.com/office/powerpoint/2010/main" val="179048990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18D73-6753-D44B-BFA3-0EBE1659F029}"/>
              </a:ext>
            </a:extLst>
          </p:cNvPr>
          <p:cNvSpPr>
            <a:spLocks noGrp="1"/>
          </p:cNvSpPr>
          <p:nvPr>
            <p:ph type="ctrTitle"/>
          </p:nvPr>
        </p:nvSpPr>
        <p:spPr/>
        <p:txBody>
          <a:bodyPr>
            <a:normAutofit/>
          </a:bodyPr>
          <a:lstStyle/>
          <a:p>
            <a:r>
              <a:rPr lang="en-US" sz="4000" b="1" dirty="0"/>
              <a:t>Epigenetic Age in Macular Degeneration Cohort</a:t>
            </a:r>
          </a:p>
        </p:txBody>
      </p:sp>
      <p:sp>
        <p:nvSpPr>
          <p:cNvPr id="3" name="Subtitle 2">
            <a:extLst>
              <a:ext uri="{FF2B5EF4-FFF2-40B4-BE49-F238E27FC236}">
                <a16:creationId xmlns:a16="http://schemas.microsoft.com/office/drawing/2014/main" id="{5BB4E776-1A23-9F48-9156-49064A6F1769}"/>
              </a:ext>
            </a:extLst>
          </p:cNvPr>
          <p:cNvSpPr>
            <a:spLocks noGrp="1"/>
          </p:cNvSpPr>
          <p:nvPr>
            <p:ph type="subTitle" idx="1"/>
          </p:nvPr>
        </p:nvSpPr>
        <p:spPr/>
        <p:txBody>
          <a:bodyPr/>
          <a:lstStyle/>
          <a:p>
            <a:r>
              <a:rPr lang="en-US" dirty="0"/>
              <a:t>16 September 2020</a:t>
            </a:r>
          </a:p>
        </p:txBody>
      </p:sp>
    </p:spTree>
    <p:extLst>
      <p:ext uri="{BB962C8B-B14F-4D97-AF65-F5344CB8AC3E}">
        <p14:creationId xmlns:p14="http://schemas.microsoft.com/office/powerpoint/2010/main" val="325377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509395"/>
          </a:xfrm>
        </p:spPr>
        <p:txBody>
          <a:bodyPr>
            <a:normAutofit/>
          </a:bodyPr>
          <a:lstStyle/>
          <a:p>
            <a:r>
              <a:rPr lang="en-US" b="1" dirty="0"/>
              <a:t>Post-Sample QC PCA</a:t>
            </a:r>
          </a:p>
        </p:txBody>
      </p:sp>
      <p:pic>
        <p:nvPicPr>
          <p:cNvPr id="4" name="Picture 3">
            <a:extLst>
              <a:ext uri="{FF2B5EF4-FFF2-40B4-BE49-F238E27FC236}">
                <a16:creationId xmlns:a16="http://schemas.microsoft.com/office/drawing/2014/main" id="{870EEE54-FA7A-B845-85AB-6F391D10E25D}"/>
              </a:ext>
            </a:extLst>
          </p:cNvPr>
          <p:cNvPicPr>
            <a:picLocks noChangeAspect="1"/>
          </p:cNvPicPr>
          <p:nvPr/>
        </p:nvPicPr>
        <p:blipFill>
          <a:blip r:embed="rId2"/>
          <a:stretch>
            <a:fillRect/>
          </a:stretch>
        </p:blipFill>
        <p:spPr>
          <a:xfrm>
            <a:off x="4038600" y="228600"/>
            <a:ext cx="7315200" cy="6400800"/>
          </a:xfrm>
          <a:prstGeom prst="rect">
            <a:avLst/>
          </a:prstGeom>
        </p:spPr>
      </p:pic>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485512 probes</a:t>
            </a:r>
          </a:p>
        </p:txBody>
      </p:sp>
    </p:spTree>
    <p:extLst>
      <p:ext uri="{BB962C8B-B14F-4D97-AF65-F5344CB8AC3E}">
        <p14:creationId xmlns:p14="http://schemas.microsoft.com/office/powerpoint/2010/main" val="3454601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fontScale="90000"/>
          </a:bodyPr>
          <a:lstStyle/>
          <a:p>
            <a:r>
              <a:rPr lang="en-US" b="1" dirty="0"/>
              <a:t>Swan </a:t>
            </a:r>
            <a:r>
              <a:rPr lang="en-US" b="1" dirty="0" err="1"/>
              <a:t>NormalisationPCA</a:t>
            </a:r>
            <a:endParaRPr lang="en-US" b="1" dirty="0"/>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485512 probes</a:t>
            </a:r>
          </a:p>
        </p:txBody>
      </p:sp>
      <p:pic>
        <p:nvPicPr>
          <p:cNvPr id="8" name="Picture 7">
            <a:extLst>
              <a:ext uri="{FF2B5EF4-FFF2-40B4-BE49-F238E27FC236}">
                <a16:creationId xmlns:a16="http://schemas.microsoft.com/office/drawing/2014/main" id="{68AA0EBF-F5F6-2F4B-A393-DF46665C7C12}"/>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2569904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fontScale="90000"/>
          </a:bodyPr>
          <a:lstStyle/>
          <a:p>
            <a:r>
              <a:rPr lang="en-US" b="1" dirty="0"/>
              <a:t>BMIQ </a:t>
            </a:r>
            <a:r>
              <a:rPr lang="en-US" b="1" dirty="0" err="1"/>
              <a:t>NormalisationPCA</a:t>
            </a:r>
            <a:endParaRPr lang="en-US" b="1" dirty="0"/>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485512 probes</a:t>
            </a:r>
          </a:p>
        </p:txBody>
      </p:sp>
      <p:pic>
        <p:nvPicPr>
          <p:cNvPr id="6" name="Picture 5">
            <a:extLst>
              <a:ext uri="{FF2B5EF4-FFF2-40B4-BE49-F238E27FC236}">
                <a16:creationId xmlns:a16="http://schemas.microsoft.com/office/drawing/2014/main" id="{14D560EC-21AB-074A-B459-6582DEBEEEB2}"/>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288410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fontScale="90000"/>
          </a:bodyPr>
          <a:lstStyle/>
          <a:p>
            <a:r>
              <a:rPr lang="en-US" b="1" dirty="0" err="1"/>
              <a:t>Funnorm</a:t>
            </a:r>
            <a:r>
              <a:rPr lang="en-US" b="1" dirty="0"/>
              <a:t> </a:t>
            </a:r>
            <a:r>
              <a:rPr lang="en-US" b="1" dirty="0" err="1"/>
              <a:t>NormalisationPCA</a:t>
            </a:r>
            <a:endParaRPr lang="en-US" b="1" dirty="0"/>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485512 probes</a:t>
            </a:r>
          </a:p>
        </p:txBody>
      </p:sp>
      <p:pic>
        <p:nvPicPr>
          <p:cNvPr id="5" name="Picture 4">
            <a:extLst>
              <a:ext uri="{FF2B5EF4-FFF2-40B4-BE49-F238E27FC236}">
                <a16:creationId xmlns:a16="http://schemas.microsoft.com/office/drawing/2014/main" id="{8411380D-5379-E441-99B2-2E3202BAD9B3}"/>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3033331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a:bodyPr>
          <a:lstStyle/>
          <a:p>
            <a:r>
              <a:rPr lang="en-US" b="1" dirty="0"/>
              <a:t>Post-Probe Filtering PCA</a:t>
            </a:r>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425456 probes</a:t>
            </a:r>
          </a:p>
        </p:txBody>
      </p:sp>
      <p:pic>
        <p:nvPicPr>
          <p:cNvPr id="5" name="Picture 4">
            <a:extLst>
              <a:ext uri="{FF2B5EF4-FFF2-40B4-BE49-F238E27FC236}">
                <a16:creationId xmlns:a16="http://schemas.microsoft.com/office/drawing/2014/main" id="{0A0DD059-C633-F142-8003-A0DE0F4D48F5}"/>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2797216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a:bodyPr>
          <a:lstStyle/>
          <a:p>
            <a:r>
              <a:rPr lang="en-US" b="1" dirty="0" err="1"/>
              <a:t>ComBat</a:t>
            </a:r>
            <a:r>
              <a:rPr lang="en-US" b="1" dirty="0"/>
              <a:t> – Chip PCA</a:t>
            </a:r>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425456 probes</a:t>
            </a:r>
          </a:p>
        </p:txBody>
      </p:sp>
      <p:pic>
        <p:nvPicPr>
          <p:cNvPr id="8" name="Picture 7">
            <a:extLst>
              <a:ext uri="{FF2B5EF4-FFF2-40B4-BE49-F238E27FC236}">
                <a16:creationId xmlns:a16="http://schemas.microsoft.com/office/drawing/2014/main" id="{3402EEEF-B5AC-3249-B322-8740FCC5FEB4}"/>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90402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4"/>
            <a:ext cx="3200400" cy="1818006"/>
          </a:xfrm>
        </p:spPr>
        <p:txBody>
          <a:bodyPr>
            <a:normAutofit/>
          </a:bodyPr>
          <a:lstStyle/>
          <a:p>
            <a:r>
              <a:rPr lang="en-US" b="1" dirty="0" err="1"/>
              <a:t>ComBat</a:t>
            </a:r>
            <a:r>
              <a:rPr lang="en-US" b="1" dirty="0"/>
              <a:t> – Position PCA</a:t>
            </a:r>
          </a:p>
        </p:txBody>
      </p:sp>
      <p:sp>
        <p:nvSpPr>
          <p:cNvPr id="3" name="TextBox 2">
            <a:extLst>
              <a:ext uri="{FF2B5EF4-FFF2-40B4-BE49-F238E27FC236}">
                <a16:creationId xmlns:a16="http://schemas.microsoft.com/office/drawing/2014/main" id="{DA8B675F-632E-4A46-B735-0CABE0D4FA23}"/>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425456 probes</a:t>
            </a:r>
          </a:p>
        </p:txBody>
      </p:sp>
      <p:pic>
        <p:nvPicPr>
          <p:cNvPr id="8" name="Picture 7">
            <a:extLst>
              <a:ext uri="{FF2B5EF4-FFF2-40B4-BE49-F238E27FC236}">
                <a16:creationId xmlns:a16="http://schemas.microsoft.com/office/drawing/2014/main" id="{A9DC45B1-C844-8540-8A75-FDE48B129B1D}"/>
              </a:ext>
            </a:extLst>
          </p:cNvPr>
          <p:cNvPicPr>
            <a:picLocks noChangeAspect="1"/>
          </p:cNvPicPr>
          <p:nvPr/>
        </p:nvPicPr>
        <p:blipFill>
          <a:blip r:embed="rId2"/>
          <a:stretch>
            <a:fillRect/>
          </a:stretch>
        </p:blipFill>
        <p:spPr>
          <a:xfrm>
            <a:off x="4038600" y="228600"/>
            <a:ext cx="7315200" cy="6400800"/>
          </a:xfrm>
          <a:prstGeom prst="rect">
            <a:avLst/>
          </a:prstGeom>
        </p:spPr>
      </p:pic>
    </p:spTree>
    <p:extLst>
      <p:ext uri="{BB962C8B-B14F-4D97-AF65-F5344CB8AC3E}">
        <p14:creationId xmlns:p14="http://schemas.microsoft.com/office/powerpoint/2010/main" val="381559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933805-1B45-5B45-8FBC-5F1E06B3067A}"/>
              </a:ext>
            </a:extLst>
          </p:cNvPr>
          <p:cNvPicPr>
            <a:picLocks noChangeAspect="1"/>
          </p:cNvPicPr>
          <p:nvPr/>
        </p:nvPicPr>
        <p:blipFill rotWithShape="1">
          <a:blip r:embed="rId2"/>
          <a:srcRect t="7778" r="4571"/>
          <a:stretch/>
        </p:blipFill>
        <p:spPr>
          <a:xfrm>
            <a:off x="0" y="1876306"/>
            <a:ext cx="5979405" cy="3566160"/>
          </a:xfrm>
          <a:prstGeom prst="rect">
            <a:avLst/>
          </a:prstGeom>
        </p:spPr>
      </p:pic>
      <p:pic>
        <p:nvPicPr>
          <p:cNvPr id="7" name="Picture 6">
            <a:extLst>
              <a:ext uri="{FF2B5EF4-FFF2-40B4-BE49-F238E27FC236}">
                <a16:creationId xmlns:a16="http://schemas.microsoft.com/office/drawing/2014/main" id="{5366617E-AAA8-F842-90E4-3F5E81BA2649}"/>
              </a:ext>
            </a:extLst>
          </p:cNvPr>
          <p:cNvPicPr>
            <a:picLocks noChangeAspect="1"/>
          </p:cNvPicPr>
          <p:nvPr/>
        </p:nvPicPr>
        <p:blipFill rotWithShape="1">
          <a:blip r:embed="rId3"/>
          <a:srcRect t="7778" r="4571"/>
          <a:stretch/>
        </p:blipFill>
        <p:spPr>
          <a:xfrm>
            <a:off x="6212595" y="1876306"/>
            <a:ext cx="5979405" cy="3566160"/>
          </a:xfrm>
          <a:prstGeom prst="rect">
            <a:avLst/>
          </a:prstGeom>
        </p:spPr>
      </p:pic>
      <p:sp>
        <p:nvSpPr>
          <p:cNvPr id="8" name="TextBox 7">
            <a:extLst>
              <a:ext uri="{FF2B5EF4-FFF2-40B4-BE49-F238E27FC236}">
                <a16:creationId xmlns:a16="http://schemas.microsoft.com/office/drawing/2014/main" id="{1AC0F2B2-3AAA-D04F-88AE-E9DB08991C47}"/>
              </a:ext>
            </a:extLst>
          </p:cNvPr>
          <p:cNvSpPr txBox="1"/>
          <p:nvPr/>
        </p:nvSpPr>
        <p:spPr>
          <a:xfrm>
            <a:off x="-1" y="5442466"/>
            <a:ext cx="5979405" cy="369332"/>
          </a:xfrm>
          <a:prstGeom prst="rect">
            <a:avLst/>
          </a:prstGeom>
          <a:noFill/>
        </p:spPr>
        <p:txBody>
          <a:bodyPr wrap="square" rtlCol="0">
            <a:spAutoFit/>
          </a:bodyPr>
          <a:lstStyle/>
          <a:p>
            <a:pPr algn="ctr"/>
            <a:r>
              <a:rPr lang="en-US" dirty="0"/>
              <a:t>Raw distribution</a:t>
            </a:r>
          </a:p>
        </p:txBody>
      </p:sp>
      <p:sp>
        <p:nvSpPr>
          <p:cNvPr id="9" name="TextBox 8">
            <a:extLst>
              <a:ext uri="{FF2B5EF4-FFF2-40B4-BE49-F238E27FC236}">
                <a16:creationId xmlns:a16="http://schemas.microsoft.com/office/drawing/2014/main" id="{268B864C-4F31-DD49-BA83-CC60BBFC2C6C}"/>
              </a:ext>
            </a:extLst>
          </p:cNvPr>
          <p:cNvSpPr txBox="1"/>
          <p:nvPr/>
        </p:nvSpPr>
        <p:spPr>
          <a:xfrm>
            <a:off x="6212595" y="5442466"/>
            <a:ext cx="5979405" cy="369332"/>
          </a:xfrm>
          <a:prstGeom prst="rect">
            <a:avLst/>
          </a:prstGeom>
          <a:noFill/>
        </p:spPr>
        <p:txBody>
          <a:bodyPr wrap="square" rtlCol="0">
            <a:spAutoFit/>
          </a:bodyPr>
          <a:lstStyle/>
          <a:p>
            <a:pPr algn="ctr"/>
            <a:r>
              <a:rPr lang="en-US" dirty="0" err="1"/>
              <a:t>Funnorm-normalised</a:t>
            </a:r>
            <a:r>
              <a:rPr lang="en-US" dirty="0"/>
              <a:t> distribution</a:t>
            </a:r>
          </a:p>
        </p:txBody>
      </p:sp>
      <p:sp>
        <p:nvSpPr>
          <p:cNvPr id="2" name="Title 1">
            <a:extLst>
              <a:ext uri="{FF2B5EF4-FFF2-40B4-BE49-F238E27FC236}">
                <a16:creationId xmlns:a16="http://schemas.microsoft.com/office/drawing/2014/main" id="{E6D54FA4-DC67-194B-93B6-6CC1EB1E2B62}"/>
              </a:ext>
            </a:extLst>
          </p:cNvPr>
          <p:cNvSpPr>
            <a:spLocks noGrp="1"/>
          </p:cNvSpPr>
          <p:nvPr>
            <p:ph type="title"/>
          </p:nvPr>
        </p:nvSpPr>
        <p:spPr>
          <a:xfrm>
            <a:off x="838200" y="365125"/>
            <a:ext cx="10515600" cy="865743"/>
          </a:xfrm>
        </p:spPr>
        <p:txBody>
          <a:bodyPr/>
          <a:lstStyle/>
          <a:p>
            <a:r>
              <a:rPr lang="en-US" b="1" dirty="0"/>
              <a:t>After </a:t>
            </a:r>
            <a:r>
              <a:rPr lang="en-US" b="1" dirty="0" err="1"/>
              <a:t>normalisation</a:t>
            </a:r>
            <a:endParaRPr lang="en-US" b="1" dirty="0"/>
          </a:p>
        </p:txBody>
      </p:sp>
    </p:spTree>
    <p:extLst>
      <p:ext uri="{BB962C8B-B14F-4D97-AF65-F5344CB8AC3E}">
        <p14:creationId xmlns:p14="http://schemas.microsoft.com/office/powerpoint/2010/main" val="1814426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B1E82-B599-3C46-BF0D-F0877497DBDB}"/>
              </a:ext>
            </a:extLst>
          </p:cNvPr>
          <p:cNvSpPr>
            <a:spLocks noGrp="1"/>
          </p:cNvSpPr>
          <p:nvPr>
            <p:ph type="title"/>
          </p:nvPr>
        </p:nvSpPr>
        <p:spPr>
          <a:xfrm>
            <a:off x="838200" y="365125"/>
            <a:ext cx="10515600" cy="854749"/>
          </a:xfrm>
        </p:spPr>
        <p:txBody>
          <a:bodyPr/>
          <a:lstStyle/>
          <a:p>
            <a:r>
              <a:rPr lang="en-US" b="1" dirty="0"/>
              <a:t>After </a:t>
            </a:r>
            <a:r>
              <a:rPr lang="en-US" b="1" dirty="0" err="1"/>
              <a:t>normalisation</a:t>
            </a:r>
            <a:endParaRPr lang="en-US" b="1" dirty="0"/>
          </a:p>
        </p:txBody>
      </p:sp>
      <p:pic>
        <p:nvPicPr>
          <p:cNvPr id="5" name="Picture 4">
            <a:extLst>
              <a:ext uri="{FF2B5EF4-FFF2-40B4-BE49-F238E27FC236}">
                <a16:creationId xmlns:a16="http://schemas.microsoft.com/office/drawing/2014/main" id="{14DCCB33-28AE-8C4A-A5AB-98C16616C5DE}"/>
              </a:ext>
            </a:extLst>
          </p:cNvPr>
          <p:cNvPicPr>
            <a:picLocks noChangeAspect="1"/>
          </p:cNvPicPr>
          <p:nvPr/>
        </p:nvPicPr>
        <p:blipFill rotWithShape="1">
          <a:blip r:embed="rId2"/>
          <a:srcRect b="11815"/>
          <a:stretch/>
        </p:blipFill>
        <p:spPr>
          <a:xfrm>
            <a:off x="6242612" y="1593189"/>
            <a:ext cx="5949388" cy="3237844"/>
          </a:xfrm>
          <a:prstGeom prst="rect">
            <a:avLst/>
          </a:prstGeom>
        </p:spPr>
      </p:pic>
      <p:pic>
        <p:nvPicPr>
          <p:cNvPr id="8" name="Picture 7">
            <a:extLst>
              <a:ext uri="{FF2B5EF4-FFF2-40B4-BE49-F238E27FC236}">
                <a16:creationId xmlns:a16="http://schemas.microsoft.com/office/drawing/2014/main" id="{7E42166F-1D0E-F54F-8025-F178B44D3143}"/>
              </a:ext>
            </a:extLst>
          </p:cNvPr>
          <p:cNvPicPr>
            <a:picLocks noChangeAspect="1"/>
          </p:cNvPicPr>
          <p:nvPr/>
        </p:nvPicPr>
        <p:blipFill>
          <a:blip r:embed="rId3"/>
          <a:stretch>
            <a:fillRect/>
          </a:stretch>
        </p:blipFill>
        <p:spPr>
          <a:xfrm>
            <a:off x="0" y="1593189"/>
            <a:ext cx="5949387" cy="3671622"/>
          </a:xfrm>
          <a:prstGeom prst="rect">
            <a:avLst/>
          </a:prstGeom>
        </p:spPr>
      </p:pic>
    </p:spTree>
    <p:extLst>
      <p:ext uri="{BB962C8B-B14F-4D97-AF65-F5344CB8AC3E}">
        <p14:creationId xmlns:p14="http://schemas.microsoft.com/office/powerpoint/2010/main" val="3185378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F72DAF-5668-1A44-B4D4-D61D584E94A3}"/>
              </a:ext>
            </a:extLst>
          </p:cNvPr>
          <p:cNvSpPr txBox="1"/>
          <p:nvPr/>
        </p:nvSpPr>
        <p:spPr>
          <a:xfrm>
            <a:off x="6446520" y="5486400"/>
            <a:ext cx="5509260" cy="369332"/>
          </a:xfrm>
          <a:prstGeom prst="rect">
            <a:avLst/>
          </a:prstGeom>
          <a:noFill/>
        </p:spPr>
        <p:txBody>
          <a:bodyPr wrap="square" rtlCol="0">
            <a:spAutoFit/>
          </a:bodyPr>
          <a:lstStyle/>
          <a:p>
            <a:pPr algn="ctr"/>
            <a:r>
              <a:rPr lang="en-US" dirty="0" err="1"/>
              <a:t>ComBat</a:t>
            </a:r>
            <a:r>
              <a:rPr lang="en-US" dirty="0"/>
              <a:t> corrected distribution</a:t>
            </a:r>
          </a:p>
        </p:txBody>
      </p:sp>
      <p:pic>
        <p:nvPicPr>
          <p:cNvPr id="6" name="Picture 5">
            <a:extLst>
              <a:ext uri="{FF2B5EF4-FFF2-40B4-BE49-F238E27FC236}">
                <a16:creationId xmlns:a16="http://schemas.microsoft.com/office/drawing/2014/main" id="{2D8608E2-21BB-704D-BFD8-42ABD9EA9FF0}"/>
              </a:ext>
            </a:extLst>
          </p:cNvPr>
          <p:cNvPicPr>
            <a:picLocks noChangeAspect="1"/>
          </p:cNvPicPr>
          <p:nvPr/>
        </p:nvPicPr>
        <p:blipFill>
          <a:blip r:embed="rId2"/>
          <a:stretch>
            <a:fillRect/>
          </a:stretch>
        </p:blipFill>
        <p:spPr>
          <a:xfrm>
            <a:off x="6446520" y="1645920"/>
            <a:ext cx="5509260" cy="3400000"/>
          </a:xfrm>
          <a:prstGeom prst="rect">
            <a:avLst/>
          </a:prstGeom>
        </p:spPr>
      </p:pic>
      <p:pic>
        <p:nvPicPr>
          <p:cNvPr id="7" name="Picture 6">
            <a:extLst>
              <a:ext uri="{FF2B5EF4-FFF2-40B4-BE49-F238E27FC236}">
                <a16:creationId xmlns:a16="http://schemas.microsoft.com/office/drawing/2014/main" id="{9731038B-F362-6A40-89A0-6A4DBD385EC7}"/>
              </a:ext>
            </a:extLst>
          </p:cNvPr>
          <p:cNvPicPr>
            <a:picLocks noChangeAspect="1"/>
          </p:cNvPicPr>
          <p:nvPr/>
        </p:nvPicPr>
        <p:blipFill rotWithShape="1">
          <a:blip r:embed="rId3"/>
          <a:srcRect t="7778" r="4571"/>
          <a:stretch/>
        </p:blipFill>
        <p:spPr>
          <a:xfrm>
            <a:off x="116595" y="1758906"/>
            <a:ext cx="6249915" cy="3727494"/>
          </a:xfrm>
          <a:prstGeom prst="rect">
            <a:avLst/>
          </a:prstGeom>
        </p:spPr>
      </p:pic>
      <p:sp>
        <p:nvSpPr>
          <p:cNvPr id="8" name="TextBox 7">
            <a:extLst>
              <a:ext uri="{FF2B5EF4-FFF2-40B4-BE49-F238E27FC236}">
                <a16:creationId xmlns:a16="http://schemas.microsoft.com/office/drawing/2014/main" id="{F2550FE4-F8D3-834A-B464-40A003D6A2CD}"/>
              </a:ext>
            </a:extLst>
          </p:cNvPr>
          <p:cNvSpPr txBox="1"/>
          <p:nvPr/>
        </p:nvSpPr>
        <p:spPr>
          <a:xfrm>
            <a:off x="116595" y="5486400"/>
            <a:ext cx="6249914" cy="369332"/>
          </a:xfrm>
          <a:prstGeom prst="rect">
            <a:avLst/>
          </a:prstGeom>
          <a:noFill/>
        </p:spPr>
        <p:txBody>
          <a:bodyPr wrap="square" rtlCol="0">
            <a:spAutoFit/>
          </a:bodyPr>
          <a:lstStyle/>
          <a:p>
            <a:pPr algn="ctr"/>
            <a:r>
              <a:rPr lang="en-US" dirty="0" err="1"/>
              <a:t>Funnorm-normalised</a:t>
            </a:r>
            <a:r>
              <a:rPr lang="en-US" dirty="0"/>
              <a:t> distribution</a:t>
            </a:r>
          </a:p>
        </p:txBody>
      </p:sp>
      <p:sp>
        <p:nvSpPr>
          <p:cNvPr id="9" name="Title 1">
            <a:extLst>
              <a:ext uri="{FF2B5EF4-FFF2-40B4-BE49-F238E27FC236}">
                <a16:creationId xmlns:a16="http://schemas.microsoft.com/office/drawing/2014/main" id="{1259DB27-68BC-D641-9EC7-4E9F7A5CE94E}"/>
              </a:ext>
            </a:extLst>
          </p:cNvPr>
          <p:cNvSpPr txBox="1">
            <a:spLocks/>
          </p:cNvSpPr>
          <p:nvPr/>
        </p:nvSpPr>
        <p:spPr>
          <a:xfrm>
            <a:off x="838200" y="339697"/>
            <a:ext cx="10515600" cy="8657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After </a:t>
            </a:r>
            <a:r>
              <a:rPr lang="en-US" b="1" dirty="0" err="1"/>
              <a:t>ComBat</a:t>
            </a:r>
            <a:r>
              <a:rPr lang="en-US" b="1" dirty="0"/>
              <a:t> correction</a:t>
            </a:r>
          </a:p>
        </p:txBody>
      </p:sp>
    </p:spTree>
    <p:extLst>
      <p:ext uri="{BB962C8B-B14F-4D97-AF65-F5344CB8AC3E}">
        <p14:creationId xmlns:p14="http://schemas.microsoft.com/office/powerpoint/2010/main" val="639899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AC2C8C2-8233-5A49-889E-A6884681800E}"/>
              </a:ext>
            </a:extLst>
          </p:cNvPr>
          <p:cNvSpPr>
            <a:spLocks noGrp="1"/>
          </p:cNvSpPr>
          <p:nvPr>
            <p:ph type="body" idx="1"/>
          </p:nvPr>
        </p:nvSpPr>
        <p:spPr>
          <a:xfrm>
            <a:off x="839788" y="1000678"/>
            <a:ext cx="5157787" cy="823912"/>
          </a:xfrm>
        </p:spPr>
        <p:txBody>
          <a:bodyPr/>
          <a:lstStyle/>
          <a:p>
            <a:r>
              <a:rPr lang="en-US" dirty="0"/>
              <a:t>Mike’s AMD Project</a:t>
            </a:r>
          </a:p>
        </p:txBody>
      </p:sp>
      <p:sp>
        <p:nvSpPr>
          <p:cNvPr id="4" name="Content Placeholder 3">
            <a:extLst>
              <a:ext uri="{FF2B5EF4-FFF2-40B4-BE49-F238E27FC236}">
                <a16:creationId xmlns:a16="http://schemas.microsoft.com/office/drawing/2014/main" id="{0D91AE2B-5A0E-EF46-8991-934A95C76778}"/>
              </a:ext>
            </a:extLst>
          </p:cNvPr>
          <p:cNvSpPr>
            <a:spLocks noGrp="1"/>
          </p:cNvSpPr>
          <p:nvPr>
            <p:ph sz="half" idx="2"/>
          </p:nvPr>
        </p:nvSpPr>
        <p:spPr>
          <a:xfrm>
            <a:off x="839788" y="1824590"/>
            <a:ext cx="5157787" cy="3684588"/>
          </a:xfrm>
        </p:spPr>
        <p:txBody>
          <a:bodyPr>
            <a:normAutofit lnSpcReduction="10000"/>
          </a:bodyPr>
          <a:lstStyle/>
          <a:p>
            <a:endParaRPr lang="en-US" dirty="0"/>
          </a:p>
          <a:p>
            <a:r>
              <a:rPr lang="en-US" dirty="0"/>
              <a:t>44 RPE samples.</a:t>
            </a:r>
          </a:p>
          <a:p>
            <a:r>
              <a:rPr lang="en-US" dirty="0"/>
              <a:t>27 Males; 17 Females.</a:t>
            </a:r>
          </a:p>
          <a:p>
            <a:r>
              <a:rPr lang="en-US" dirty="0"/>
              <a:t>25 AMD; 19 Controls.</a:t>
            </a:r>
          </a:p>
          <a:p>
            <a:r>
              <a:rPr lang="en-US" dirty="0"/>
              <a:t>Age range: 50 – 89 years old. </a:t>
            </a:r>
          </a:p>
          <a:p>
            <a:r>
              <a:rPr lang="en-US" dirty="0" err="1"/>
              <a:t>idats</a:t>
            </a:r>
            <a:r>
              <a:rPr lang="en-US" dirty="0"/>
              <a:t> available.</a:t>
            </a:r>
          </a:p>
          <a:p>
            <a:r>
              <a:rPr lang="en-US" dirty="0"/>
              <a:t>Noob-</a:t>
            </a:r>
            <a:r>
              <a:rPr lang="en-US" dirty="0" err="1"/>
              <a:t>normalised</a:t>
            </a:r>
            <a:r>
              <a:rPr lang="en-US" dirty="0"/>
              <a:t>.</a:t>
            </a:r>
          </a:p>
        </p:txBody>
      </p:sp>
      <p:sp>
        <p:nvSpPr>
          <p:cNvPr id="5" name="Text Placeholder 4">
            <a:extLst>
              <a:ext uri="{FF2B5EF4-FFF2-40B4-BE49-F238E27FC236}">
                <a16:creationId xmlns:a16="http://schemas.microsoft.com/office/drawing/2014/main" id="{8F02E6F3-5243-D843-B1B0-3A9B04B21B77}"/>
              </a:ext>
            </a:extLst>
          </p:cNvPr>
          <p:cNvSpPr>
            <a:spLocks noGrp="1"/>
          </p:cNvSpPr>
          <p:nvPr>
            <p:ph type="body" sz="quarter" idx="3"/>
          </p:nvPr>
        </p:nvSpPr>
        <p:spPr>
          <a:xfrm>
            <a:off x="6172200" y="1000678"/>
            <a:ext cx="5183188" cy="823912"/>
          </a:xfrm>
        </p:spPr>
        <p:txBody>
          <a:bodyPr/>
          <a:lstStyle/>
          <a:p>
            <a:r>
              <a:rPr lang="en-US" dirty="0"/>
              <a:t>GSE102952</a:t>
            </a:r>
          </a:p>
        </p:txBody>
      </p:sp>
      <p:sp>
        <p:nvSpPr>
          <p:cNvPr id="6" name="Content Placeholder 5">
            <a:extLst>
              <a:ext uri="{FF2B5EF4-FFF2-40B4-BE49-F238E27FC236}">
                <a16:creationId xmlns:a16="http://schemas.microsoft.com/office/drawing/2014/main" id="{6BA497E3-7AB3-7442-8B3C-284C96C35780}"/>
              </a:ext>
            </a:extLst>
          </p:cNvPr>
          <p:cNvSpPr>
            <a:spLocks noGrp="1"/>
          </p:cNvSpPr>
          <p:nvPr>
            <p:ph sz="quarter" idx="4"/>
          </p:nvPr>
        </p:nvSpPr>
        <p:spPr>
          <a:xfrm>
            <a:off x="6172200" y="1824590"/>
            <a:ext cx="5183188" cy="3906358"/>
          </a:xfrm>
        </p:spPr>
        <p:txBody>
          <a:bodyPr>
            <a:normAutofit lnSpcReduction="10000"/>
          </a:bodyPr>
          <a:lstStyle/>
          <a:p>
            <a:endParaRPr lang="en-US" dirty="0"/>
          </a:p>
          <a:p>
            <a:r>
              <a:rPr lang="en-US" dirty="0"/>
              <a:t>18 retina samples.</a:t>
            </a:r>
          </a:p>
          <a:p>
            <a:r>
              <a:rPr lang="en-US" dirty="0"/>
              <a:t>6 Males; 12 Females.</a:t>
            </a:r>
          </a:p>
          <a:p>
            <a:r>
              <a:rPr lang="en-US" dirty="0"/>
              <a:t>9 AMD; 9 Controls.</a:t>
            </a:r>
          </a:p>
          <a:p>
            <a:r>
              <a:rPr lang="en-US" dirty="0"/>
              <a:t>Age range: 75 – 95 years old.</a:t>
            </a:r>
          </a:p>
          <a:p>
            <a:r>
              <a:rPr lang="en-US" dirty="0" err="1"/>
              <a:t>idats</a:t>
            </a:r>
            <a:r>
              <a:rPr lang="en-US" dirty="0"/>
              <a:t> not available.</a:t>
            </a:r>
          </a:p>
          <a:p>
            <a:r>
              <a:rPr lang="en-US" dirty="0"/>
              <a:t>Not </a:t>
            </a:r>
            <a:r>
              <a:rPr lang="en-US" dirty="0" err="1"/>
              <a:t>normalised</a:t>
            </a:r>
            <a:r>
              <a:rPr lang="en-US" dirty="0"/>
              <a:t> (</a:t>
            </a:r>
            <a:r>
              <a:rPr lang="en-US" i="1" dirty="0"/>
              <a:t>except for Horvath’s </a:t>
            </a:r>
            <a:r>
              <a:rPr lang="en-US" i="1" dirty="0" err="1"/>
              <a:t>normalisation</a:t>
            </a:r>
            <a:r>
              <a:rPr lang="en-US" dirty="0"/>
              <a:t>).</a:t>
            </a:r>
          </a:p>
          <a:p>
            <a:endParaRPr lang="en-US" dirty="0"/>
          </a:p>
        </p:txBody>
      </p:sp>
    </p:spTree>
    <p:extLst>
      <p:ext uri="{BB962C8B-B14F-4D97-AF65-F5344CB8AC3E}">
        <p14:creationId xmlns:p14="http://schemas.microsoft.com/office/powerpoint/2010/main" val="425201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00B2-2646-C740-BB38-1265B6E79EA8}"/>
              </a:ext>
            </a:extLst>
          </p:cNvPr>
          <p:cNvSpPr txBox="1">
            <a:spLocks/>
          </p:cNvSpPr>
          <p:nvPr/>
        </p:nvSpPr>
        <p:spPr>
          <a:xfrm>
            <a:off x="838200" y="339697"/>
            <a:ext cx="10515600" cy="86574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After </a:t>
            </a:r>
            <a:r>
              <a:rPr lang="en-US" b="1" dirty="0" err="1"/>
              <a:t>ComBat</a:t>
            </a:r>
            <a:r>
              <a:rPr lang="en-US" b="1" dirty="0"/>
              <a:t> correction</a:t>
            </a:r>
          </a:p>
        </p:txBody>
      </p:sp>
      <p:pic>
        <p:nvPicPr>
          <p:cNvPr id="4" name="Picture 3">
            <a:extLst>
              <a:ext uri="{FF2B5EF4-FFF2-40B4-BE49-F238E27FC236}">
                <a16:creationId xmlns:a16="http://schemas.microsoft.com/office/drawing/2014/main" id="{7EBD6115-BFC7-3D44-99F1-EC2C81ABB701}"/>
              </a:ext>
            </a:extLst>
          </p:cNvPr>
          <p:cNvPicPr>
            <a:picLocks noChangeAspect="1"/>
          </p:cNvPicPr>
          <p:nvPr/>
        </p:nvPicPr>
        <p:blipFill>
          <a:blip r:embed="rId2"/>
          <a:stretch>
            <a:fillRect/>
          </a:stretch>
        </p:blipFill>
        <p:spPr>
          <a:xfrm>
            <a:off x="6339417" y="1623060"/>
            <a:ext cx="5852583" cy="3611880"/>
          </a:xfrm>
          <a:prstGeom prst="rect">
            <a:avLst/>
          </a:prstGeom>
        </p:spPr>
      </p:pic>
      <p:pic>
        <p:nvPicPr>
          <p:cNvPr id="8" name="Picture 7">
            <a:extLst>
              <a:ext uri="{FF2B5EF4-FFF2-40B4-BE49-F238E27FC236}">
                <a16:creationId xmlns:a16="http://schemas.microsoft.com/office/drawing/2014/main" id="{095679D7-62B6-5C4D-B9DB-E39748A1DB71}"/>
              </a:ext>
            </a:extLst>
          </p:cNvPr>
          <p:cNvPicPr>
            <a:picLocks noChangeAspect="1"/>
          </p:cNvPicPr>
          <p:nvPr/>
        </p:nvPicPr>
        <p:blipFill>
          <a:blip r:embed="rId3"/>
          <a:stretch>
            <a:fillRect/>
          </a:stretch>
        </p:blipFill>
        <p:spPr>
          <a:xfrm>
            <a:off x="0" y="1623060"/>
            <a:ext cx="5852583" cy="3611880"/>
          </a:xfrm>
          <a:prstGeom prst="rect">
            <a:avLst/>
          </a:prstGeom>
        </p:spPr>
      </p:pic>
    </p:spTree>
    <p:extLst>
      <p:ext uri="{BB962C8B-B14F-4D97-AF65-F5344CB8AC3E}">
        <p14:creationId xmlns:p14="http://schemas.microsoft.com/office/powerpoint/2010/main" val="121797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00C6-0AF8-E74B-825C-B82790D5A3E9}"/>
              </a:ext>
            </a:extLst>
          </p:cNvPr>
          <p:cNvSpPr>
            <a:spLocks noGrp="1"/>
          </p:cNvSpPr>
          <p:nvPr>
            <p:ph type="title"/>
          </p:nvPr>
        </p:nvSpPr>
        <p:spPr/>
        <p:txBody>
          <a:bodyPr/>
          <a:lstStyle/>
          <a:p>
            <a:r>
              <a:rPr lang="en-US" dirty="0"/>
              <a:t>Horvath’s clock</a:t>
            </a:r>
          </a:p>
        </p:txBody>
      </p:sp>
    </p:spTree>
    <p:extLst>
      <p:ext uri="{BB962C8B-B14F-4D97-AF65-F5344CB8AC3E}">
        <p14:creationId xmlns:p14="http://schemas.microsoft.com/office/powerpoint/2010/main" val="1962848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a:t>Horvath’s clock – 353 CpG sites</a:t>
            </a:r>
          </a:p>
        </p:txBody>
      </p:sp>
      <p:pic>
        <p:nvPicPr>
          <p:cNvPr id="7" name="Picture 6">
            <a:extLst>
              <a:ext uri="{FF2B5EF4-FFF2-40B4-BE49-F238E27FC236}">
                <a16:creationId xmlns:a16="http://schemas.microsoft.com/office/drawing/2014/main" id="{E840383C-0927-0841-A907-C55ED824AF74}"/>
              </a:ext>
            </a:extLst>
          </p:cNvPr>
          <p:cNvPicPr>
            <a:picLocks noChangeAspect="1"/>
          </p:cNvPicPr>
          <p:nvPr/>
        </p:nvPicPr>
        <p:blipFill>
          <a:blip r:embed="rId2"/>
          <a:stretch>
            <a:fillRect/>
          </a:stretch>
        </p:blipFill>
        <p:spPr>
          <a:xfrm>
            <a:off x="838200" y="1696195"/>
            <a:ext cx="7772399" cy="4796680"/>
          </a:xfrm>
          <a:prstGeom prst="rect">
            <a:avLst/>
          </a:prstGeom>
        </p:spPr>
      </p:pic>
      <p:sp>
        <p:nvSpPr>
          <p:cNvPr id="9" name="TextBox 8">
            <a:extLst>
              <a:ext uri="{FF2B5EF4-FFF2-40B4-BE49-F238E27FC236}">
                <a16:creationId xmlns:a16="http://schemas.microsoft.com/office/drawing/2014/main" id="{FFB9CC54-9B72-994C-853D-77D15CCC3042}"/>
              </a:ext>
            </a:extLst>
          </p:cNvPr>
          <p:cNvSpPr txBox="1"/>
          <p:nvPr/>
        </p:nvSpPr>
        <p:spPr>
          <a:xfrm>
            <a:off x="9109276" y="2663374"/>
            <a:ext cx="2488557" cy="2862322"/>
          </a:xfrm>
          <a:prstGeom prst="rect">
            <a:avLst/>
          </a:prstGeom>
          <a:noFill/>
        </p:spPr>
        <p:txBody>
          <a:bodyPr wrap="square" rtlCol="0">
            <a:spAutoFit/>
          </a:bodyPr>
          <a:lstStyle/>
          <a:p>
            <a:r>
              <a:rPr lang="en-US" dirty="0"/>
              <a:t>Samples below 70 years old:</a:t>
            </a:r>
          </a:p>
          <a:p>
            <a:r>
              <a:rPr lang="en-US" dirty="0"/>
              <a:t>R = 0.44, </a:t>
            </a:r>
            <a:r>
              <a:rPr lang="en-US" i="1" dirty="0"/>
              <a:t>p</a:t>
            </a:r>
            <a:r>
              <a:rPr lang="en-US" dirty="0"/>
              <a:t> = 0.1542</a:t>
            </a:r>
          </a:p>
          <a:p>
            <a:endParaRPr lang="en-US" dirty="0"/>
          </a:p>
          <a:p>
            <a:r>
              <a:rPr lang="en-US" dirty="0"/>
              <a:t>Samples above 70 years old:</a:t>
            </a:r>
          </a:p>
          <a:p>
            <a:r>
              <a:rPr lang="en-US" dirty="0"/>
              <a:t>R = 0.088, </a:t>
            </a:r>
            <a:r>
              <a:rPr lang="en-US" i="1" dirty="0"/>
              <a:t>p</a:t>
            </a:r>
            <a:r>
              <a:rPr lang="en-US" dirty="0"/>
              <a:t> = 0.6292</a:t>
            </a:r>
          </a:p>
          <a:p>
            <a:endParaRPr lang="en-US" dirty="0"/>
          </a:p>
          <a:p>
            <a:r>
              <a:rPr lang="en-US" dirty="0"/>
              <a:t>Method: Spearman Correlation test</a:t>
            </a:r>
          </a:p>
        </p:txBody>
      </p:sp>
    </p:spTree>
    <p:extLst>
      <p:ext uri="{BB962C8B-B14F-4D97-AF65-F5344CB8AC3E}">
        <p14:creationId xmlns:p14="http://schemas.microsoft.com/office/powerpoint/2010/main" val="21733130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a:t>Horvath’s clock</a:t>
            </a:r>
          </a:p>
        </p:txBody>
      </p:sp>
      <p:sp>
        <p:nvSpPr>
          <p:cNvPr id="9" name="TextBox 8">
            <a:extLst>
              <a:ext uri="{FF2B5EF4-FFF2-40B4-BE49-F238E27FC236}">
                <a16:creationId xmlns:a16="http://schemas.microsoft.com/office/drawing/2014/main" id="{F920449E-F964-B54A-96CA-0144FB42305F}"/>
              </a:ext>
            </a:extLst>
          </p:cNvPr>
          <p:cNvSpPr txBox="1"/>
          <p:nvPr/>
        </p:nvSpPr>
        <p:spPr>
          <a:xfrm>
            <a:off x="4323003" y="6123543"/>
            <a:ext cx="3848986" cy="369332"/>
          </a:xfrm>
          <a:prstGeom prst="rect">
            <a:avLst/>
          </a:prstGeom>
          <a:noFill/>
        </p:spPr>
        <p:txBody>
          <a:bodyPr wrap="square" rtlCol="0">
            <a:spAutoFit/>
          </a:bodyPr>
          <a:lstStyle/>
          <a:p>
            <a:pPr algn="ctr"/>
            <a:r>
              <a:rPr lang="en-US" b="1" dirty="0"/>
              <a:t>AMD Project </a:t>
            </a:r>
            <a:r>
              <a:rPr lang="en-US" dirty="0"/>
              <a:t>(</a:t>
            </a:r>
            <a:r>
              <a:rPr lang="en-US" dirty="0" err="1"/>
              <a:t>Winsorised</a:t>
            </a:r>
            <a:r>
              <a:rPr lang="en-US" dirty="0"/>
              <a:t>)</a:t>
            </a:r>
          </a:p>
        </p:txBody>
      </p:sp>
      <p:pic>
        <p:nvPicPr>
          <p:cNvPr id="4" name="Picture 3">
            <a:extLst>
              <a:ext uri="{FF2B5EF4-FFF2-40B4-BE49-F238E27FC236}">
                <a16:creationId xmlns:a16="http://schemas.microsoft.com/office/drawing/2014/main" id="{CF16E5F6-287A-A941-A4D9-C98D4BCC15F3}"/>
              </a:ext>
            </a:extLst>
          </p:cNvPr>
          <p:cNvPicPr>
            <a:picLocks noChangeAspect="1"/>
          </p:cNvPicPr>
          <p:nvPr/>
        </p:nvPicPr>
        <p:blipFill>
          <a:blip r:embed="rId2"/>
          <a:stretch>
            <a:fillRect/>
          </a:stretch>
        </p:blipFill>
        <p:spPr>
          <a:xfrm>
            <a:off x="2508062" y="1690688"/>
            <a:ext cx="7175875" cy="4428540"/>
          </a:xfrm>
          <a:prstGeom prst="rect">
            <a:avLst/>
          </a:prstGeom>
        </p:spPr>
      </p:pic>
    </p:spTree>
    <p:extLst>
      <p:ext uri="{BB962C8B-B14F-4D97-AF65-F5344CB8AC3E}">
        <p14:creationId xmlns:p14="http://schemas.microsoft.com/office/powerpoint/2010/main" val="1386550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a:t>Horvath’s clock</a:t>
            </a:r>
          </a:p>
        </p:txBody>
      </p:sp>
      <p:sp>
        <p:nvSpPr>
          <p:cNvPr id="9" name="TextBox 8">
            <a:extLst>
              <a:ext uri="{FF2B5EF4-FFF2-40B4-BE49-F238E27FC236}">
                <a16:creationId xmlns:a16="http://schemas.microsoft.com/office/drawing/2014/main" id="{33908942-AA6F-D947-98D9-27C2314AA3BF}"/>
              </a:ext>
            </a:extLst>
          </p:cNvPr>
          <p:cNvSpPr txBox="1"/>
          <p:nvPr/>
        </p:nvSpPr>
        <p:spPr>
          <a:xfrm>
            <a:off x="4154828" y="6123543"/>
            <a:ext cx="3848986" cy="369332"/>
          </a:xfrm>
          <a:prstGeom prst="rect">
            <a:avLst/>
          </a:prstGeom>
          <a:noFill/>
        </p:spPr>
        <p:txBody>
          <a:bodyPr wrap="square" rtlCol="0">
            <a:spAutoFit/>
          </a:bodyPr>
          <a:lstStyle/>
          <a:p>
            <a:pPr algn="ctr"/>
            <a:r>
              <a:rPr lang="en-US" b="1" dirty="0"/>
              <a:t>AMD Project </a:t>
            </a:r>
            <a:r>
              <a:rPr lang="en-US" dirty="0"/>
              <a:t>(</a:t>
            </a:r>
            <a:r>
              <a:rPr lang="en-US" dirty="0" err="1"/>
              <a:t>Winsorised</a:t>
            </a:r>
            <a:r>
              <a:rPr lang="en-US" dirty="0"/>
              <a:t>)</a:t>
            </a:r>
          </a:p>
        </p:txBody>
      </p:sp>
      <p:pic>
        <p:nvPicPr>
          <p:cNvPr id="6" name="Picture 5">
            <a:extLst>
              <a:ext uri="{FF2B5EF4-FFF2-40B4-BE49-F238E27FC236}">
                <a16:creationId xmlns:a16="http://schemas.microsoft.com/office/drawing/2014/main" id="{E471E45D-3AFF-FE42-B2A4-9D19EC3031E0}"/>
              </a:ext>
            </a:extLst>
          </p:cNvPr>
          <p:cNvPicPr>
            <a:picLocks noChangeAspect="1"/>
          </p:cNvPicPr>
          <p:nvPr/>
        </p:nvPicPr>
        <p:blipFill>
          <a:blip r:embed="rId2"/>
          <a:stretch>
            <a:fillRect/>
          </a:stretch>
        </p:blipFill>
        <p:spPr>
          <a:xfrm>
            <a:off x="2502195" y="1690688"/>
            <a:ext cx="7187609" cy="4435782"/>
          </a:xfrm>
          <a:prstGeom prst="rect">
            <a:avLst/>
          </a:prstGeom>
        </p:spPr>
      </p:pic>
    </p:spTree>
    <p:extLst>
      <p:ext uri="{BB962C8B-B14F-4D97-AF65-F5344CB8AC3E}">
        <p14:creationId xmlns:p14="http://schemas.microsoft.com/office/powerpoint/2010/main" val="855029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err="1"/>
              <a:t>Hannum’s</a:t>
            </a:r>
            <a:r>
              <a:rPr lang="en-US" dirty="0"/>
              <a:t> clock</a:t>
            </a:r>
          </a:p>
        </p:txBody>
      </p:sp>
    </p:spTree>
    <p:extLst>
      <p:ext uri="{BB962C8B-B14F-4D97-AF65-F5344CB8AC3E}">
        <p14:creationId xmlns:p14="http://schemas.microsoft.com/office/powerpoint/2010/main" val="1039146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a:t>Hannum’s clock – 71 CpG sites</a:t>
            </a:r>
          </a:p>
        </p:txBody>
      </p:sp>
      <p:pic>
        <p:nvPicPr>
          <p:cNvPr id="8" name="Picture 7">
            <a:extLst>
              <a:ext uri="{FF2B5EF4-FFF2-40B4-BE49-F238E27FC236}">
                <a16:creationId xmlns:a16="http://schemas.microsoft.com/office/drawing/2014/main" id="{EEA679C2-B49A-EE41-B9EA-9A09651624F5}"/>
              </a:ext>
            </a:extLst>
          </p:cNvPr>
          <p:cNvPicPr>
            <a:picLocks noChangeAspect="1"/>
          </p:cNvPicPr>
          <p:nvPr/>
        </p:nvPicPr>
        <p:blipFill>
          <a:blip r:embed="rId2"/>
          <a:stretch>
            <a:fillRect/>
          </a:stretch>
        </p:blipFill>
        <p:spPr>
          <a:xfrm>
            <a:off x="2108790" y="1690688"/>
            <a:ext cx="7974419" cy="4921356"/>
          </a:xfrm>
          <a:prstGeom prst="rect">
            <a:avLst/>
          </a:prstGeom>
        </p:spPr>
      </p:pic>
    </p:spTree>
    <p:extLst>
      <p:ext uri="{BB962C8B-B14F-4D97-AF65-F5344CB8AC3E}">
        <p14:creationId xmlns:p14="http://schemas.microsoft.com/office/powerpoint/2010/main" val="36211948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err="1"/>
              <a:t>Hannum’s</a:t>
            </a:r>
            <a:r>
              <a:rPr lang="en-US" dirty="0"/>
              <a:t> clock</a:t>
            </a:r>
          </a:p>
        </p:txBody>
      </p:sp>
      <p:sp>
        <p:nvSpPr>
          <p:cNvPr id="9" name="TextBox 8">
            <a:extLst>
              <a:ext uri="{FF2B5EF4-FFF2-40B4-BE49-F238E27FC236}">
                <a16:creationId xmlns:a16="http://schemas.microsoft.com/office/drawing/2014/main" id="{8673662C-84EA-1043-B239-ECD292EF5236}"/>
              </a:ext>
            </a:extLst>
          </p:cNvPr>
          <p:cNvSpPr txBox="1"/>
          <p:nvPr/>
        </p:nvSpPr>
        <p:spPr>
          <a:xfrm>
            <a:off x="4171507" y="6123543"/>
            <a:ext cx="3848986" cy="369332"/>
          </a:xfrm>
          <a:prstGeom prst="rect">
            <a:avLst/>
          </a:prstGeom>
          <a:noFill/>
        </p:spPr>
        <p:txBody>
          <a:bodyPr wrap="square" rtlCol="0">
            <a:spAutoFit/>
          </a:bodyPr>
          <a:lstStyle/>
          <a:p>
            <a:pPr algn="ctr"/>
            <a:r>
              <a:rPr lang="en-US" b="1" dirty="0"/>
              <a:t>AMD Project </a:t>
            </a:r>
            <a:r>
              <a:rPr lang="en-US" dirty="0"/>
              <a:t>(</a:t>
            </a:r>
            <a:r>
              <a:rPr lang="en-US" dirty="0" err="1"/>
              <a:t>Winsorised</a:t>
            </a:r>
            <a:r>
              <a:rPr lang="en-US" dirty="0"/>
              <a:t>)</a:t>
            </a:r>
          </a:p>
        </p:txBody>
      </p:sp>
      <p:pic>
        <p:nvPicPr>
          <p:cNvPr id="6" name="Picture 5">
            <a:extLst>
              <a:ext uri="{FF2B5EF4-FFF2-40B4-BE49-F238E27FC236}">
                <a16:creationId xmlns:a16="http://schemas.microsoft.com/office/drawing/2014/main" id="{18319F1B-E3ED-9E4B-A047-31D55B72D18A}"/>
              </a:ext>
            </a:extLst>
          </p:cNvPr>
          <p:cNvPicPr>
            <a:picLocks noChangeAspect="1"/>
          </p:cNvPicPr>
          <p:nvPr/>
        </p:nvPicPr>
        <p:blipFill>
          <a:blip r:embed="rId2"/>
          <a:stretch>
            <a:fillRect/>
          </a:stretch>
        </p:blipFill>
        <p:spPr>
          <a:xfrm>
            <a:off x="2507511" y="1690688"/>
            <a:ext cx="7176977" cy="4429220"/>
          </a:xfrm>
          <a:prstGeom prst="rect">
            <a:avLst/>
          </a:prstGeom>
        </p:spPr>
      </p:pic>
    </p:spTree>
    <p:extLst>
      <p:ext uri="{BB962C8B-B14F-4D97-AF65-F5344CB8AC3E}">
        <p14:creationId xmlns:p14="http://schemas.microsoft.com/office/powerpoint/2010/main" val="3069233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5DCD-2134-164E-B29F-92052659C238}"/>
              </a:ext>
            </a:extLst>
          </p:cNvPr>
          <p:cNvSpPr>
            <a:spLocks noGrp="1"/>
          </p:cNvSpPr>
          <p:nvPr>
            <p:ph type="title"/>
          </p:nvPr>
        </p:nvSpPr>
        <p:spPr/>
        <p:txBody>
          <a:bodyPr/>
          <a:lstStyle/>
          <a:p>
            <a:r>
              <a:rPr lang="en-US" dirty="0" err="1"/>
              <a:t>Hannum’s</a:t>
            </a:r>
            <a:r>
              <a:rPr lang="en-US" dirty="0"/>
              <a:t> clock</a:t>
            </a:r>
          </a:p>
        </p:txBody>
      </p:sp>
      <p:sp>
        <p:nvSpPr>
          <p:cNvPr id="9" name="TextBox 8">
            <a:extLst>
              <a:ext uri="{FF2B5EF4-FFF2-40B4-BE49-F238E27FC236}">
                <a16:creationId xmlns:a16="http://schemas.microsoft.com/office/drawing/2014/main" id="{F79DF9E9-88D8-8347-A2B6-3A83A8F84627}"/>
              </a:ext>
            </a:extLst>
          </p:cNvPr>
          <p:cNvSpPr txBox="1"/>
          <p:nvPr/>
        </p:nvSpPr>
        <p:spPr>
          <a:xfrm>
            <a:off x="3838353" y="6123543"/>
            <a:ext cx="4515293" cy="369332"/>
          </a:xfrm>
          <a:prstGeom prst="rect">
            <a:avLst/>
          </a:prstGeom>
          <a:noFill/>
        </p:spPr>
        <p:txBody>
          <a:bodyPr wrap="square" rtlCol="0">
            <a:spAutoFit/>
          </a:bodyPr>
          <a:lstStyle/>
          <a:p>
            <a:pPr algn="ctr"/>
            <a:r>
              <a:rPr lang="en-US" b="1" dirty="0"/>
              <a:t>AMD Project </a:t>
            </a:r>
            <a:r>
              <a:rPr lang="en-US" dirty="0"/>
              <a:t>(</a:t>
            </a:r>
            <a:r>
              <a:rPr lang="en-US" dirty="0" err="1"/>
              <a:t>Winsorised</a:t>
            </a:r>
            <a:r>
              <a:rPr lang="en-US" dirty="0"/>
              <a:t>)</a:t>
            </a:r>
          </a:p>
        </p:txBody>
      </p:sp>
      <p:pic>
        <p:nvPicPr>
          <p:cNvPr id="4" name="Picture 3">
            <a:extLst>
              <a:ext uri="{FF2B5EF4-FFF2-40B4-BE49-F238E27FC236}">
                <a16:creationId xmlns:a16="http://schemas.microsoft.com/office/drawing/2014/main" id="{83A4CCF8-402B-E84E-A539-FDAEDF07DF54}"/>
              </a:ext>
            </a:extLst>
          </p:cNvPr>
          <p:cNvPicPr>
            <a:picLocks noChangeAspect="1"/>
          </p:cNvPicPr>
          <p:nvPr/>
        </p:nvPicPr>
        <p:blipFill>
          <a:blip r:embed="rId2"/>
          <a:stretch>
            <a:fillRect/>
          </a:stretch>
        </p:blipFill>
        <p:spPr>
          <a:xfrm>
            <a:off x="2651051" y="1690688"/>
            <a:ext cx="6889898" cy="4252051"/>
          </a:xfrm>
          <a:prstGeom prst="rect">
            <a:avLst/>
          </a:prstGeom>
        </p:spPr>
      </p:pic>
    </p:spTree>
    <p:extLst>
      <p:ext uri="{BB962C8B-B14F-4D97-AF65-F5344CB8AC3E}">
        <p14:creationId xmlns:p14="http://schemas.microsoft.com/office/powerpoint/2010/main" val="2420642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err="1"/>
              <a:t>PhenoAge</a:t>
            </a:r>
            <a:r>
              <a:rPr lang="en-US" dirty="0"/>
              <a:t> clock</a:t>
            </a:r>
          </a:p>
        </p:txBody>
      </p:sp>
    </p:spTree>
    <p:extLst>
      <p:ext uri="{BB962C8B-B14F-4D97-AF65-F5344CB8AC3E}">
        <p14:creationId xmlns:p14="http://schemas.microsoft.com/office/powerpoint/2010/main" val="334638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071E-7343-8F40-B3A4-A0419A303866}"/>
              </a:ext>
            </a:extLst>
          </p:cNvPr>
          <p:cNvSpPr>
            <a:spLocks noGrp="1"/>
          </p:cNvSpPr>
          <p:nvPr>
            <p:ph type="title"/>
          </p:nvPr>
        </p:nvSpPr>
        <p:spPr/>
        <p:txBody>
          <a:bodyPr>
            <a:normAutofit/>
          </a:bodyPr>
          <a:lstStyle/>
          <a:p>
            <a:r>
              <a:rPr lang="en-US" sz="5500" b="1" dirty="0"/>
              <a:t>Age-Related Macular Degeneration</a:t>
            </a:r>
          </a:p>
        </p:txBody>
      </p:sp>
    </p:spTree>
    <p:extLst>
      <p:ext uri="{BB962C8B-B14F-4D97-AF65-F5344CB8AC3E}">
        <p14:creationId xmlns:p14="http://schemas.microsoft.com/office/powerpoint/2010/main" val="1779889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AF5-5475-D54A-873D-882050D1E6B9}"/>
              </a:ext>
            </a:extLst>
          </p:cNvPr>
          <p:cNvSpPr>
            <a:spLocks noGrp="1"/>
          </p:cNvSpPr>
          <p:nvPr>
            <p:ph type="title"/>
          </p:nvPr>
        </p:nvSpPr>
        <p:spPr/>
        <p:txBody>
          <a:bodyPr/>
          <a:lstStyle/>
          <a:p>
            <a:r>
              <a:rPr lang="en-US" dirty="0" err="1"/>
              <a:t>PhenoAge</a:t>
            </a:r>
            <a:r>
              <a:rPr lang="en-US" dirty="0"/>
              <a:t> clock – 513 CpG sites</a:t>
            </a:r>
          </a:p>
        </p:txBody>
      </p:sp>
      <p:pic>
        <p:nvPicPr>
          <p:cNvPr id="4" name="Picture 3">
            <a:extLst>
              <a:ext uri="{FF2B5EF4-FFF2-40B4-BE49-F238E27FC236}">
                <a16:creationId xmlns:a16="http://schemas.microsoft.com/office/drawing/2014/main" id="{726066B6-58B3-F04A-BA28-E8973AEF00E5}"/>
              </a:ext>
            </a:extLst>
          </p:cNvPr>
          <p:cNvPicPr>
            <a:picLocks noChangeAspect="1"/>
          </p:cNvPicPr>
          <p:nvPr/>
        </p:nvPicPr>
        <p:blipFill>
          <a:blip r:embed="rId2"/>
          <a:stretch>
            <a:fillRect/>
          </a:stretch>
        </p:blipFill>
        <p:spPr>
          <a:xfrm>
            <a:off x="2215781" y="1690688"/>
            <a:ext cx="7760438" cy="4789299"/>
          </a:xfrm>
          <a:prstGeom prst="rect">
            <a:avLst/>
          </a:prstGeom>
        </p:spPr>
      </p:pic>
    </p:spTree>
    <p:extLst>
      <p:ext uri="{BB962C8B-B14F-4D97-AF65-F5344CB8AC3E}">
        <p14:creationId xmlns:p14="http://schemas.microsoft.com/office/powerpoint/2010/main" val="1652892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AF5-5475-D54A-873D-882050D1E6B9}"/>
              </a:ext>
            </a:extLst>
          </p:cNvPr>
          <p:cNvSpPr>
            <a:spLocks noGrp="1"/>
          </p:cNvSpPr>
          <p:nvPr>
            <p:ph type="title"/>
          </p:nvPr>
        </p:nvSpPr>
        <p:spPr/>
        <p:txBody>
          <a:bodyPr/>
          <a:lstStyle/>
          <a:p>
            <a:r>
              <a:rPr lang="en-US" dirty="0" err="1"/>
              <a:t>PhenoAge</a:t>
            </a:r>
            <a:r>
              <a:rPr lang="en-US" dirty="0"/>
              <a:t> clock</a:t>
            </a:r>
          </a:p>
        </p:txBody>
      </p:sp>
      <p:pic>
        <p:nvPicPr>
          <p:cNvPr id="5" name="Picture 4">
            <a:extLst>
              <a:ext uri="{FF2B5EF4-FFF2-40B4-BE49-F238E27FC236}">
                <a16:creationId xmlns:a16="http://schemas.microsoft.com/office/drawing/2014/main" id="{56448B39-6E88-8245-AEF1-33893DA62757}"/>
              </a:ext>
            </a:extLst>
          </p:cNvPr>
          <p:cNvPicPr>
            <a:picLocks noChangeAspect="1"/>
          </p:cNvPicPr>
          <p:nvPr/>
        </p:nvPicPr>
        <p:blipFill>
          <a:blip r:embed="rId2"/>
          <a:stretch>
            <a:fillRect/>
          </a:stretch>
        </p:blipFill>
        <p:spPr>
          <a:xfrm>
            <a:off x="2205339" y="1690688"/>
            <a:ext cx="7781321" cy="4802187"/>
          </a:xfrm>
          <a:prstGeom prst="rect">
            <a:avLst/>
          </a:prstGeom>
        </p:spPr>
      </p:pic>
    </p:spTree>
    <p:extLst>
      <p:ext uri="{BB962C8B-B14F-4D97-AF65-F5344CB8AC3E}">
        <p14:creationId xmlns:p14="http://schemas.microsoft.com/office/powerpoint/2010/main" val="1923444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7AF5-5475-D54A-873D-882050D1E6B9}"/>
              </a:ext>
            </a:extLst>
          </p:cNvPr>
          <p:cNvSpPr>
            <a:spLocks noGrp="1"/>
          </p:cNvSpPr>
          <p:nvPr>
            <p:ph type="title"/>
          </p:nvPr>
        </p:nvSpPr>
        <p:spPr/>
        <p:txBody>
          <a:bodyPr/>
          <a:lstStyle/>
          <a:p>
            <a:r>
              <a:rPr lang="en-US" dirty="0" err="1"/>
              <a:t>PhenoAge</a:t>
            </a:r>
            <a:r>
              <a:rPr lang="en-US" dirty="0"/>
              <a:t> clock</a:t>
            </a:r>
          </a:p>
        </p:txBody>
      </p:sp>
      <p:pic>
        <p:nvPicPr>
          <p:cNvPr id="4" name="Picture 3">
            <a:extLst>
              <a:ext uri="{FF2B5EF4-FFF2-40B4-BE49-F238E27FC236}">
                <a16:creationId xmlns:a16="http://schemas.microsoft.com/office/drawing/2014/main" id="{A007C09B-AAC1-174E-93BA-587781818D05}"/>
              </a:ext>
            </a:extLst>
          </p:cNvPr>
          <p:cNvPicPr>
            <a:picLocks noChangeAspect="1"/>
          </p:cNvPicPr>
          <p:nvPr/>
        </p:nvPicPr>
        <p:blipFill>
          <a:blip r:embed="rId2"/>
          <a:stretch>
            <a:fillRect/>
          </a:stretch>
        </p:blipFill>
        <p:spPr>
          <a:xfrm>
            <a:off x="2205339" y="1690688"/>
            <a:ext cx="7781321" cy="4802187"/>
          </a:xfrm>
          <a:prstGeom prst="rect">
            <a:avLst/>
          </a:prstGeom>
        </p:spPr>
      </p:pic>
    </p:spTree>
    <p:extLst>
      <p:ext uri="{BB962C8B-B14F-4D97-AF65-F5344CB8AC3E}">
        <p14:creationId xmlns:p14="http://schemas.microsoft.com/office/powerpoint/2010/main" val="3108049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err="1"/>
              <a:t>DNAmSkin&amp;Blood</a:t>
            </a:r>
            <a:r>
              <a:rPr lang="en-US" dirty="0"/>
              <a:t> clock</a:t>
            </a:r>
          </a:p>
        </p:txBody>
      </p:sp>
    </p:spTree>
    <p:extLst>
      <p:ext uri="{BB962C8B-B14F-4D97-AF65-F5344CB8AC3E}">
        <p14:creationId xmlns:p14="http://schemas.microsoft.com/office/powerpoint/2010/main" val="3157575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0E34-7198-514F-8601-E84C3362A693}"/>
              </a:ext>
            </a:extLst>
          </p:cNvPr>
          <p:cNvSpPr>
            <a:spLocks noGrp="1"/>
          </p:cNvSpPr>
          <p:nvPr>
            <p:ph type="title"/>
          </p:nvPr>
        </p:nvSpPr>
        <p:spPr/>
        <p:txBody>
          <a:bodyPr/>
          <a:lstStyle/>
          <a:p>
            <a:r>
              <a:rPr lang="en-US" dirty="0" err="1"/>
              <a:t>DNAmSkin&amp;Blood</a:t>
            </a:r>
            <a:r>
              <a:rPr lang="en-US" dirty="0"/>
              <a:t> clock – 391 CpG sites</a:t>
            </a:r>
          </a:p>
        </p:txBody>
      </p:sp>
      <p:pic>
        <p:nvPicPr>
          <p:cNvPr id="4" name="Picture 3">
            <a:extLst>
              <a:ext uri="{FF2B5EF4-FFF2-40B4-BE49-F238E27FC236}">
                <a16:creationId xmlns:a16="http://schemas.microsoft.com/office/drawing/2014/main" id="{8B5D41E3-807E-874F-B411-182E27BECD8B}"/>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14375628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0E34-7198-514F-8601-E84C3362A693}"/>
              </a:ext>
            </a:extLst>
          </p:cNvPr>
          <p:cNvSpPr>
            <a:spLocks noGrp="1"/>
          </p:cNvSpPr>
          <p:nvPr>
            <p:ph type="title"/>
          </p:nvPr>
        </p:nvSpPr>
        <p:spPr/>
        <p:txBody>
          <a:bodyPr/>
          <a:lstStyle/>
          <a:p>
            <a:r>
              <a:rPr lang="en-US" dirty="0" err="1"/>
              <a:t>DNAmSkin&amp;Blood</a:t>
            </a:r>
            <a:r>
              <a:rPr lang="en-US" dirty="0"/>
              <a:t> clock</a:t>
            </a:r>
          </a:p>
        </p:txBody>
      </p:sp>
      <p:pic>
        <p:nvPicPr>
          <p:cNvPr id="5" name="Picture 4">
            <a:extLst>
              <a:ext uri="{FF2B5EF4-FFF2-40B4-BE49-F238E27FC236}">
                <a16:creationId xmlns:a16="http://schemas.microsoft.com/office/drawing/2014/main" id="{76A34EA6-D395-9F4A-A93F-359E2B08E31B}"/>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4067486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0E34-7198-514F-8601-E84C3362A693}"/>
              </a:ext>
            </a:extLst>
          </p:cNvPr>
          <p:cNvSpPr>
            <a:spLocks noGrp="1"/>
          </p:cNvSpPr>
          <p:nvPr>
            <p:ph type="title"/>
          </p:nvPr>
        </p:nvSpPr>
        <p:spPr/>
        <p:txBody>
          <a:bodyPr/>
          <a:lstStyle/>
          <a:p>
            <a:r>
              <a:rPr lang="en-US" dirty="0" err="1"/>
              <a:t>DNAmSkin&amp;Blood</a:t>
            </a:r>
            <a:r>
              <a:rPr lang="en-US" dirty="0"/>
              <a:t> clock</a:t>
            </a:r>
          </a:p>
        </p:txBody>
      </p:sp>
      <p:pic>
        <p:nvPicPr>
          <p:cNvPr id="4" name="Picture 3">
            <a:extLst>
              <a:ext uri="{FF2B5EF4-FFF2-40B4-BE49-F238E27FC236}">
                <a16:creationId xmlns:a16="http://schemas.microsoft.com/office/drawing/2014/main" id="{3B6C7FCF-B36E-854D-8152-D25D764947F6}"/>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30878150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a:t>Zhang clock</a:t>
            </a:r>
          </a:p>
        </p:txBody>
      </p:sp>
    </p:spTree>
    <p:extLst>
      <p:ext uri="{BB962C8B-B14F-4D97-AF65-F5344CB8AC3E}">
        <p14:creationId xmlns:p14="http://schemas.microsoft.com/office/powerpoint/2010/main" val="1432675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CD65-6737-AA49-BB43-17029E80EBCB}"/>
              </a:ext>
            </a:extLst>
          </p:cNvPr>
          <p:cNvSpPr>
            <a:spLocks noGrp="1"/>
          </p:cNvSpPr>
          <p:nvPr>
            <p:ph type="title"/>
          </p:nvPr>
        </p:nvSpPr>
        <p:spPr/>
        <p:txBody>
          <a:bodyPr/>
          <a:lstStyle/>
          <a:p>
            <a:r>
              <a:rPr lang="en-US" dirty="0"/>
              <a:t>Zhang clock – 514 CpG sites</a:t>
            </a:r>
          </a:p>
        </p:txBody>
      </p:sp>
      <p:pic>
        <p:nvPicPr>
          <p:cNvPr id="4" name="Picture 3">
            <a:extLst>
              <a:ext uri="{FF2B5EF4-FFF2-40B4-BE49-F238E27FC236}">
                <a16:creationId xmlns:a16="http://schemas.microsoft.com/office/drawing/2014/main" id="{5BEAF44D-AA61-3349-A70A-C80C6ADCD516}"/>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13781108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CD65-6737-AA49-BB43-17029E80EBCB}"/>
              </a:ext>
            </a:extLst>
          </p:cNvPr>
          <p:cNvSpPr>
            <a:spLocks noGrp="1"/>
          </p:cNvSpPr>
          <p:nvPr>
            <p:ph type="title"/>
          </p:nvPr>
        </p:nvSpPr>
        <p:spPr/>
        <p:txBody>
          <a:bodyPr/>
          <a:lstStyle/>
          <a:p>
            <a:r>
              <a:rPr lang="en-US" dirty="0"/>
              <a:t>Zhang clock</a:t>
            </a:r>
          </a:p>
        </p:txBody>
      </p:sp>
      <p:pic>
        <p:nvPicPr>
          <p:cNvPr id="5" name="Picture 4">
            <a:extLst>
              <a:ext uri="{FF2B5EF4-FFF2-40B4-BE49-F238E27FC236}">
                <a16:creationId xmlns:a16="http://schemas.microsoft.com/office/drawing/2014/main" id="{2ABBEE86-BFDC-324B-8E50-8AA4C2DEA6A5}"/>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2051310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8A22D-B2C7-F24E-BD1B-A00D855A00EB}"/>
              </a:ext>
            </a:extLst>
          </p:cNvPr>
          <p:cNvSpPr>
            <a:spLocks noGrp="1"/>
          </p:cNvSpPr>
          <p:nvPr>
            <p:ph idx="1"/>
          </p:nvPr>
        </p:nvSpPr>
        <p:spPr>
          <a:xfrm>
            <a:off x="838200" y="159488"/>
            <a:ext cx="10515600" cy="6507126"/>
          </a:xfrm>
        </p:spPr>
        <p:txBody>
          <a:bodyPr>
            <a:noAutofit/>
          </a:bodyPr>
          <a:lstStyle/>
          <a:p>
            <a:r>
              <a:rPr lang="en-US" sz="2000" dirty="0"/>
              <a:t>Heterogenous group of eye diseases with progressive neurodegeneration of photoreceptors and underlying RPE* .</a:t>
            </a:r>
          </a:p>
          <a:p>
            <a:endParaRPr lang="en-US" sz="2000" dirty="0"/>
          </a:p>
          <a:p>
            <a:r>
              <a:rPr lang="en-US" sz="2000" dirty="0"/>
              <a:t>Leading cause of irreversible blindness in people 50 years or older in developed countries*.</a:t>
            </a:r>
          </a:p>
          <a:p>
            <a:endParaRPr lang="en-US" sz="2000" dirty="0"/>
          </a:p>
          <a:p>
            <a:r>
              <a:rPr lang="en-US" sz="2000" dirty="0"/>
              <a:t>Multifactorial disease with age, environment and genetic susceptibility being the major risk factors* **.</a:t>
            </a:r>
          </a:p>
          <a:p>
            <a:pPr marL="0" indent="0">
              <a:buNone/>
            </a:pPr>
            <a:endParaRPr lang="en-US" sz="2000" dirty="0"/>
          </a:p>
          <a:p>
            <a:r>
              <a:rPr lang="en-US" sz="2000" dirty="0"/>
              <a:t>A GWAS study of 17,100 patients with advanced AMD and 60,000 control reveal 19 genes/loci that are associated with AMD, but only accounted for approximately 40 – 70% of total genetic contribution (leading to an interest in non-genetic factors such as epigenetics in late-onset disease)* ** .</a:t>
            </a:r>
          </a:p>
          <a:p>
            <a:endParaRPr lang="en-US" sz="2000" dirty="0"/>
          </a:p>
          <a:p>
            <a:r>
              <a:rPr lang="en-US" sz="2000" dirty="0"/>
              <a:t>Oliver et al. observed decreased methylation at the </a:t>
            </a:r>
            <a:r>
              <a:rPr lang="en-US" sz="2000" i="1" dirty="0"/>
              <a:t>ARMS2/HTRA1 </a:t>
            </a:r>
            <a:r>
              <a:rPr lang="en-US" sz="2000" dirty="0"/>
              <a:t>locus and increased methylation at the </a:t>
            </a:r>
            <a:r>
              <a:rPr lang="en-US" sz="2000" i="1" dirty="0"/>
              <a:t>PRSS50 </a:t>
            </a:r>
            <a:r>
              <a:rPr lang="en-US" sz="2000" dirty="0"/>
              <a:t>locus in AMD patients compared to control – the former which is established previously as the top loci associated with AMD**.</a:t>
            </a:r>
          </a:p>
          <a:p>
            <a:pPr marL="0" indent="0">
              <a:buNone/>
            </a:pPr>
            <a:endParaRPr lang="en-US" sz="2000" dirty="0"/>
          </a:p>
          <a:p>
            <a:pPr marL="0" indent="0">
              <a:buNone/>
            </a:pPr>
            <a:r>
              <a:rPr lang="en-US" sz="1500" dirty="0"/>
              <a:t>*Chen (2013) Age-Related Macular Degeneration: From Genetics to Epigenetics; **Oliver et al. (2015) Differential DNA methylation identified in the blood and retina of AMD patients;</a:t>
            </a:r>
          </a:p>
        </p:txBody>
      </p:sp>
    </p:spTree>
    <p:extLst>
      <p:ext uri="{BB962C8B-B14F-4D97-AF65-F5344CB8AC3E}">
        <p14:creationId xmlns:p14="http://schemas.microsoft.com/office/powerpoint/2010/main" val="4971172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7CD65-6737-AA49-BB43-17029E80EBCB}"/>
              </a:ext>
            </a:extLst>
          </p:cNvPr>
          <p:cNvSpPr>
            <a:spLocks noGrp="1"/>
          </p:cNvSpPr>
          <p:nvPr>
            <p:ph type="title"/>
          </p:nvPr>
        </p:nvSpPr>
        <p:spPr/>
        <p:txBody>
          <a:bodyPr/>
          <a:lstStyle/>
          <a:p>
            <a:r>
              <a:rPr lang="en-US" dirty="0"/>
              <a:t>Zhang clock</a:t>
            </a:r>
          </a:p>
        </p:txBody>
      </p:sp>
      <p:pic>
        <p:nvPicPr>
          <p:cNvPr id="4" name="Picture 3">
            <a:extLst>
              <a:ext uri="{FF2B5EF4-FFF2-40B4-BE49-F238E27FC236}">
                <a16:creationId xmlns:a16="http://schemas.microsoft.com/office/drawing/2014/main" id="{0F82FAD8-D0D1-8244-92D3-3AE9862443B7}"/>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38268667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err="1"/>
              <a:t>DNAmCortical</a:t>
            </a:r>
            <a:r>
              <a:rPr lang="en-US" dirty="0"/>
              <a:t> clock</a:t>
            </a:r>
          </a:p>
        </p:txBody>
      </p:sp>
    </p:spTree>
    <p:extLst>
      <p:ext uri="{BB962C8B-B14F-4D97-AF65-F5344CB8AC3E}">
        <p14:creationId xmlns:p14="http://schemas.microsoft.com/office/powerpoint/2010/main" val="253053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E3EC-C267-B142-BE96-6A8BA13A9244}"/>
              </a:ext>
            </a:extLst>
          </p:cNvPr>
          <p:cNvSpPr>
            <a:spLocks noGrp="1"/>
          </p:cNvSpPr>
          <p:nvPr>
            <p:ph type="title"/>
          </p:nvPr>
        </p:nvSpPr>
        <p:spPr/>
        <p:txBody>
          <a:bodyPr/>
          <a:lstStyle/>
          <a:p>
            <a:r>
              <a:rPr lang="en-US" dirty="0" err="1"/>
              <a:t>DNAmCortical</a:t>
            </a:r>
            <a:r>
              <a:rPr lang="en-US" dirty="0"/>
              <a:t> clock</a:t>
            </a:r>
          </a:p>
        </p:txBody>
      </p:sp>
      <p:pic>
        <p:nvPicPr>
          <p:cNvPr id="4" name="Picture 3">
            <a:extLst>
              <a:ext uri="{FF2B5EF4-FFF2-40B4-BE49-F238E27FC236}">
                <a16:creationId xmlns:a16="http://schemas.microsoft.com/office/drawing/2014/main" id="{1FD60DC3-FCDF-664A-A8AA-119AAA634D7B}"/>
              </a:ext>
            </a:extLst>
          </p:cNvPr>
          <p:cNvPicPr>
            <a:picLocks noChangeAspect="1"/>
          </p:cNvPicPr>
          <p:nvPr/>
        </p:nvPicPr>
        <p:blipFill>
          <a:blip r:embed="rId2"/>
          <a:stretch>
            <a:fillRect/>
          </a:stretch>
        </p:blipFill>
        <p:spPr>
          <a:xfrm>
            <a:off x="2247678" y="1690688"/>
            <a:ext cx="7696643" cy="4749928"/>
          </a:xfrm>
          <a:prstGeom prst="rect">
            <a:avLst/>
          </a:prstGeom>
        </p:spPr>
      </p:pic>
    </p:spTree>
    <p:extLst>
      <p:ext uri="{BB962C8B-B14F-4D97-AF65-F5344CB8AC3E}">
        <p14:creationId xmlns:p14="http://schemas.microsoft.com/office/powerpoint/2010/main" val="22489820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E3EC-C267-B142-BE96-6A8BA13A9244}"/>
              </a:ext>
            </a:extLst>
          </p:cNvPr>
          <p:cNvSpPr>
            <a:spLocks noGrp="1"/>
          </p:cNvSpPr>
          <p:nvPr>
            <p:ph type="title"/>
          </p:nvPr>
        </p:nvSpPr>
        <p:spPr/>
        <p:txBody>
          <a:bodyPr/>
          <a:lstStyle/>
          <a:p>
            <a:r>
              <a:rPr lang="en-US" dirty="0" err="1"/>
              <a:t>DNAmCortical</a:t>
            </a:r>
            <a:r>
              <a:rPr lang="en-US" dirty="0"/>
              <a:t> clock</a:t>
            </a:r>
          </a:p>
        </p:txBody>
      </p:sp>
      <p:pic>
        <p:nvPicPr>
          <p:cNvPr id="4" name="Picture 3">
            <a:extLst>
              <a:ext uri="{FF2B5EF4-FFF2-40B4-BE49-F238E27FC236}">
                <a16:creationId xmlns:a16="http://schemas.microsoft.com/office/drawing/2014/main" id="{F34DA749-1B19-7C49-8524-61A75FFECB55}"/>
              </a:ext>
            </a:extLst>
          </p:cNvPr>
          <p:cNvPicPr>
            <a:picLocks noChangeAspect="1"/>
          </p:cNvPicPr>
          <p:nvPr/>
        </p:nvPicPr>
        <p:blipFill>
          <a:blip r:embed="rId2"/>
          <a:stretch>
            <a:fillRect/>
          </a:stretch>
        </p:blipFill>
        <p:spPr>
          <a:xfrm>
            <a:off x="2391923" y="1690688"/>
            <a:ext cx="7408153" cy="4571889"/>
          </a:xfrm>
          <a:prstGeom prst="rect">
            <a:avLst/>
          </a:prstGeom>
        </p:spPr>
      </p:pic>
    </p:spTree>
    <p:extLst>
      <p:ext uri="{BB962C8B-B14F-4D97-AF65-F5344CB8AC3E}">
        <p14:creationId xmlns:p14="http://schemas.microsoft.com/office/powerpoint/2010/main" val="1290688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4E3EC-C267-B142-BE96-6A8BA13A9244}"/>
              </a:ext>
            </a:extLst>
          </p:cNvPr>
          <p:cNvSpPr>
            <a:spLocks noGrp="1"/>
          </p:cNvSpPr>
          <p:nvPr>
            <p:ph type="title"/>
          </p:nvPr>
        </p:nvSpPr>
        <p:spPr/>
        <p:txBody>
          <a:bodyPr/>
          <a:lstStyle/>
          <a:p>
            <a:r>
              <a:rPr lang="en-US" dirty="0" err="1"/>
              <a:t>DNAmCortical</a:t>
            </a:r>
            <a:r>
              <a:rPr lang="en-US" dirty="0"/>
              <a:t> clock</a:t>
            </a:r>
          </a:p>
        </p:txBody>
      </p:sp>
      <p:pic>
        <p:nvPicPr>
          <p:cNvPr id="4" name="Picture 3">
            <a:extLst>
              <a:ext uri="{FF2B5EF4-FFF2-40B4-BE49-F238E27FC236}">
                <a16:creationId xmlns:a16="http://schemas.microsoft.com/office/drawing/2014/main" id="{3C82CC81-92EF-0744-BB8D-BD3149B56975}"/>
              </a:ext>
            </a:extLst>
          </p:cNvPr>
          <p:cNvPicPr>
            <a:picLocks noChangeAspect="1"/>
          </p:cNvPicPr>
          <p:nvPr/>
        </p:nvPicPr>
        <p:blipFill>
          <a:blip r:embed="rId2"/>
          <a:stretch>
            <a:fillRect/>
          </a:stretch>
        </p:blipFill>
        <p:spPr>
          <a:xfrm>
            <a:off x="2357466" y="1690688"/>
            <a:ext cx="7477068" cy="4614419"/>
          </a:xfrm>
          <a:prstGeom prst="rect">
            <a:avLst/>
          </a:prstGeom>
        </p:spPr>
      </p:pic>
    </p:spTree>
    <p:extLst>
      <p:ext uri="{BB962C8B-B14F-4D97-AF65-F5344CB8AC3E}">
        <p14:creationId xmlns:p14="http://schemas.microsoft.com/office/powerpoint/2010/main" val="19091092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A8E81-525D-F842-8456-121ABD970DDB}"/>
              </a:ext>
            </a:extLst>
          </p:cNvPr>
          <p:cNvSpPr>
            <a:spLocks noGrp="1"/>
          </p:cNvSpPr>
          <p:nvPr>
            <p:ph type="title"/>
          </p:nvPr>
        </p:nvSpPr>
        <p:spPr/>
        <p:txBody>
          <a:bodyPr/>
          <a:lstStyle/>
          <a:p>
            <a:r>
              <a:rPr lang="en-US" dirty="0" err="1"/>
              <a:t>PedBE</a:t>
            </a:r>
            <a:r>
              <a:rPr lang="en-US" dirty="0"/>
              <a:t> clock</a:t>
            </a:r>
          </a:p>
        </p:txBody>
      </p:sp>
    </p:spTree>
    <p:extLst>
      <p:ext uri="{BB962C8B-B14F-4D97-AF65-F5344CB8AC3E}">
        <p14:creationId xmlns:p14="http://schemas.microsoft.com/office/powerpoint/2010/main" val="2334059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B2EF-2645-354A-A90C-9139CC9DC2B4}"/>
              </a:ext>
            </a:extLst>
          </p:cNvPr>
          <p:cNvSpPr>
            <a:spLocks noGrp="1"/>
          </p:cNvSpPr>
          <p:nvPr>
            <p:ph type="title"/>
          </p:nvPr>
        </p:nvSpPr>
        <p:spPr/>
        <p:txBody>
          <a:bodyPr/>
          <a:lstStyle/>
          <a:p>
            <a:r>
              <a:rPr lang="en-US" dirty="0" err="1"/>
              <a:t>PedBE</a:t>
            </a:r>
            <a:r>
              <a:rPr lang="en-US" dirty="0"/>
              <a:t> Clock – 94 CpG sites</a:t>
            </a:r>
          </a:p>
        </p:txBody>
      </p:sp>
      <p:pic>
        <p:nvPicPr>
          <p:cNvPr id="4" name="Picture 3">
            <a:extLst>
              <a:ext uri="{FF2B5EF4-FFF2-40B4-BE49-F238E27FC236}">
                <a16:creationId xmlns:a16="http://schemas.microsoft.com/office/drawing/2014/main" id="{1DD93A58-C61D-1B43-852C-A1BF0430E8AD}"/>
              </a:ext>
            </a:extLst>
          </p:cNvPr>
          <p:cNvPicPr>
            <a:picLocks noChangeAspect="1"/>
          </p:cNvPicPr>
          <p:nvPr/>
        </p:nvPicPr>
        <p:blipFill>
          <a:blip r:embed="rId2"/>
          <a:stretch>
            <a:fillRect/>
          </a:stretch>
        </p:blipFill>
        <p:spPr>
          <a:xfrm>
            <a:off x="2203376" y="1688265"/>
            <a:ext cx="7785248" cy="4804610"/>
          </a:xfrm>
          <a:prstGeom prst="rect">
            <a:avLst/>
          </a:prstGeom>
        </p:spPr>
      </p:pic>
    </p:spTree>
    <p:extLst>
      <p:ext uri="{BB962C8B-B14F-4D97-AF65-F5344CB8AC3E}">
        <p14:creationId xmlns:p14="http://schemas.microsoft.com/office/powerpoint/2010/main" val="2041207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B2EF-2645-354A-A90C-9139CC9DC2B4}"/>
              </a:ext>
            </a:extLst>
          </p:cNvPr>
          <p:cNvSpPr>
            <a:spLocks noGrp="1"/>
          </p:cNvSpPr>
          <p:nvPr>
            <p:ph type="title"/>
          </p:nvPr>
        </p:nvSpPr>
        <p:spPr/>
        <p:txBody>
          <a:bodyPr/>
          <a:lstStyle/>
          <a:p>
            <a:r>
              <a:rPr lang="en-US" dirty="0" err="1"/>
              <a:t>PedBE</a:t>
            </a:r>
            <a:r>
              <a:rPr lang="en-US" dirty="0"/>
              <a:t> Clock</a:t>
            </a:r>
          </a:p>
        </p:txBody>
      </p:sp>
      <p:pic>
        <p:nvPicPr>
          <p:cNvPr id="4" name="Picture 3">
            <a:extLst>
              <a:ext uri="{FF2B5EF4-FFF2-40B4-BE49-F238E27FC236}">
                <a16:creationId xmlns:a16="http://schemas.microsoft.com/office/drawing/2014/main" id="{1AFA057E-130C-1B48-A56B-1E0080F66C83}"/>
              </a:ext>
            </a:extLst>
          </p:cNvPr>
          <p:cNvPicPr>
            <a:picLocks noChangeAspect="1"/>
          </p:cNvPicPr>
          <p:nvPr/>
        </p:nvPicPr>
        <p:blipFill>
          <a:blip r:embed="rId2"/>
          <a:stretch>
            <a:fillRect/>
          </a:stretch>
        </p:blipFill>
        <p:spPr>
          <a:xfrm>
            <a:off x="2205339" y="1690688"/>
            <a:ext cx="7781321" cy="4802187"/>
          </a:xfrm>
          <a:prstGeom prst="rect">
            <a:avLst/>
          </a:prstGeom>
        </p:spPr>
      </p:pic>
    </p:spTree>
    <p:extLst>
      <p:ext uri="{BB962C8B-B14F-4D97-AF65-F5344CB8AC3E}">
        <p14:creationId xmlns:p14="http://schemas.microsoft.com/office/powerpoint/2010/main" val="28339422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2B2EF-2645-354A-A90C-9139CC9DC2B4}"/>
              </a:ext>
            </a:extLst>
          </p:cNvPr>
          <p:cNvSpPr>
            <a:spLocks noGrp="1"/>
          </p:cNvSpPr>
          <p:nvPr>
            <p:ph type="title"/>
          </p:nvPr>
        </p:nvSpPr>
        <p:spPr/>
        <p:txBody>
          <a:bodyPr/>
          <a:lstStyle/>
          <a:p>
            <a:r>
              <a:rPr lang="en-US" dirty="0" err="1"/>
              <a:t>PedBE</a:t>
            </a:r>
            <a:r>
              <a:rPr lang="en-US" dirty="0"/>
              <a:t> Clock</a:t>
            </a:r>
          </a:p>
        </p:txBody>
      </p:sp>
      <p:pic>
        <p:nvPicPr>
          <p:cNvPr id="4" name="Picture 3">
            <a:extLst>
              <a:ext uri="{FF2B5EF4-FFF2-40B4-BE49-F238E27FC236}">
                <a16:creationId xmlns:a16="http://schemas.microsoft.com/office/drawing/2014/main" id="{C67628F5-E499-A64F-8BEC-152342FBB3EB}"/>
              </a:ext>
            </a:extLst>
          </p:cNvPr>
          <p:cNvPicPr>
            <a:picLocks noChangeAspect="1"/>
          </p:cNvPicPr>
          <p:nvPr/>
        </p:nvPicPr>
        <p:blipFill>
          <a:blip r:embed="rId2"/>
          <a:stretch>
            <a:fillRect/>
          </a:stretch>
        </p:blipFill>
        <p:spPr>
          <a:xfrm>
            <a:off x="2205339" y="1690688"/>
            <a:ext cx="7781322" cy="4802187"/>
          </a:xfrm>
          <a:prstGeom prst="rect">
            <a:avLst/>
          </a:prstGeom>
        </p:spPr>
      </p:pic>
    </p:spTree>
    <p:extLst>
      <p:ext uri="{BB962C8B-B14F-4D97-AF65-F5344CB8AC3E}">
        <p14:creationId xmlns:p14="http://schemas.microsoft.com/office/powerpoint/2010/main" val="27041260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A2C6-2DF7-1B45-8D66-49812D8BB2C0}"/>
              </a:ext>
            </a:extLst>
          </p:cNvPr>
          <p:cNvSpPr>
            <a:spLocks noGrp="1"/>
          </p:cNvSpPr>
          <p:nvPr>
            <p:ph type="title"/>
          </p:nvPr>
        </p:nvSpPr>
        <p:spPr/>
        <p:txBody>
          <a:bodyPr>
            <a:normAutofit/>
          </a:bodyPr>
          <a:lstStyle/>
          <a:p>
            <a:pPr algn="ctr"/>
            <a:r>
              <a:rPr lang="en-US" sz="5000" b="1" dirty="0"/>
              <a:t>Similar underestimation of epigenetic age in other cohort/tissues</a:t>
            </a:r>
          </a:p>
        </p:txBody>
      </p:sp>
    </p:spTree>
    <p:extLst>
      <p:ext uri="{BB962C8B-B14F-4D97-AF65-F5344CB8AC3E}">
        <p14:creationId xmlns:p14="http://schemas.microsoft.com/office/powerpoint/2010/main" val="28298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E071E-7343-8F40-B3A4-A0419A303866}"/>
              </a:ext>
            </a:extLst>
          </p:cNvPr>
          <p:cNvSpPr>
            <a:spLocks noGrp="1"/>
          </p:cNvSpPr>
          <p:nvPr>
            <p:ph type="title"/>
          </p:nvPr>
        </p:nvSpPr>
        <p:spPr/>
        <p:txBody>
          <a:bodyPr>
            <a:normAutofit/>
          </a:bodyPr>
          <a:lstStyle/>
          <a:p>
            <a:r>
              <a:rPr lang="en-US" sz="5500" b="1" dirty="0"/>
              <a:t>Retinal Pigment Epithelium (RPE)</a:t>
            </a:r>
          </a:p>
        </p:txBody>
      </p:sp>
    </p:spTree>
    <p:extLst>
      <p:ext uri="{BB962C8B-B14F-4D97-AF65-F5344CB8AC3E}">
        <p14:creationId xmlns:p14="http://schemas.microsoft.com/office/powerpoint/2010/main" val="231188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6909D-8139-1B4F-8C31-7071DAFFBF09}"/>
              </a:ext>
            </a:extLst>
          </p:cNvPr>
          <p:cNvSpPr>
            <a:spLocks noGrp="1"/>
          </p:cNvSpPr>
          <p:nvPr>
            <p:ph type="title"/>
          </p:nvPr>
        </p:nvSpPr>
        <p:spPr/>
        <p:txBody>
          <a:bodyPr>
            <a:normAutofit/>
          </a:bodyPr>
          <a:lstStyle/>
          <a:p>
            <a:r>
              <a:rPr lang="en-US" sz="2600" b="1" dirty="0"/>
              <a:t>1. Differences in epigenetic age of ocular tissues and the implications for eye disease –</a:t>
            </a:r>
            <a:r>
              <a:rPr lang="en-US" sz="2600" dirty="0"/>
              <a:t> Hewitt </a:t>
            </a:r>
            <a:r>
              <a:rPr lang="en-US" sz="2600" i="1" dirty="0"/>
              <a:t>et al. </a:t>
            </a:r>
            <a:r>
              <a:rPr lang="en-US" sz="2600" dirty="0"/>
              <a:t>(2017)</a:t>
            </a:r>
            <a:endParaRPr lang="en-US" sz="2600" b="1" dirty="0"/>
          </a:p>
        </p:txBody>
      </p:sp>
      <p:pic>
        <p:nvPicPr>
          <p:cNvPr id="7" name="Picture 6">
            <a:extLst>
              <a:ext uri="{FF2B5EF4-FFF2-40B4-BE49-F238E27FC236}">
                <a16:creationId xmlns:a16="http://schemas.microsoft.com/office/drawing/2014/main" id="{23B9C326-AB9A-984F-883A-2E5BD8294ED8}"/>
              </a:ext>
            </a:extLst>
          </p:cNvPr>
          <p:cNvPicPr>
            <a:picLocks noChangeAspect="1"/>
          </p:cNvPicPr>
          <p:nvPr/>
        </p:nvPicPr>
        <p:blipFill>
          <a:blip r:embed="rId2"/>
          <a:stretch>
            <a:fillRect/>
          </a:stretch>
        </p:blipFill>
        <p:spPr>
          <a:xfrm>
            <a:off x="1238664" y="1696004"/>
            <a:ext cx="6672672" cy="4720856"/>
          </a:xfrm>
          <a:prstGeom prst="rect">
            <a:avLst/>
          </a:prstGeom>
        </p:spPr>
      </p:pic>
      <p:sp>
        <p:nvSpPr>
          <p:cNvPr id="8" name="TextBox 7">
            <a:extLst>
              <a:ext uri="{FF2B5EF4-FFF2-40B4-BE49-F238E27FC236}">
                <a16:creationId xmlns:a16="http://schemas.microsoft.com/office/drawing/2014/main" id="{33C247A6-A8EE-7742-BB77-462CEBEA4160}"/>
              </a:ext>
            </a:extLst>
          </p:cNvPr>
          <p:cNvSpPr txBox="1"/>
          <p:nvPr/>
        </p:nvSpPr>
        <p:spPr>
          <a:xfrm>
            <a:off x="8591107" y="3125972"/>
            <a:ext cx="2762693" cy="1200329"/>
          </a:xfrm>
          <a:prstGeom prst="rect">
            <a:avLst/>
          </a:prstGeom>
          <a:noFill/>
        </p:spPr>
        <p:txBody>
          <a:bodyPr wrap="square" rtlCol="0">
            <a:spAutoFit/>
          </a:bodyPr>
          <a:lstStyle/>
          <a:p>
            <a:r>
              <a:rPr lang="en-US" dirty="0"/>
              <a:t>8 male samples with no known ophthalmic disease</a:t>
            </a:r>
          </a:p>
          <a:p>
            <a:endParaRPr lang="en-US" dirty="0"/>
          </a:p>
          <a:p>
            <a:r>
              <a:rPr lang="en-US" dirty="0"/>
              <a:t>r</a:t>
            </a:r>
            <a:r>
              <a:rPr lang="en-US" baseline="30000" dirty="0"/>
              <a:t>2 </a:t>
            </a:r>
            <a:r>
              <a:rPr lang="en-US" dirty="0"/>
              <a:t>= 0.37, </a:t>
            </a:r>
            <a:r>
              <a:rPr lang="en-US" i="1" dirty="0"/>
              <a:t>p </a:t>
            </a:r>
            <a:r>
              <a:rPr lang="en-US" dirty="0"/>
              <a:t>= 0.048</a:t>
            </a:r>
            <a:endParaRPr lang="en-US" baseline="30000" dirty="0"/>
          </a:p>
        </p:txBody>
      </p:sp>
    </p:spTree>
    <p:extLst>
      <p:ext uri="{BB962C8B-B14F-4D97-AF65-F5344CB8AC3E}">
        <p14:creationId xmlns:p14="http://schemas.microsoft.com/office/powerpoint/2010/main" val="888856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E6909D-8139-1B4F-8C31-7071DAFFBF09}"/>
              </a:ext>
            </a:extLst>
          </p:cNvPr>
          <p:cNvSpPr>
            <a:spLocks noGrp="1"/>
          </p:cNvSpPr>
          <p:nvPr>
            <p:ph type="title"/>
          </p:nvPr>
        </p:nvSpPr>
        <p:spPr/>
        <p:txBody>
          <a:bodyPr>
            <a:normAutofit/>
          </a:bodyPr>
          <a:lstStyle/>
          <a:p>
            <a:r>
              <a:rPr lang="en-US" sz="2600" b="1" dirty="0"/>
              <a:t>2. Systematic underestimation of the epigenetic clock and age acceleration in older subjects –</a:t>
            </a:r>
            <a:r>
              <a:rPr lang="en-US" sz="2600" dirty="0"/>
              <a:t> El Khoury </a:t>
            </a:r>
            <a:r>
              <a:rPr lang="en-US" sz="2600" i="1" dirty="0"/>
              <a:t>et al. </a:t>
            </a:r>
            <a:r>
              <a:rPr lang="en-US" sz="2600" dirty="0"/>
              <a:t>(2019)</a:t>
            </a:r>
            <a:endParaRPr lang="en-US" sz="2600" b="1" dirty="0"/>
          </a:p>
        </p:txBody>
      </p:sp>
      <p:sp>
        <p:nvSpPr>
          <p:cNvPr id="6" name="Content Placeholder 5">
            <a:extLst>
              <a:ext uri="{FF2B5EF4-FFF2-40B4-BE49-F238E27FC236}">
                <a16:creationId xmlns:a16="http://schemas.microsoft.com/office/drawing/2014/main" id="{A96EB97F-EF58-2A4C-8139-262E5A2494DB}"/>
              </a:ext>
            </a:extLst>
          </p:cNvPr>
          <p:cNvSpPr>
            <a:spLocks noGrp="1"/>
          </p:cNvSpPr>
          <p:nvPr>
            <p:ph idx="1"/>
          </p:nvPr>
        </p:nvSpPr>
        <p:spPr>
          <a:xfrm>
            <a:off x="838200" y="1690688"/>
            <a:ext cx="10515600" cy="5060986"/>
          </a:xfrm>
        </p:spPr>
        <p:txBody>
          <a:bodyPr>
            <a:normAutofit fontScale="92500" lnSpcReduction="10000"/>
          </a:bodyPr>
          <a:lstStyle/>
          <a:p>
            <a:r>
              <a:rPr lang="en-US" sz="2200" b="1" dirty="0"/>
              <a:t>Horvath’s testing data </a:t>
            </a:r>
            <a:r>
              <a:rPr lang="en-US" sz="2200" dirty="0"/>
              <a:t>did not have a </a:t>
            </a:r>
            <a:r>
              <a:rPr lang="en-US" sz="2200" b="1" dirty="0"/>
              <a:t>large representation of tissues from elderly individuals </a:t>
            </a:r>
            <a:r>
              <a:rPr lang="en-US" sz="2200" dirty="0"/>
              <a:t>(or </a:t>
            </a:r>
            <a:r>
              <a:rPr lang="en-US" sz="2200" b="1" dirty="0"/>
              <a:t>those with age-related diseases</a:t>
            </a:r>
            <a:r>
              <a:rPr lang="en-US" sz="2200" dirty="0"/>
              <a:t>).</a:t>
            </a:r>
          </a:p>
          <a:p>
            <a:endParaRPr lang="en-US" sz="2200" dirty="0"/>
          </a:p>
          <a:p>
            <a:r>
              <a:rPr lang="en-US" sz="2200" dirty="0"/>
              <a:t>Suggests that </a:t>
            </a:r>
            <a:r>
              <a:rPr lang="en-US" sz="2200" b="1" dirty="0"/>
              <a:t>reduction in clock rate in later life is due to saturation</a:t>
            </a:r>
            <a:r>
              <a:rPr lang="en-US" sz="2200" dirty="0"/>
              <a:t>, i.e. </a:t>
            </a:r>
            <a:r>
              <a:rPr lang="en-US" sz="2200" b="1" dirty="0"/>
              <a:t>CpG sites used </a:t>
            </a:r>
            <a:r>
              <a:rPr lang="en-US" sz="2200" dirty="0"/>
              <a:t>by the clock reach </a:t>
            </a:r>
            <a:r>
              <a:rPr lang="en-US" sz="2200" b="1" dirty="0"/>
              <a:t>either full methylation or complete demethylation</a:t>
            </a:r>
            <a:r>
              <a:rPr lang="en-US" sz="2200" dirty="0"/>
              <a:t>. </a:t>
            </a:r>
          </a:p>
          <a:p>
            <a:endParaRPr lang="en-US" sz="2200" dirty="0"/>
          </a:p>
          <a:p>
            <a:r>
              <a:rPr lang="en-US" sz="2200" b="1" dirty="0"/>
              <a:t>Elevated levels of 5-hmC </a:t>
            </a:r>
            <a:r>
              <a:rPr lang="en-US" sz="2200" dirty="0"/>
              <a:t>in the brain could be </a:t>
            </a:r>
            <a:r>
              <a:rPr lang="en-US" sz="2200" b="1" dirty="0"/>
              <a:t>offsetting age predictions </a:t>
            </a:r>
            <a:r>
              <a:rPr lang="en-US" sz="2200" dirty="0"/>
              <a:t>since 5hmC is not distinguished from 5mC following bisulfite conversion. </a:t>
            </a:r>
          </a:p>
          <a:p>
            <a:pPr lvl="1"/>
            <a:r>
              <a:rPr lang="en-US" sz="1700" b="1" dirty="0"/>
              <a:t>31/353 Horvath clock sites – amongst the 65,663 elevated 5hmC probes </a:t>
            </a:r>
            <a:r>
              <a:rPr lang="en-US" sz="1700" dirty="0"/>
              <a:t>found in the cerebellum by </a:t>
            </a:r>
            <a:r>
              <a:rPr lang="en-US" sz="1700" dirty="0" err="1"/>
              <a:t>Lunnon</a:t>
            </a:r>
            <a:r>
              <a:rPr lang="en-US" sz="1700" dirty="0"/>
              <a:t> </a:t>
            </a:r>
            <a:r>
              <a:rPr lang="en-US" sz="1700" i="1" dirty="0"/>
              <a:t>et al. </a:t>
            </a:r>
          </a:p>
          <a:p>
            <a:pPr marL="0" indent="0">
              <a:buNone/>
            </a:pPr>
            <a:endParaRPr lang="en-US" sz="2200" i="1" dirty="0"/>
          </a:p>
          <a:p>
            <a:r>
              <a:rPr lang="en-US" sz="2200" b="1" dirty="0"/>
              <a:t>Epigenetic age does not move at a steady pace throughout life</a:t>
            </a:r>
            <a:r>
              <a:rPr lang="en-US" sz="2200" dirty="0"/>
              <a:t> – slows as we age (&gt; 60 years old).</a:t>
            </a:r>
          </a:p>
          <a:p>
            <a:pPr marL="0" indent="0">
              <a:buNone/>
            </a:pPr>
            <a:endParaRPr lang="en-US" sz="2200" dirty="0"/>
          </a:p>
          <a:p>
            <a:r>
              <a:rPr lang="en-US" sz="2200" dirty="0"/>
              <a:t>Example: Apparent age acceleration in Alzheimer’s disease, but this proves to be a statistical illusion produced by the slowing clock and the fact that Alzheimer’s disease is progressive. </a:t>
            </a:r>
          </a:p>
          <a:p>
            <a:endParaRPr lang="en-US" sz="2200" dirty="0"/>
          </a:p>
          <a:p>
            <a:endParaRPr lang="en-US" sz="2200" dirty="0"/>
          </a:p>
          <a:p>
            <a:pPr marL="0" indent="0">
              <a:buNone/>
            </a:pPr>
            <a:endParaRPr lang="en-US" sz="2000" dirty="0"/>
          </a:p>
          <a:p>
            <a:endParaRPr lang="en-US" sz="2000" dirty="0"/>
          </a:p>
          <a:p>
            <a:endParaRPr lang="en-US" dirty="0"/>
          </a:p>
        </p:txBody>
      </p:sp>
    </p:spTree>
    <p:extLst>
      <p:ext uri="{BB962C8B-B14F-4D97-AF65-F5344CB8AC3E}">
        <p14:creationId xmlns:p14="http://schemas.microsoft.com/office/powerpoint/2010/main" val="30486095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7189D-71ED-AC4C-B4DD-245691B03981}"/>
              </a:ext>
            </a:extLst>
          </p:cNvPr>
          <p:cNvSpPr>
            <a:spLocks noGrp="1"/>
          </p:cNvSpPr>
          <p:nvPr>
            <p:ph type="title"/>
          </p:nvPr>
        </p:nvSpPr>
        <p:spPr/>
        <p:txBody>
          <a:bodyPr>
            <a:normAutofit/>
          </a:bodyPr>
          <a:lstStyle/>
          <a:p>
            <a:r>
              <a:rPr lang="en-US" sz="2500" b="1" dirty="0"/>
              <a:t>Figure 1: </a:t>
            </a:r>
            <a:r>
              <a:rPr lang="en-CA" sz="2500" dirty="0"/>
              <a:t>Scatterplots of chronological vs </a:t>
            </a:r>
            <a:r>
              <a:rPr lang="en-CA" sz="2500" dirty="0" err="1"/>
              <a:t>DNAm</a:t>
            </a:r>
            <a:r>
              <a:rPr lang="en-CA" sz="2500" dirty="0"/>
              <a:t> ages of brain and blood samples using Horvath’s clock</a:t>
            </a:r>
            <a:endParaRPr lang="en-US" sz="2500" dirty="0"/>
          </a:p>
        </p:txBody>
      </p:sp>
      <p:pic>
        <p:nvPicPr>
          <p:cNvPr id="5" name="Picture 4">
            <a:extLst>
              <a:ext uri="{FF2B5EF4-FFF2-40B4-BE49-F238E27FC236}">
                <a16:creationId xmlns:a16="http://schemas.microsoft.com/office/drawing/2014/main" id="{45E74A78-BE32-8C40-BCF1-7738AAD9A5BE}"/>
              </a:ext>
            </a:extLst>
          </p:cNvPr>
          <p:cNvPicPr>
            <a:picLocks noChangeAspect="1"/>
          </p:cNvPicPr>
          <p:nvPr/>
        </p:nvPicPr>
        <p:blipFill>
          <a:blip r:embed="rId2"/>
          <a:stretch>
            <a:fillRect/>
          </a:stretch>
        </p:blipFill>
        <p:spPr>
          <a:xfrm>
            <a:off x="838200" y="1573619"/>
            <a:ext cx="5072296" cy="5101958"/>
          </a:xfrm>
          <a:prstGeom prst="rect">
            <a:avLst/>
          </a:prstGeom>
        </p:spPr>
      </p:pic>
      <p:sp>
        <p:nvSpPr>
          <p:cNvPr id="6" name="TextBox 5">
            <a:extLst>
              <a:ext uri="{FF2B5EF4-FFF2-40B4-BE49-F238E27FC236}">
                <a16:creationId xmlns:a16="http://schemas.microsoft.com/office/drawing/2014/main" id="{D777A5E9-83F8-7040-94F0-EB4FBFA16BD4}"/>
              </a:ext>
            </a:extLst>
          </p:cNvPr>
          <p:cNvSpPr txBox="1"/>
          <p:nvPr/>
        </p:nvSpPr>
        <p:spPr>
          <a:xfrm>
            <a:off x="6719777" y="3997842"/>
            <a:ext cx="4019107" cy="1200329"/>
          </a:xfrm>
          <a:prstGeom prst="rect">
            <a:avLst/>
          </a:prstGeom>
          <a:noFill/>
        </p:spPr>
        <p:txBody>
          <a:bodyPr wrap="square" rtlCol="0">
            <a:spAutoFit/>
          </a:bodyPr>
          <a:lstStyle/>
          <a:p>
            <a:r>
              <a:rPr lang="en-US" dirty="0"/>
              <a:t>PFC: Prefrontal cortex</a:t>
            </a:r>
          </a:p>
          <a:p>
            <a:r>
              <a:rPr lang="en-US" dirty="0"/>
              <a:t>EC: Entorhinal cortex</a:t>
            </a:r>
          </a:p>
          <a:p>
            <a:r>
              <a:rPr lang="en-US" dirty="0"/>
              <a:t>STG: Superior temporal gyrus</a:t>
            </a:r>
          </a:p>
          <a:p>
            <a:r>
              <a:rPr lang="en-US" dirty="0"/>
              <a:t>CER: Cerebellum</a:t>
            </a:r>
          </a:p>
        </p:txBody>
      </p:sp>
    </p:spTree>
    <p:extLst>
      <p:ext uri="{BB962C8B-B14F-4D97-AF65-F5344CB8AC3E}">
        <p14:creationId xmlns:p14="http://schemas.microsoft.com/office/powerpoint/2010/main" val="18361635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87189D-71ED-AC4C-B4DD-245691B03981}"/>
              </a:ext>
            </a:extLst>
          </p:cNvPr>
          <p:cNvSpPr>
            <a:spLocks noGrp="1"/>
          </p:cNvSpPr>
          <p:nvPr>
            <p:ph type="title"/>
          </p:nvPr>
        </p:nvSpPr>
        <p:spPr>
          <a:xfrm>
            <a:off x="838200" y="365125"/>
            <a:ext cx="10515600" cy="1081824"/>
          </a:xfrm>
        </p:spPr>
        <p:txBody>
          <a:bodyPr>
            <a:normAutofit/>
          </a:bodyPr>
          <a:lstStyle/>
          <a:p>
            <a:r>
              <a:rPr lang="en-US" sz="2500" b="1" dirty="0"/>
              <a:t>Figure 2</a:t>
            </a:r>
            <a:r>
              <a:rPr lang="en-US" sz="2500" dirty="0"/>
              <a:t>: </a:t>
            </a:r>
            <a:r>
              <a:rPr lang="en-CA" sz="2500" dirty="0"/>
              <a:t>Scatterplots of chronological vs </a:t>
            </a:r>
            <a:r>
              <a:rPr lang="en-CA" sz="2500" dirty="0" err="1"/>
              <a:t>DNAm</a:t>
            </a:r>
            <a:r>
              <a:rPr lang="en-CA" sz="2500" dirty="0"/>
              <a:t> ages of brain and blood samples using Hannum’s clock</a:t>
            </a:r>
            <a:endParaRPr lang="en-US" sz="2500" dirty="0"/>
          </a:p>
        </p:txBody>
      </p:sp>
      <p:pic>
        <p:nvPicPr>
          <p:cNvPr id="4" name="Picture 3">
            <a:extLst>
              <a:ext uri="{FF2B5EF4-FFF2-40B4-BE49-F238E27FC236}">
                <a16:creationId xmlns:a16="http://schemas.microsoft.com/office/drawing/2014/main" id="{A54C7176-4E36-2F40-8128-2AF7D0BC580E}"/>
              </a:ext>
            </a:extLst>
          </p:cNvPr>
          <p:cNvPicPr>
            <a:picLocks noChangeAspect="1"/>
          </p:cNvPicPr>
          <p:nvPr/>
        </p:nvPicPr>
        <p:blipFill>
          <a:blip r:embed="rId2"/>
          <a:stretch>
            <a:fillRect/>
          </a:stretch>
        </p:blipFill>
        <p:spPr>
          <a:xfrm>
            <a:off x="3272170" y="1446949"/>
            <a:ext cx="5647660" cy="5152251"/>
          </a:xfrm>
          <a:prstGeom prst="rect">
            <a:avLst/>
          </a:prstGeom>
        </p:spPr>
      </p:pic>
    </p:spTree>
    <p:extLst>
      <p:ext uri="{BB962C8B-B14F-4D97-AF65-F5344CB8AC3E}">
        <p14:creationId xmlns:p14="http://schemas.microsoft.com/office/powerpoint/2010/main" val="1775908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449EC-92BE-2547-B32D-AC99B9D7A035}"/>
              </a:ext>
            </a:extLst>
          </p:cNvPr>
          <p:cNvSpPr>
            <a:spLocks noGrp="1"/>
          </p:cNvSpPr>
          <p:nvPr>
            <p:ph type="title"/>
          </p:nvPr>
        </p:nvSpPr>
        <p:spPr/>
        <p:txBody>
          <a:bodyPr>
            <a:noAutofit/>
          </a:bodyPr>
          <a:lstStyle/>
          <a:p>
            <a:r>
              <a:rPr lang="en-CA" sz="2500" b="1" dirty="0"/>
              <a:t>3. DNA methylation-based age prediction and telomere length in white blood cells and cumulus cells of infertile women with normal or poor response to ovarian stimulation – </a:t>
            </a:r>
            <a:r>
              <a:rPr lang="en-CA" sz="2500" dirty="0"/>
              <a:t>Morin </a:t>
            </a:r>
            <a:r>
              <a:rPr lang="en-CA" sz="2500" i="1" dirty="0"/>
              <a:t>et al. </a:t>
            </a:r>
            <a:r>
              <a:rPr lang="en-CA" sz="2500" dirty="0"/>
              <a:t>(2018)</a:t>
            </a:r>
            <a:endParaRPr lang="en-US" b="1" dirty="0"/>
          </a:p>
        </p:txBody>
      </p:sp>
      <p:sp>
        <p:nvSpPr>
          <p:cNvPr id="3" name="Content Placeholder 2">
            <a:extLst>
              <a:ext uri="{FF2B5EF4-FFF2-40B4-BE49-F238E27FC236}">
                <a16:creationId xmlns:a16="http://schemas.microsoft.com/office/drawing/2014/main" id="{B03B5D0F-C667-C446-96C5-64E2BD0EAA83}"/>
              </a:ext>
            </a:extLst>
          </p:cNvPr>
          <p:cNvSpPr>
            <a:spLocks noGrp="1"/>
          </p:cNvSpPr>
          <p:nvPr>
            <p:ph idx="1"/>
          </p:nvPr>
        </p:nvSpPr>
        <p:spPr/>
        <p:txBody>
          <a:bodyPr/>
          <a:lstStyle/>
          <a:p>
            <a:r>
              <a:rPr lang="en-CA" sz="2000" dirty="0"/>
              <a:t>Attributes the consistent underestimation of epigenetic age in cumulus cells – regardless of the reported age of the subject – to </a:t>
            </a:r>
            <a:r>
              <a:rPr lang="en-CA" sz="2000" b="1" dirty="0"/>
              <a:t>telomere length measurements</a:t>
            </a:r>
            <a:r>
              <a:rPr lang="en-CA" sz="2000" dirty="0"/>
              <a:t>, where the cumulus cells have </a:t>
            </a:r>
            <a:r>
              <a:rPr lang="en-CA" sz="2000" b="1" dirty="0"/>
              <a:t>notably longer average telomere lengths </a:t>
            </a:r>
            <a:r>
              <a:rPr lang="en-CA" sz="2000" dirty="0"/>
              <a:t>than WBCs.</a:t>
            </a:r>
          </a:p>
          <a:p>
            <a:endParaRPr lang="en-CA" sz="2000" dirty="0"/>
          </a:p>
          <a:p>
            <a:r>
              <a:rPr lang="en-CA" sz="2000" dirty="0"/>
              <a:t>Notes that </a:t>
            </a:r>
            <a:r>
              <a:rPr lang="en-CA" sz="2000" b="1" dirty="0"/>
              <a:t>attrition (shortening) of telomeres has </a:t>
            </a:r>
            <a:r>
              <a:rPr lang="en-CA" sz="2000" dirty="0"/>
              <a:t>been extensively established to be </a:t>
            </a:r>
            <a:r>
              <a:rPr lang="en-CA" sz="2000" b="1" dirty="0"/>
              <a:t>correlated with cell aging</a:t>
            </a:r>
            <a:r>
              <a:rPr lang="en-CA" sz="2000" dirty="0"/>
              <a:t>.</a:t>
            </a:r>
          </a:p>
          <a:p>
            <a:endParaRPr lang="en-CA" sz="2000" dirty="0"/>
          </a:p>
          <a:p>
            <a:r>
              <a:rPr lang="en-CA" sz="2000" dirty="0"/>
              <a:t>Cites breast and endometrial cells which both exhibit older than expected predicted age predictions according to the epigenetic clock. Since these are all cells that respond to the cyclic hormonal changes of menstrual cycle, they speculate that there may be sites that are altered in predictable manner in these hormone responsive tissues. </a:t>
            </a:r>
          </a:p>
          <a:p>
            <a:endParaRPr lang="en-CA" sz="2000" dirty="0"/>
          </a:p>
          <a:p>
            <a:endParaRPr lang="en-CA" sz="2000" dirty="0"/>
          </a:p>
          <a:p>
            <a:endParaRPr lang="en-CA" sz="2000" dirty="0"/>
          </a:p>
          <a:p>
            <a:endParaRPr lang="en-CA" sz="2000" dirty="0"/>
          </a:p>
          <a:p>
            <a:endParaRPr lang="en-CA" sz="2000" dirty="0"/>
          </a:p>
        </p:txBody>
      </p:sp>
    </p:spTree>
    <p:extLst>
      <p:ext uri="{BB962C8B-B14F-4D97-AF65-F5344CB8AC3E}">
        <p14:creationId xmlns:p14="http://schemas.microsoft.com/office/powerpoint/2010/main" val="30593343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97FDC-C0A6-934C-B2A5-56CB71AC92D5}"/>
              </a:ext>
            </a:extLst>
          </p:cNvPr>
          <p:cNvSpPr>
            <a:spLocks noGrp="1"/>
          </p:cNvSpPr>
          <p:nvPr>
            <p:ph type="title"/>
          </p:nvPr>
        </p:nvSpPr>
        <p:spPr/>
        <p:txBody>
          <a:bodyPr>
            <a:normAutofit/>
          </a:bodyPr>
          <a:lstStyle/>
          <a:p>
            <a:r>
              <a:rPr lang="en-US" sz="2500" b="1" dirty="0"/>
              <a:t>Figure 1: </a:t>
            </a:r>
            <a:r>
              <a:rPr lang="en-CA" sz="2500" dirty="0"/>
              <a:t>53 CpG epigenetic age prediction in white blood cells and cumulus cells, which shows consistent underestimation of epigenetic age in cumulus cells across study groups.</a:t>
            </a:r>
            <a:endParaRPr lang="en-US" sz="2500" dirty="0"/>
          </a:p>
        </p:txBody>
      </p:sp>
      <p:pic>
        <p:nvPicPr>
          <p:cNvPr id="4" name="Picture 3">
            <a:extLst>
              <a:ext uri="{FF2B5EF4-FFF2-40B4-BE49-F238E27FC236}">
                <a16:creationId xmlns:a16="http://schemas.microsoft.com/office/drawing/2014/main" id="{DC66C589-9B9E-2D42-91BE-F0D01315DF8D}"/>
              </a:ext>
            </a:extLst>
          </p:cNvPr>
          <p:cNvPicPr>
            <a:picLocks noChangeAspect="1"/>
          </p:cNvPicPr>
          <p:nvPr/>
        </p:nvPicPr>
        <p:blipFill>
          <a:blip r:embed="rId2"/>
          <a:stretch>
            <a:fillRect/>
          </a:stretch>
        </p:blipFill>
        <p:spPr>
          <a:xfrm>
            <a:off x="2307265" y="1856119"/>
            <a:ext cx="5411972" cy="4763663"/>
          </a:xfrm>
          <a:prstGeom prst="rect">
            <a:avLst/>
          </a:prstGeom>
        </p:spPr>
      </p:pic>
      <p:sp>
        <p:nvSpPr>
          <p:cNvPr id="5" name="TextBox 4">
            <a:extLst>
              <a:ext uri="{FF2B5EF4-FFF2-40B4-BE49-F238E27FC236}">
                <a16:creationId xmlns:a16="http://schemas.microsoft.com/office/drawing/2014/main" id="{0BE96C33-7CAB-FE42-BC9E-85B6D9F6F414}"/>
              </a:ext>
            </a:extLst>
          </p:cNvPr>
          <p:cNvSpPr txBox="1"/>
          <p:nvPr/>
        </p:nvSpPr>
        <p:spPr>
          <a:xfrm>
            <a:off x="8261498" y="2243469"/>
            <a:ext cx="3092302" cy="3323987"/>
          </a:xfrm>
          <a:prstGeom prst="rect">
            <a:avLst/>
          </a:prstGeom>
          <a:noFill/>
        </p:spPr>
        <p:txBody>
          <a:bodyPr wrap="square" rtlCol="0">
            <a:spAutoFit/>
          </a:bodyPr>
          <a:lstStyle/>
          <a:p>
            <a:r>
              <a:rPr lang="en-CA" sz="1500" dirty="0"/>
              <a:t>Study groups are indicated with colors: </a:t>
            </a:r>
          </a:p>
          <a:p>
            <a:pPr marL="285750" indent="-285750">
              <a:buFont typeface="Arial" panose="020B0604020202020204" pitchFamily="34" charset="0"/>
              <a:buChar char="•"/>
            </a:pPr>
            <a:r>
              <a:rPr lang="en-CA" sz="1500" dirty="0"/>
              <a:t>Red A= &lt;35 years old and good responder (≥15 mature follicles). </a:t>
            </a:r>
          </a:p>
          <a:p>
            <a:pPr marL="285750" indent="-285750">
              <a:buFont typeface="Arial" panose="020B0604020202020204" pitchFamily="34" charset="0"/>
              <a:buChar char="•"/>
            </a:pPr>
            <a:r>
              <a:rPr lang="en-CA" sz="1500" dirty="0"/>
              <a:t>Green B= &lt;35 years old and poor responder (≤5 mature follicles).</a:t>
            </a:r>
          </a:p>
          <a:p>
            <a:pPr marL="285750" indent="-285750">
              <a:buFont typeface="Arial" panose="020B0604020202020204" pitchFamily="34" charset="0"/>
              <a:buChar char="•"/>
            </a:pPr>
            <a:r>
              <a:rPr lang="en-CA" sz="1500" dirty="0"/>
              <a:t>Blue C= &gt;40 years old and poor responder (≤4 mature follicles).</a:t>
            </a:r>
          </a:p>
          <a:p>
            <a:pPr marL="285750" indent="-285750">
              <a:buFont typeface="Arial" panose="020B0604020202020204" pitchFamily="34" charset="0"/>
              <a:buChar char="•"/>
            </a:pPr>
            <a:r>
              <a:rPr lang="en-CA" sz="1500" dirty="0"/>
              <a:t>Magenta D= &gt;40 years old and good responder (≥12 mature follicles). </a:t>
            </a:r>
          </a:p>
          <a:p>
            <a:pPr marL="285750" indent="-285750">
              <a:buFont typeface="Arial" panose="020B0604020202020204" pitchFamily="34" charset="0"/>
              <a:buChar char="•"/>
            </a:pPr>
            <a:endParaRPr lang="en-CA" sz="1500" dirty="0"/>
          </a:p>
          <a:p>
            <a:r>
              <a:rPr lang="en-CA" sz="1500" dirty="0"/>
              <a:t>Tissue types are indicated by symbols.</a:t>
            </a:r>
            <a:endParaRPr lang="en-US" sz="1500" dirty="0"/>
          </a:p>
        </p:txBody>
      </p:sp>
    </p:spTree>
    <p:extLst>
      <p:ext uri="{BB962C8B-B14F-4D97-AF65-F5344CB8AC3E}">
        <p14:creationId xmlns:p14="http://schemas.microsoft.com/office/powerpoint/2010/main" val="656893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F3B18-7DA3-B442-B19D-002420E8F138}"/>
              </a:ext>
            </a:extLst>
          </p:cNvPr>
          <p:cNvSpPr>
            <a:spLocks noGrp="1"/>
          </p:cNvSpPr>
          <p:nvPr>
            <p:ph type="title"/>
          </p:nvPr>
        </p:nvSpPr>
        <p:spPr/>
        <p:txBody>
          <a:bodyPr>
            <a:normAutofit/>
          </a:bodyPr>
          <a:lstStyle/>
          <a:p>
            <a:r>
              <a:rPr lang="en-US" sz="2600" b="1" dirty="0"/>
              <a:t>Figure 2</a:t>
            </a:r>
            <a:r>
              <a:rPr lang="en-US" sz="2600" dirty="0"/>
              <a:t>: </a:t>
            </a:r>
            <a:r>
              <a:rPr lang="en-CA" sz="2600" dirty="0"/>
              <a:t>Comparison of average relative telomere length of all study subjects indicates that ovarian cells present longer telomeres than white blood cells (t(138) = -14.46, p&lt;0.0001).</a:t>
            </a:r>
            <a:endParaRPr lang="en-US" sz="2600" b="1" dirty="0"/>
          </a:p>
        </p:txBody>
      </p:sp>
      <p:pic>
        <p:nvPicPr>
          <p:cNvPr id="4" name="Picture 3">
            <a:extLst>
              <a:ext uri="{FF2B5EF4-FFF2-40B4-BE49-F238E27FC236}">
                <a16:creationId xmlns:a16="http://schemas.microsoft.com/office/drawing/2014/main" id="{5FCA9288-CFAE-624C-BBBC-AC5BB7461E68}"/>
              </a:ext>
            </a:extLst>
          </p:cNvPr>
          <p:cNvPicPr>
            <a:picLocks noChangeAspect="1"/>
          </p:cNvPicPr>
          <p:nvPr/>
        </p:nvPicPr>
        <p:blipFill>
          <a:blip r:embed="rId2"/>
          <a:stretch>
            <a:fillRect/>
          </a:stretch>
        </p:blipFill>
        <p:spPr>
          <a:xfrm>
            <a:off x="265813" y="1690688"/>
            <a:ext cx="9230531" cy="4205020"/>
          </a:xfrm>
          <a:prstGeom prst="rect">
            <a:avLst/>
          </a:prstGeom>
        </p:spPr>
      </p:pic>
      <p:sp>
        <p:nvSpPr>
          <p:cNvPr id="5" name="Rectangle 4">
            <a:extLst>
              <a:ext uri="{FF2B5EF4-FFF2-40B4-BE49-F238E27FC236}">
                <a16:creationId xmlns:a16="http://schemas.microsoft.com/office/drawing/2014/main" id="{86898C0C-D146-524F-8EC0-C88367F3A021}"/>
              </a:ext>
            </a:extLst>
          </p:cNvPr>
          <p:cNvSpPr/>
          <p:nvPr/>
        </p:nvSpPr>
        <p:spPr>
          <a:xfrm>
            <a:off x="9496344" y="2459504"/>
            <a:ext cx="2210102" cy="1938992"/>
          </a:xfrm>
          <a:prstGeom prst="rect">
            <a:avLst/>
          </a:prstGeom>
        </p:spPr>
        <p:txBody>
          <a:bodyPr wrap="square">
            <a:spAutoFit/>
          </a:bodyPr>
          <a:lstStyle/>
          <a:p>
            <a:r>
              <a:rPr lang="en-CA" sz="1500" dirty="0"/>
              <a:t>Average relative TL is reported as Average </a:t>
            </a:r>
            <a:r>
              <a:rPr lang="en-CA" sz="1500" dirty="0" err="1"/>
              <a:t>dCT</a:t>
            </a:r>
            <a:r>
              <a:rPr lang="en-CA" sz="1500" dirty="0"/>
              <a:t> values, which are inversely proportional to actual TL. Therefore, higher average </a:t>
            </a:r>
            <a:r>
              <a:rPr lang="en-CA" sz="1500" dirty="0" err="1"/>
              <a:t>dCTs</a:t>
            </a:r>
            <a:r>
              <a:rPr lang="en-CA" sz="1500" dirty="0"/>
              <a:t> indicate shorter telomeres.</a:t>
            </a:r>
            <a:endParaRPr lang="en-US" sz="1500" dirty="0"/>
          </a:p>
        </p:txBody>
      </p:sp>
    </p:spTree>
    <p:extLst>
      <p:ext uri="{BB962C8B-B14F-4D97-AF65-F5344CB8AC3E}">
        <p14:creationId xmlns:p14="http://schemas.microsoft.com/office/powerpoint/2010/main" val="374936022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C1BA0-AA52-504F-A73E-77ED090D7C82}"/>
              </a:ext>
            </a:extLst>
          </p:cNvPr>
          <p:cNvSpPr>
            <a:spLocks noGrp="1"/>
          </p:cNvSpPr>
          <p:nvPr>
            <p:ph type="title"/>
          </p:nvPr>
        </p:nvSpPr>
        <p:spPr/>
        <p:txBody>
          <a:bodyPr>
            <a:normAutofit/>
          </a:bodyPr>
          <a:lstStyle/>
          <a:p>
            <a:r>
              <a:rPr lang="en-US" sz="2500" dirty="0"/>
              <a:t>4. Recalibrating the Epigenetic Clock: Implications for Assessing Biological Age in the Human Cortex – </a:t>
            </a:r>
            <a:r>
              <a:rPr lang="en-US" sz="2500" dirty="0" err="1"/>
              <a:t>Shireby</a:t>
            </a:r>
            <a:r>
              <a:rPr lang="en-US" sz="2500" dirty="0"/>
              <a:t> </a:t>
            </a:r>
            <a:r>
              <a:rPr lang="en-US" sz="2500" i="1" dirty="0"/>
              <a:t>et al. </a:t>
            </a:r>
            <a:r>
              <a:rPr lang="en-US" sz="2500" dirty="0"/>
              <a:t>(Preprint, 2020)</a:t>
            </a:r>
            <a:endParaRPr lang="en-US" sz="2500" i="1" dirty="0"/>
          </a:p>
        </p:txBody>
      </p:sp>
      <p:sp>
        <p:nvSpPr>
          <p:cNvPr id="3" name="Content Placeholder 2">
            <a:extLst>
              <a:ext uri="{FF2B5EF4-FFF2-40B4-BE49-F238E27FC236}">
                <a16:creationId xmlns:a16="http://schemas.microsoft.com/office/drawing/2014/main" id="{C3275ED3-6165-174C-9E2B-97D508598218}"/>
              </a:ext>
            </a:extLst>
          </p:cNvPr>
          <p:cNvSpPr>
            <a:spLocks noGrp="1"/>
          </p:cNvSpPr>
          <p:nvPr>
            <p:ph idx="1"/>
          </p:nvPr>
        </p:nvSpPr>
        <p:spPr/>
        <p:txBody>
          <a:bodyPr>
            <a:normAutofit/>
          </a:bodyPr>
          <a:lstStyle/>
          <a:p>
            <a:r>
              <a:rPr lang="en-US" sz="2000" dirty="0"/>
              <a:t>Systematic underestimation may be a consequence of the distribution of ages in the training data used to build existing clocks (these clocks were derived using a </a:t>
            </a:r>
            <a:r>
              <a:rPr lang="en-US" sz="2000" b="1" dirty="0"/>
              <a:t>relatively small proportion of samples from older people and/or the tissue type of interest is not represented </a:t>
            </a:r>
            <a:r>
              <a:rPr lang="en-US" sz="2000" dirty="0"/>
              <a:t>in the dataset).</a:t>
            </a:r>
          </a:p>
          <a:p>
            <a:endParaRPr lang="en-US" sz="2000" dirty="0"/>
          </a:p>
          <a:p>
            <a:r>
              <a:rPr lang="en-US" sz="2000" dirty="0"/>
              <a:t>As there is evidence for</a:t>
            </a:r>
            <a:r>
              <a:rPr lang="en-US" sz="2000" b="1" dirty="0"/>
              <a:t> cell-type and tissue specific patterns </a:t>
            </a:r>
            <a:r>
              <a:rPr lang="en-US" sz="2000" dirty="0"/>
              <a:t>of </a:t>
            </a:r>
            <a:r>
              <a:rPr lang="en-US" sz="2000" dirty="0" err="1"/>
              <a:t>DNAm</a:t>
            </a:r>
            <a:r>
              <a:rPr lang="en-US" sz="2000" dirty="0"/>
              <a:t> age, the observed imprecision may reflect a </a:t>
            </a:r>
            <a:r>
              <a:rPr lang="en-US" sz="2000" b="1" dirty="0"/>
              <a:t>consequence of underfitting the model across tissues. </a:t>
            </a:r>
          </a:p>
          <a:p>
            <a:endParaRPr lang="en-US" sz="2000" dirty="0"/>
          </a:p>
          <a:p>
            <a:r>
              <a:rPr lang="en-US" sz="2000" dirty="0"/>
              <a:t>The relationship between </a:t>
            </a:r>
            <a:r>
              <a:rPr lang="en-US" sz="2000" b="1" dirty="0"/>
              <a:t>DNA methylation and age may not be linear </a:t>
            </a:r>
            <a:r>
              <a:rPr lang="en-US" sz="2000" dirty="0"/>
              <a:t>across the lifespan, and a non-linear model is needed to capture attenuated effects in older samples (analogous to the transformation required to accurately predict </a:t>
            </a:r>
            <a:r>
              <a:rPr lang="en-US" sz="2000" dirty="0" err="1"/>
              <a:t>DNAm</a:t>
            </a:r>
            <a:r>
              <a:rPr lang="en-US" sz="2000" dirty="0"/>
              <a:t> age for younger samples (0 – 20 years) where association between age and DNA methylation is of larger magnitude). </a:t>
            </a:r>
          </a:p>
          <a:p>
            <a:endParaRPr lang="en-US" sz="2000" dirty="0"/>
          </a:p>
        </p:txBody>
      </p:sp>
    </p:spTree>
    <p:extLst>
      <p:ext uri="{BB962C8B-B14F-4D97-AF65-F5344CB8AC3E}">
        <p14:creationId xmlns:p14="http://schemas.microsoft.com/office/powerpoint/2010/main" val="11837777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9284-5880-2749-84B3-E799B848413F}"/>
              </a:ext>
            </a:extLst>
          </p:cNvPr>
          <p:cNvSpPr>
            <a:spLocks noGrp="1"/>
          </p:cNvSpPr>
          <p:nvPr>
            <p:ph type="title"/>
          </p:nvPr>
        </p:nvSpPr>
        <p:spPr>
          <a:xfrm>
            <a:off x="838200" y="365126"/>
            <a:ext cx="10515600" cy="1122382"/>
          </a:xfrm>
        </p:spPr>
        <p:txBody>
          <a:bodyPr>
            <a:normAutofit/>
          </a:bodyPr>
          <a:lstStyle/>
          <a:p>
            <a:r>
              <a:rPr lang="en-US" sz="2500" b="1" dirty="0"/>
              <a:t>Figure 1: </a:t>
            </a:r>
            <a:r>
              <a:rPr lang="en-US" sz="2500" dirty="0"/>
              <a:t>Comparison of chronological age with epigenetic age using four epigenetic clocks. </a:t>
            </a:r>
            <a:r>
              <a:rPr lang="en-US" sz="2500" b="1" dirty="0"/>
              <a:t> </a:t>
            </a:r>
          </a:p>
        </p:txBody>
      </p:sp>
      <p:pic>
        <p:nvPicPr>
          <p:cNvPr id="4" name="Picture 3">
            <a:extLst>
              <a:ext uri="{FF2B5EF4-FFF2-40B4-BE49-F238E27FC236}">
                <a16:creationId xmlns:a16="http://schemas.microsoft.com/office/drawing/2014/main" id="{CFE4F8B5-CD0E-CC4C-B305-44A3A9E504B0}"/>
              </a:ext>
            </a:extLst>
          </p:cNvPr>
          <p:cNvPicPr>
            <a:picLocks noChangeAspect="1"/>
          </p:cNvPicPr>
          <p:nvPr/>
        </p:nvPicPr>
        <p:blipFill>
          <a:blip r:embed="rId2"/>
          <a:stretch>
            <a:fillRect/>
          </a:stretch>
        </p:blipFill>
        <p:spPr>
          <a:xfrm>
            <a:off x="838200" y="1487507"/>
            <a:ext cx="8773610" cy="5229872"/>
          </a:xfrm>
          <a:prstGeom prst="rect">
            <a:avLst/>
          </a:prstGeom>
        </p:spPr>
      </p:pic>
      <p:sp>
        <p:nvSpPr>
          <p:cNvPr id="5" name="TextBox 4">
            <a:extLst>
              <a:ext uri="{FF2B5EF4-FFF2-40B4-BE49-F238E27FC236}">
                <a16:creationId xmlns:a16="http://schemas.microsoft.com/office/drawing/2014/main" id="{8F263FB8-9EC8-AE41-8092-6C7E1163FCE3}"/>
              </a:ext>
            </a:extLst>
          </p:cNvPr>
          <p:cNvSpPr txBox="1"/>
          <p:nvPr/>
        </p:nvSpPr>
        <p:spPr>
          <a:xfrm>
            <a:off x="10116274" y="2209617"/>
            <a:ext cx="1724628" cy="4478149"/>
          </a:xfrm>
          <a:prstGeom prst="rect">
            <a:avLst/>
          </a:prstGeom>
          <a:noFill/>
        </p:spPr>
        <p:txBody>
          <a:bodyPr wrap="square" rtlCol="0">
            <a:spAutoFit/>
          </a:bodyPr>
          <a:lstStyle/>
          <a:p>
            <a:r>
              <a:rPr lang="en-US" sz="1500" dirty="0"/>
              <a:t>A: Training dataset (N = 350 cortical samples; age range = 1 – 108 years old)</a:t>
            </a:r>
          </a:p>
          <a:p>
            <a:r>
              <a:rPr lang="en-US" sz="1500" dirty="0"/>
              <a:t>B: Validation dataset (N = 1221 cortical samples; age range = 41 – 104 years old)</a:t>
            </a:r>
          </a:p>
          <a:p>
            <a:endParaRPr lang="en-US" sz="1500" dirty="0"/>
          </a:p>
          <a:p>
            <a:endParaRPr lang="en-US" sz="1500" dirty="0"/>
          </a:p>
          <a:p>
            <a:r>
              <a:rPr lang="en-US" sz="1500" dirty="0" err="1"/>
              <a:t>i</a:t>
            </a:r>
            <a:r>
              <a:rPr lang="en-US" sz="1500" dirty="0"/>
              <a:t>: </a:t>
            </a:r>
            <a:r>
              <a:rPr lang="en-US" sz="1500" dirty="0" err="1"/>
              <a:t>DNAmCortical</a:t>
            </a:r>
            <a:r>
              <a:rPr lang="en-US" sz="1500" dirty="0"/>
              <a:t> clock</a:t>
            </a:r>
          </a:p>
          <a:p>
            <a:r>
              <a:rPr lang="en-US" sz="1500" dirty="0"/>
              <a:t>ii: Horvath’s </a:t>
            </a:r>
            <a:r>
              <a:rPr lang="en-US" sz="1500" dirty="0" err="1"/>
              <a:t>DNAm</a:t>
            </a:r>
            <a:r>
              <a:rPr lang="en-US" sz="1500" dirty="0"/>
              <a:t> clock</a:t>
            </a:r>
          </a:p>
          <a:p>
            <a:r>
              <a:rPr lang="en-US" sz="1500" dirty="0"/>
              <a:t>iii: Zhang’s </a:t>
            </a:r>
            <a:r>
              <a:rPr lang="en-US" sz="1500" dirty="0" err="1"/>
              <a:t>DNAm</a:t>
            </a:r>
            <a:r>
              <a:rPr lang="en-US" sz="1500" dirty="0"/>
              <a:t> clock</a:t>
            </a:r>
          </a:p>
          <a:p>
            <a:r>
              <a:rPr lang="en-US" sz="1500" dirty="0"/>
              <a:t>iv: </a:t>
            </a:r>
            <a:r>
              <a:rPr lang="en-US" sz="1500" dirty="0" err="1"/>
              <a:t>DNAmPheno</a:t>
            </a:r>
            <a:r>
              <a:rPr lang="en-US" sz="1500" dirty="0"/>
              <a:t> clock</a:t>
            </a:r>
          </a:p>
        </p:txBody>
      </p:sp>
    </p:spTree>
    <p:extLst>
      <p:ext uri="{BB962C8B-B14F-4D97-AF65-F5344CB8AC3E}">
        <p14:creationId xmlns:p14="http://schemas.microsoft.com/office/powerpoint/2010/main" val="30138228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39284-5880-2749-84B3-E799B848413F}"/>
              </a:ext>
            </a:extLst>
          </p:cNvPr>
          <p:cNvSpPr>
            <a:spLocks noGrp="1"/>
          </p:cNvSpPr>
          <p:nvPr>
            <p:ph type="title"/>
          </p:nvPr>
        </p:nvSpPr>
        <p:spPr>
          <a:xfrm>
            <a:off x="838200" y="365126"/>
            <a:ext cx="10515600" cy="1122382"/>
          </a:xfrm>
        </p:spPr>
        <p:txBody>
          <a:bodyPr>
            <a:normAutofit/>
          </a:bodyPr>
          <a:lstStyle/>
          <a:p>
            <a:r>
              <a:rPr lang="en-US" sz="2500" b="1" dirty="0"/>
              <a:t>Figure 2: </a:t>
            </a:r>
            <a:r>
              <a:rPr lang="en-US" sz="2500" dirty="0"/>
              <a:t>Distribution of error (epigenetic age – chronological age) for each age decile group. </a:t>
            </a:r>
            <a:endParaRPr lang="en-US" sz="2500" b="1" dirty="0"/>
          </a:p>
        </p:txBody>
      </p:sp>
      <p:sp>
        <p:nvSpPr>
          <p:cNvPr id="5" name="TextBox 4">
            <a:extLst>
              <a:ext uri="{FF2B5EF4-FFF2-40B4-BE49-F238E27FC236}">
                <a16:creationId xmlns:a16="http://schemas.microsoft.com/office/drawing/2014/main" id="{8F263FB8-9EC8-AE41-8092-6C7E1163FCE3}"/>
              </a:ext>
            </a:extLst>
          </p:cNvPr>
          <p:cNvSpPr txBox="1"/>
          <p:nvPr/>
        </p:nvSpPr>
        <p:spPr>
          <a:xfrm>
            <a:off x="10116274" y="2209617"/>
            <a:ext cx="1724628" cy="4478149"/>
          </a:xfrm>
          <a:prstGeom prst="rect">
            <a:avLst/>
          </a:prstGeom>
          <a:noFill/>
        </p:spPr>
        <p:txBody>
          <a:bodyPr wrap="square" rtlCol="0">
            <a:spAutoFit/>
          </a:bodyPr>
          <a:lstStyle/>
          <a:p>
            <a:r>
              <a:rPr lang="en-US" sz="1500" dirty="0"/>
              <a:t>A: Training dataset (N = 350 cortical samples; age range = 1 – 108 years old)</a:t>
            </a:r>
          </a:p>
          <a:p>
            <a:r>
              <a:rPr lang="en-US" sz="1500" dirty="0"/>
              <a:t>B: Validation dataset (N = 1221 cortical samples; age range = 41 – 104 years old)</a:t>
            </a:r>
          </a:p>
          <a:p>
            <a:endParaRPr lang="en-US" sz="1500" dirty="0"/>
          </a:p>
          <a:p>
            <a:endParaRPr lang="en-US" sz="1500" dirty="0"/>
          </a:p>
          <a:p>
            <a:r>
              <a:rPr lang="en-US" sz="1500" dirty="0" err="1"/>
              <a:t>i</a:t>
            </a:r>
            <a:r>
              <a:rPr lang="en-US" sz="1500" dirty="0"/>
              <a:t>: </a:t>
            </a:r>
            <a:r>
              <a:rPr lang="en-US" sz="1500" dirty="0" err="1"/>
              <a:t>DNAmCortical</a:t>
            </a:r>
            <a:r>
              <a:rPr lang="en-US" sz="1500" dirty="0"/>
              <a:t> clock</a:t>
            </a:r>
          </a:p>
          <a:p>
            <a:r>
              <a:rPr lang="en-US" sz="1500" dirty="0"/>
              <a:t>ii: Horvath’s </a:t>
            </a:r>
            <a:r>
              <a:rPr lang="en-US" sz="1500" dirty="0" err="1"/>
              <a:t>DNAm</a:t>
            </a:r>
            <a:r>
              <a:rPr lang="en-US" sz="1500" dirty="0"/>
              <a:t> clock</a:t>
            </a:r>
          </a:p>
          <a:p>
            <a:r>
              <a:rPr lang="en-US" sz="1500" dirty="0"/>
              <a:t>iii: Zhang’s </a:t>
            </a:r>
            <a:r>
              <a:rPr lang="en-US" sz="1500" dirty="0" err="1"/>
              <a:t>DNAm</a:t>
            </a:r>
            <a:r>
              <a:rPr lang="en-US" sz="1500" dirty="0"/>
              <a:t> clock</a:t>
            </a:r>
          </a:p>
          <a:p>
            <a:r>
              <a:rPr lang="en-US" sz="1500" dirty="0"/>
              <a:t>iv: </a:t>
            </a:r>
            <a:r>
              <a:rPr lang="en-US" sz="1500" dirty="0" err="1"/>
              <a:t>DNAmPheno</a:t>
            </a:r>
            <a:r>
              <a:rPr lang="en-US" sz="1500" dirty="0"/>
              <a:t> clock</a:t>
            </a:r>
          </a:p>
        </p:txBody>
      </p:sp>
      <p:pic>
        <p:nvPicPr>
          <p:cNvPr id="6" name="Picture 5">
            <a:extLst>
              <a:ext uri="{FF2B5EF4-FFF2-40B4-BE49-F238E27FC236}">
                <a16:creationId xmlns:a16="http://schemas.microsoft.com/office/drawing/2014/main" id="{22C5FC5C-CB26-5049-9D7D-BEBE8371678F}"/>
              </a:ext>
            </a:extLst>
          </p:cNvPr>
          <p:cNvPicPr>
            <a:picLocks noChangeAspect="1"/>
          </p:cNvPicPr>
          <p:nvPr/>
        </p:nvPicPr>
        <p:blipFill>
          <a:blip r:embed="rId2"/>
          <a:stretch>
            <a:fillRect/>
          </a:stretch>
        </p:blipFill>
        <p:spPr>
          <a:xfrm>
            <a:off x="838200" y="1487508"/>
            <a:ext cx="8634714" cy="5147077"/>
          </a:xfrm>
          <a:prstGeom prst="rect">
            <a:avLst/>
          </a:prstGeom>
        </p:spPr>
      </p:pic>
    </p:spTree>
    <p:extLst>
      <p:ext uri="{BB962C8B-B14F-4D97-AF65-F5344CB8AC3E}">
        <p14:creationId xmlns:p14="http://schemas.microsoft.com/office/powerpoint/2010/main" val="162276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F0D85DD-CAA1-C348-9265-57650387C6E0}"/>
              </a:ext>
            </a:extLst>
          </p:cNvPr>
          <p:cNvSpPr>
            <a:spLocks noGrp="1"/>
          </p:cNvSpPr>
          <p:nvPr>
            <p:ph idx="1"/>
          </p:nvPr>
        </p:nvSpPr>
        <p:spPr>
          <a:xfrm>
            <a:off x="838200" y="223284"/>
            <a:ext cx="10515600" cy="6485860"/>
          </a:xfrm>
        </p:spPr>
        <p:txBody>
          <a:bodyPr>
            <a:normAutofit/>
          </a:bodyPr>
          <a:lstStyle/>
          <a:p>
            <a:r>
              <a:rPr lang="en-CA" sz="2000" dirty="0"/>
              <a:t>The retina is the upper cellular layer, with the retinal pigment epithelium (RPE) and choroid below (posterior to) the retina***.</a:t>
            </a:r>
          </a:p>
          <a:p>
            <a:pPr marL="0" indent="0">
              <a:buNone/>
            </a:pPr>
            <a:endParaRPr lang="en-CA" sz="2000" dirty="0"/>
          </a:p>
          <a:p>
            <a:r>
              <a:rPr lang="en-CA" sz="2000" dirty="0"/>
              <a:t>The </a:t>
            </a:r>
            <a:r>
              <a:rPr lang="en-CA" sz="2000" b="1" dirty="0"/>
              <a:t>choroid</a:t>
            </a:r>
            <a:r>
              <a:rPr lang="en-CA" sz="2000" dirty="0"/>
              <a:t> comprises </a:t>
            </a:r>
            <a:r>
              <a:rPr lang="en-CA" sz="2000" b="1" dirty="0"/>
              <a:t>blood vessels that support the retina</a:t>
            </a:r>
            <a:r>
              <a:rPr lang="en-CA" sz="2000" dirty="0"/>
              <a:t>, with the </a:t>
            </a:r>
            <a:r>
              <a:rPr lang="en-CA" sz="2000" b="1" dirty="0"/>
              <a:t>RPE</a:t>
            </a:r>
            <a:r>
              <a:rPr lang="en-CA" sz="2000" dirty="0"/>
              <a:t> serving as the inner </a:t>
            </a:r>
            <a:r>
              <a:rPr lang="en-CA" sz="2000" b="1" dirty="0"/>
              <a:t>blood–retinal barrier </a:t>
            </a:r>
            <a:r>
              <a:rPr lang="en-CA" sz="2000" dirty="0"/>
              <a:t>through which nutrients and waste must pass to transfer between the retina and the choroidal blood supply***.</a:t>
            </a:r>
          </a:p>
          <a:p>
            <a:endParaRPr lang="en-CA" sz="2000" dirty="0"/>
          </a:p>
          <a:p>
            <a:r>
              <a:rPr lang="en-US" sz="2000" dirty="0"/>
              <a:t>The RPE is a </a:t>
            </a:r>
            <a:r>
              <a:rPr lang="en-US" sz="2000" b="1" dirty="0"/>
              <a:t>pigmented epithelial monolayer </a:t>
            </a:r>
            <a:r>
              <a:rPr lang="en-US" sz="2000" dirty="0"/>
              <a:t>that is derived from optic neuroepithelium**** *****. </a:t>
            </a:r>
          </a:p>
          <a:p>
            <a:endParaRPr lang="en-US" sz="2000" dirty="0"/>
          </a:p>
          <a:p>
            <a:r>
              <a:rPr lang="en-US" sz="2000" dirty="0"/>
              <a:t>Functionally, the RPE serves as a transepithelial transporter, light absorber and protector against photooxidation, and a photo-cycle regulator*****</a:t>
            </a:r>
          </a:p>
          <a:p>
            <a:endParaRPr lang="en-US" sz="2000" dirty="0"/>
          </a:p>
          <a:p>
            <a:r>
              <a:rPr lang="en-US" sz="2000" dirty="0"/>
              <a:t>Integrated </a:t>
            </a:r>
            <a:r>
              <a:rPr lang="en-US" sz="2000" dirty="0" err="1"/>
              <a:t>ChIP</a:t>
            </a:r>
            <a:r>
              <a:rPr lang="en-US" sz="2000" dirty="0"/>
              <a:t>-seq and </a:t>
            </a:r>
            <a:r>
              <a:rPr lang="en-US" sz="2000" dirty="0" err="1"/>
              <a:t>chromHMM</a:t>
            </a:r>
            <a:r>
              <a:rPr lang="en-US" sz="2000" dirty="0"/>
              <a:t> analysis of 11-month-old C57BL/6 mouse retina shows that the retinal epigenome is stable******. </a:t>
            </a:r>
          </a:p>
          <a:p>
            <a:pPr marL="0" indent="0">
              <a:buNone/>
            </a:pPr>
            <a:endParaRPr lang="en-US" sz="2000" dirty="0"/>
          </a:p>
          <a:p>
            <a:pPr marL="0" indent="0">
              <a:buNone/>
            </a:pPr>
            <a:r>
              <a:rPr lang="en-US" sz="1000" dirty="0"/>
              <a:t>***Pennington &amp; DeAngelis (2015) Epigenetic Mechanisms of Aging Human Retina; ****Bharti et al. (2006) The other pigmented cell: specification and development of pigmented epithelium of the vertebrate eye; *****Simo et al. (2010) The Retinal Pigment Epithelium: Something More than a Constituent of the Blood-Retinal Barrier – Implications for the Pathogenesis of Diabetic Retinopathy; ******Bhutto &amp; </a:t>
            </a:r>
            <a:r>
              <a:rPr lang="en-US" sz="1000" dirty="0" err="1"/>
              <a:t>Lutty</a:t>
            </a:r>
            <a:r>
              <a:rPr lang="en-US" sz="1000" dirty="0"/>
              <a:t> (2013) Understanding age-related macular degeneration (AMD): Relationships between the photoreceptor/retinal pigment epithelium/Bruch’s membrane/choriocapillaris complex</a:t>
            </a:r>
          </a:p>
        </p:txBody>
      </p:sp>
    </p:spTree>
    <p:extLst>
      <p:ext uri="{BB962C8B-B14F-4D97-AF65-F5344CB8AC3E}">
        <p14:creationId xmlns:p14="http://schemas.microsoft.com/office/powerpoint/2010/main" val="622974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1D4CE6-04FD-5245-915C-5CBD5473A8D2}"/>
              </a:ext>
            </a:extLst>
          </p:cNvPr>
          <p:cNvPicPr>
            <a:picLocks noChangeAspect="1"/>
          </p:cNvPicPr>
          <p:nvPr/>
        </p:nvPicPr>
        <p:blipFill rotWithShape="1">
          <a:blip r:embed="rId2"/>
          <a:srcRect r="301"/>
          <a:stretch/>
        </p:blipFill>
        <p:spPr>
          <a:xfrm>
            <a:off x="0" y="946297"/>
            <a:ext cx="5492632" cy="4965405"/>
          </a:xfrm>
          <a:prstGeom prst="rect">
            <a:avLst/>
          </a:prstGeom>
        </p:spPr>
      </p:pic>
      <p:sp>
        <p:nvSpPr>
          <p:cNvPr id="4" name="TextBox 3">
            <a:extLst>
              <a:ext uri="{FF2B5EF4-FFF2-40B4-BE49-F238E27FC236}">
                <a16:creationId xmlns:a16="http://schemas.microsoft.com/office/drawing/2014/main" id="{AC651735-CE67-254F-A73B-7B7CAF0B8E89}"/>
              </a:ext>
            </a:extLst>
          </p:cNvPr>
          <p:cNvSpPr txBox="1"/>
          <p:nvPr/>
        </p:nvSpPr>
        <p:spPr>
          <a:xfrm>
            <a:off x="469605" y="5911702"/>
            <a:ext cx="4866324" cy="584775"/>
          </a:xfrm>
          <a:prstGeom prst="rect">
            <a:avLst/>
          </a:prstGeom>
          <a:noFill/>
        </p:spPr>
        <p:txBody>
          <a:bodyPr wrap="square" rtlCol="0">
            <a:spAutoFit/>
          </a:bodyPr>
          <a:lstStyle/>
          <a:p>
            <a:pPr algn="ctr"/>
            <a:r>
              <a:rPr lang="en-US" sz="1600" dirty="0"/>
              <a:t>***Pennington &amp; DeAngelis (2015) Epigenetic Mechanisms of Aging Human Retina</a:t>
            </a:r>
          </a:p>
        </p:txBody>
      </p:sp>
      <p:pic>
        <p:nvPicPr>
          <p:cNvPr id="6" name="Picture 5">
            <a:extLst>
              <a:ext uri="{FF2B5EF4-FFF2-40B4-BE49-F238E27FC236}">
                <a16:creationId xmlns:a16="http://schemas.microsoft.com/office/drawing/2014/main" id="{8B6F8B27-CE94-FC44-A878-13B7BD717D7D}"/>
              </a:ext>
            </a:extLst>
          </p:cNvPr>
          <p:cNvPicPr>
            <a:picLocks noChangeAspect="1"/>
          </p:cNvPicPr>
          <p:nvPr/>
        </p:nvPicPr>
        <p:blipFill>
          <a:blip r:embed="rId3"/>
          <a:stretch>
            <a:fillRect/>
          </a:stretch>
        </p:blipFill>
        <p:spPr>
          <a:xfrm>
            <a:off x="5917426" y="1228396"/>
            <a:ext cx="6112787" cy="4401207"/>
          </a:xfrm>
          <a:prstGeom prst="rect">
            <a:avLst/>
          </a:prstGeom>
        </p:spPr>
      </p:pic>
      <p:sp>
        <p:nvSpPr>
          <p:cNvPr id="7" name="TextBox 6">
            <a:extLst>
              <a:ext uri="{FF2B5EF4-FFF2-40B4-BE49-F238E27FC236}">
                <a16:creationId xmlns:a16="http://schemas.microsoft.com/office/drawing/2014/main" id="{59952FFF-875C-154F-A12F-DDF3FE46B8D6}"/>
              </a:ext>
            </a:extLst>
          </p:cNvPr>
          <p:cNvSpPr txBox="1"/>
          <p:nvPr/>
        </p:nvSpPr>
        <p:spPr>
          <a:xfrm>
            <a:off x="6540657" y="5911701"/>
            <a:ext cx="4866324" cy="830997"/>
          </a:xfrm>
          <a:prstGeom prst="rect">
            <a:avLst/>
          </a:prstGeom>
          <a:noFill/>
        </p:spPr>
        <p:txBody>
          <a:bodyPr wrap="square" rtlCol="0">
            <a:spAutoFit/>
          </a:bodyPr>
          <a:lstStyle/>
          <a:p>
            <a:pPr algn="ctr"/>
            <a:r>
              <a:rPr lang="en-US" sz="1600" dirty="0"/>
              <a:t>***</a:t>
            </a:r>
            <a:r>
              <a:rPr lang="en-US" sz="1600" dirty="0" err="1"/>
              <a:t>Fronk</a:t>
            </a:r>
            <a:r>
              <a:rPr lang="en-US" sz="1600" dirty="0"/>
              <a:t> &amp; </a:t>
            </a:r>
            <a:r>
              <a:rPr lang="en-US" sz="1600" dirty="0" err="1"/>
              <a:t>Vargis</a:t>
            </a:r>
            <a:r>
              <a:rPr lang="en-US" sz="1600" dirty="0"/>
              <a:t> (2016) Methods for culturing retinal pigment epithelial cells: a review of current protocols and future recommendations</a:t>
            </a:r>
          </a:p>
        </p:txBody>
      </p:sp>
    </p:spTree>
    <p:extLst>
      <p:ext uri="{BB962C8B-B14F-4D97-AF65-F5344CB8AC3E}">
        <p14:creationId xmlns:p14="http://schemas.microsoft.com/office/powerpoint/2010/main" val="1775624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C00C6-0AF8-E74B-825C-B82790D5A3E9}"/>
              </a:ext>
            </a:extLst>
          </p:cNvPr>
          <p:cNvSpPr>
            <a:spLocks noGrp="1"/>
          </p:cNvSpPr>
          <p:nvPr>
            <p:ph type="title"/>
          </p:nvPr>
        </p:nvSpPr>
        <p:spPr/>
        <p:txBody>
          <a:bodyPr/>
          <a:lstStyle/>
          <a:p>
            <a:r>
              <a:rPr lang="en-US" dirty="0"/>
              <a:t>Sanity checks</a:t>
            </a:r>
          </a:p>
        </p:txBody>
      </p:sp>
    </p:spTree>
    <p:extLst>
      <p:ext uri="{BB962C8B-B14F-4D97-AF65-F5344CB8AC3E}">
        <p14:creationId xmlns:p14="http://schemas.microsoft.com/office/powerpoint/2010/main" val="450327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1D57-66C5-B346-9715-5B14340D58EC}"/>
              </a:ext>
            </a:extLst>
          </p:cNvPr>
          <p:cNvSpPr>
            <a:spLocks noGrp="1"/>
          </p:cNvSpPr>
          <p:nvPr>
            <p:ph type="title"/>
          </p:nvPr>
        </p:nvSpPr>
        <p:spPr>
          <a:xfrm>
            <a:off x="838200" y="365125"/>
            <a:ext cx="3790950" cy="896516"/>
          </a:xfrm>
        </p:spPr>
        <p:txBody>
          <a:bodyPr>
            <a:normAutofit/>
          </a:bodyPr>
          <a:lstStyle/>
          <a:p>
            <a:r>
              <a:rPr lang="en-US" b="1" dirty="0"/>
              <a:t>Raw data PCA</a:t>
            </a:r>
          </a:p>
        </p:txBody>
      </p:sp>
      <p:pic>
        <p:nvPicPr>
          <p:cNvPr id="4" name="Picture 3">
            <a:extLst>
              <a:ext uri="{FF2B5EF4-FFF2-40B4-BE49-F238E27FC236}">
                <a16:creationId xmlns:a16="http://schemas.microsoft.com/office/drawing/2014/main" id="{870EEE54-FA7A-B845-85AB-6F391D10E25D}"/>
              </a:ext>
            </a:extLst>
          </p:cNvPr>
          <p:cNvPicPr>
            <a:picLocks noChangeAspect="1"/>
          </p:cNvPicPr>
          <p:nvPr/>
        </p:nvPicPr>
        <p:blipFill>
          <a:blip r:embed="rId2"/>
          <a:stretch>
            <a:fillRect/>
          </a:stretch>
        </p:blipFill>
        <p:spPr>
          <a:xfrm>
            <a:off x="4038600" y="228600"/>
            <a:ext cx="7315200" cy="6400800"/>
          </a:xfrm>
          <a:prstGeom prst="rect">
            <a:avLst/>
          </a:prstGeom>
        </p:spPr>
      </p:pic>
      <p:sp>
        <p:nvSpPr>
          <p:cNvPr id="5" name="TextBox 4">
            <a:extLst>
              <a:ext uri="{FF2B5EF4-FFF2-40B4-BE49-F238E27FC236}">
                <a16:creationId xmlns:a16="http://schemas.microsoft.com/office/drawing/2014/main" id="{DF2302E8-4C1D-6044-8AF1-3F7A0426A627}"/>
              </a:ext>
            </a:extLst>
          </p:cNvPr>
          <p:cNvSpPr txBox="1"/>
          <p:nvPr/>
        </p:nvSpPr>
        <p:spPr>
          <a:xfrm>
            <a:off x="838200" y="2567226"/>
            <a:ext cx="2903220" cy="861774"/>
          </a:xfrm>
          <a:prstGeom prst="rect">
            <a:avLst/>
          </a:prstGeom>
          <a:noFill/>
        </p:spPr>
        <p:txBody>
          <a:bodyPr wrap="square" rtlCol="0">
            <a:spAutoFit/>
          </a:bodyPr>
          <a:lstStyle/>
          <a:p>
            <a:r>
              <a:rPr lang="en-US" sz="2500" dirty="0"/>
              <a:t>44 samples</a:t>
            </a:r>
          </a:p>
          <a:p>
            <a:r>
              <a:rPr lang="en-US" sz="2500" dirty="0"/>
              <a:t>485512 probes</a:t>
            </a:r>
          </a:p>
        </p:txBody>
      </p:sp>
    </p:spTree>
    <p:extLst>
      <p:ext uri="{BB962C8B-B14F-4D97-AF65-F5344CB8AC3E}">
        <p14:creationId xmlns:p14="http://schemas.microsoft.com/office/powerpoint/2010/main" val="290052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7908</TotalTime>
  <Words>1799</Words>
  <Application>Microsoft Macintosh PowerPoint</Application>
  <PresentationFormat>Widescreen</PresentationFormat>
  <Paragraphs>187</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Epigenetic Age in Macular Degeneration Cohort</vt:lpstr>
      <vt:lpstr>PowerPoint Presentation</vt:lpstr>
      <vt:lpstr>Age-Related Macular Degeneration</vt:lpstr>
      <vt:lpstr>PowerPoint Presentation</vt:lpstr>
      <vt:lpstr>Retinal Pigment Epithelium (RPE)</vt:lpstr>
      <vt:lpstr>PowerPoint Presentation</vt:lpstr>
      <vt:lpstr>PowerPoint Presentation</vt:lpstr>
      <vt:lpstr>Sanity checks</vt:lpstr>
      <vt:lpstr>Raw data PCA</vt:lpstr>
      <vt:lpstr>Post-Sample QC PCA</vt:lpstr>
      <vt:lpstr>Swan NormalisationPCA</vt:lpstr>
      <vt:lpstr>BMIQ NormalisationPCA</vt:lpstr>
      <vt:lpstr>Funnorm NormalisationPCA</vt:lpstr>
      <vt:lpstr>Post-Probe Filtering PCA</vt:lpstr>
      <vt:lpstr>ComBat – Chip PCA</vt:lpstr>
      <vt:lpstr>ComBat – Position PCA</vt:lpstr>
      <vt:lpstr>After normalisation</vt:lpstr>
      <vt:lpstr>After normalisation</vt:lpstr>
      <vt:lpstr>PowerPoint Presentation</vt:lpstr>
      <vt:lpstr>PowerPoint Presentation</vt:lpstr>
      <vt:lpstr>Horvath’s clock</vt:lpstr>
      <vt:lpstr>Horvath’s clock – 353 CpG sites</vt:lpstr>
      <vt:lpstr>Horvath’s clock</vt:lpstr>
      <vt:lpstr>Horvath’s clock</vt:lpstr>
      <vt:lpstr>Hannum’s clock</vt:lpstr>
      <vt:lpstr>Hannum’s clock – 71 CpG sites</vt:lpstr>
      <vt:lpstr>Hannum’s clock</vt:lpstr>
      <vt:lpstr>Hannum’s clock</vt:lpstr>
      <vt:lpstr>PhenoAge clock</vt:lpstr>
      <vt:lpstr>PhenoAge clock – 513 CpG sites</vt:lpstr>
      <vt:lpstr>PhenoAge clock</vt:lpstr>
      <vt:lpstr>PhenoAge clock</vt:lpstr>
      <vt:lpstr>DNAmSkin&amp;Blood clock</vt:lpstr>
      <vt:lpstr>DNAmSkin&amp;Blood clock – 391 CpG sites</vt:lpstr>
      <vt:lpstr>DNAmSkin&amp;Blood clock</vt:lpstr>
      <vt:lpstr>DNAmSkin&amp;Blood clock</vt:lpstr>
      <vt:lpstr>Zhang clock</vt:lpstr>
      <vt:lpstr>Zhang clock – 514 CpG sites</vt:lpstr>
      <vt:lpstr>Zhang clock</vt:lpstr>
      <vt:lpstr>Zhang clock</vt:lpstr>
      <vt:lpstr>DNAmCortical clock</vt:lpstr>
      <vt:lpstr>DNAmCortical clock</vt:lpstr>
      <vt:lpstr>DNAmCortical clock</vt:lpstr>
      <vt:lpstr>DNAmCortical clock</vt:lpstr>
      <vt:lpstr>PedBE clock</vt:lpstr>
      <vt:lpstr>PedBE Clock – 94 CpG sites</vt:lpstr>
      <vt:lpstr>PedBE Clock</vt:lpstr>
      <vt:lpstr>PedBE Clock</vt:lpstr>
      <vt:lpstr>Similar underestimation of epigenetic age in other cohort/tissues</vt:lpstr>
      <vt:lpstr>1. Differences in epigenetic age of ocular tissues and the implications for eye disease – Hewitt et al. (2017)</vt:lpstr>
      <vt:lpstr>2. Systematic underestimation of the epigenetic clock and age acceleration in older subjects – El Khoury et al. (2019)</vt:lpstr>
      <vt:lpstr>Figure 1: Scatterplots of chronological vs DNAm ages of brain and blood samples using Horvath’s clock</vt:lpstr>
      <vt:lpstr>Figure 2: Scatterplots of chronological vs DNAm ages of brain and blood samples using Hannum’s clock</vt:lpstr>
      <vt:lpstr>3. DNA methylation-based age prediction and telomere length in white blood cells and cumulus cells of infertile women with normal or poor response to ovarian stimulation – Morin et al. (2018)</vt:lpstr>
      <vt:lpstr>Figure 1: 53 CpG epigenetic age prediction in white blood cells and cumulus cells, which shows consistent underestimation of epigenetic age in cumulus cells across study groups.</vt:lpstr>
      <vt:lpstr>Figure 2: Comparison of average relative telomere length of all study subjects indicates that ovarian cells present longer telomeres than white blood cells (t(138) = -14.46, p&lt;0.0001).</vt:lpstr>
      <vt:lpstr>4. Recalibrating the Epigenetic Clock: Implications for Assessing Biological Age in the Human Cortex – Shireby et al. (Preprint, 2020)</vt:lpstr>
      <vt:lpstr>Figure 1: Comparison of chronological age with epigenetic age using four epigenetic clocks.  </vt:lpstr>
      <vt:lpstr>Figure 2: Distribution of error (epigenetic age – chronological age) for each age decile group.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Epigenetic Age of Macular Degeneration</dc:title>
  <dc:creator>Microsoft Office User</dc:creator>
  <cp:lastModifiedBy>Microsoft Office User</cp:lastModifiedBy>
  <cp:revision>83</cp:revision>
  <dcterms:created xsi:type="dcterms:W3CDTF">2020-07-15T16:58:51Z</dcterms:created>
  <dcterms:modified xsi:type="dcterms:W3CDTF">2020-09-16T17:54:14Z</dcterms:modified>
</cp:coreProperties>
</file>