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FF0A3-CB8F-425A-999C-AE7BEAA8E3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C963F7-8767-4DFF-A13F-0F71E4715369}">
      <dgm:prSet/>
      <dgm:spPr/>
      <dgm:t>
        <a:bodyPr/>
        <a:lstStyle/>
        <a:p>
          <a:r>
            <a:rPr lang="es-DO"/>
            <a:t>Las </a:t>
          </a:r>
          <a:r>
            <a:rPr lang="es-DO" b="1"/>
            <a:t>proposiciones simples </a:t>
          </a:r>
          <a:r>
            <a:rPr lang="es-ES"/>
            <a:t>son aquellas que no tienen otras oraciones dentro de sí mismas, por lo tanto, carecen de conector lógico (partícula que nos permite unir proposiciones)</a:t>
          </a:r>
          <a:r>
            <a:rPr lang="es-DO"/>
            <a:t>.</a:t>
          </a:r>
          <a:endParaRPr lang="en-US"/>
        </a:p>
      </dgm:t>
    </dgm:pt>
    <dgm:pt modelId="{DD1CA5BA-4588-49AB-851B-000CFB801E2F}" type="parTrans" cxnId="{6C46724D-64B8-4079-9BDF-8F91B932F09E}">
      <dgm:prSet/>
      <dgm:spPr/>
      <dgm:t>
        <a:bodyPr/>
        <a:lstStyle/>
        <a:p>
          <a:endParaRPr lang="en-US"/>
        </a:p>
      </dgm:t>
    </dgm:pt>
    <dgm:pt modelId="{338C9162-7DE6-49F7-A1F5-C4941FBAF406}" type="sibTrans" cxnId="{6C46724D-64B8-4079-9BDF-8F91B932F09E}">
      <dgm:prSet/>
      <dgm:spPr/>
      <dgm:t>
        <a:bodyPr/>
        <a:lstStyle/>
        <a:p>
          <a:endParaRPr lang="en-US"/>
        </a:p>
      </dgm:t>
    </dgm:pt>
    <dgm:pt modelId="{C88EE9EE-D9A8-4E1E-B2A7-E6786994AB6B}">
      <dgm:prSet/>
      <dgm:spPr/>
      <dgm:t>
        <a:bodyPr/>
        <a:lstStyle/>
        <a:p>
          <a:r>
            <a:rPr lang="es-DO"/>
            <a:t>Se les llama </a:t>
          </a:r>
          <a:r>
            <a:rPr lang="es-DO" b="1"/>
            <a:t>Proposiciones Compuestas </a:t>
          </a:r>
          <a:r>
            <a:rPr lang="es-ES"/>
            <a:t>aquellas </a:t>
          </a:r>
          <a:r>
            <a:rPr lang="es-ES" b="1"/>
            <a:t> </a:t>
          </a:r>
          <a:r>
            <a:rPr lang="es-ES"/>
            <a:t>contienen dentro de sí más de una proposición simple unidas por un conector lógico (</a:t>
          </a:r>
          <a:r>
            <a:rPr lang="es-DO"/>
            <a:t>No, o, y, si…entonces, si y solo si)</a:t>
          </a:r>
          <a:r>
            <a:rPr lang="es-ES"/>
            <a:t>.</a:t>
          </a:r>
          <a:endParaRPr lang="en-US"/>
        </a:p>
      </dgm:t>
    </dgm:pt>
    <dgm:pt modelId="{6AB6B6AE-69F1-4E7F-AA33-7820D706F47F}" type="parTrans" cxnId="{2ABBE2D1-6EE2-42D4-951A-6E1F5D54262B}">
      <dgm:prSet/>
      <dgm:spPr/>
      <dgm:t>
        <a:bodyPr/>
        <a:lstStyle/>
        <a:p>
          <a:endParaRPr lang="en-US"/>
        </a:p>
      </dgm:t>
    </dgm:pt>
    <dgm:pt modelId="{B6303591-DC1D-4960-86BD-0A6A0424EB71}" type="sibTrans" cxnId="{2ABBE2D1-6EE2-42D4-951A-6E1F5D54262B}">
      <dgm:prSet/>
      <dgm:spPr/>
      <dgm:t>
        <a:bodyPr/>
        <a:lstStyle/>
        <a:p>
          <a:endParaRPr lang="en-US"/>
        </a:p>
      </dgm:t>
    </dgm:pt>
    <dgm:pt modelId="{6ACF0295-5965-42AB-B6E2-1C2CF883AE1E}" type="pres">
      <dgm:prSet presAssocID="{8CFFF0A3-CB8F-425A-999C-AE7BEAA8E3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FF58B5-A67D-486E-9D04-221783B4CF02}" type="pres">
      <dgm:prSet presAssocID="{67C963F7-8767-4DFF-A13F-0F71E4715369}" presName="hierRoot1" presStyleCnt="0"/>
      <dgm:spPr/>
    </dgm:pt>
    <dgm:pt modelId="{8D54EB64-B403-47A4-B57B-8C39DA919EB4}" type="pres">
      <dgm:prSet presAssocID="{67C963F7-8767-4DFF-A13F-0F71E4715369}" presName="composite" presStyleCnt="0"/>
      <dgm:spPr/>
    </dgm:pt>
    <dgm:pt modelId="{AFFB6DEA-72C8-40C8-9449-30362849B33C}" type="pres">
      <dgm:prSet presAssocID="{67C963F7-8767-4DFF-A13F-0F71E4715369}" presName="background" presStyleLbl="node0" presStyleIdx="0" presStyleCnt="2"/>
      <dgm:spPr/>
    </dgm:pt>
    <dgm:pt modelId="{1802D379-B162-4F2A-874D-1C11AA250177}" type="pres">
      <dgm:prSet presAssocID="{67C963F7-8767-4DFF-A13F-0F71E4715369}" presName="text" presStyleLbl="fgAcc0" presStyleIdx="0" presStyleCnt="2">
        <dgm:presLayoutVars>
          <dgm:chPref val="3"/>
        </dgm:presLayoutVars>
      </dgm:prSet>
      <dgm:spPr/>
    </dgm:pt>
    <dgm:pt modelId="{66C38879-ACEA-4396-8540-5A34BF255F5A}" type="pres">
      <dgm:prSet presAssocID="{67C963F7-8767-4DFF-A13F-0F71E4715369}" presName="hierChild2" presStyleCnt="0"/>
      <dgm:spPr/>
    </dgm:pt>
    <dgm:pt modelId="{F6719DBE-17E8-4879-8E9F-26FB713BC0BF}" type="pres">
      <dgm:prSet presAssocID="{C88EE9EE-D9A8-4E1E-B2A7-E6786994AB6B}" presName="hierRoot1" presStyleCnt="0"/>
      <dgm:spPr/>
    </dgm:pt>
    <dgm:pt modelId="{8358FD5B-8A69-4DE1-AD71-5334D975D890}" type="pres">
      <dgm:prSet presAssocID="{C88EE9EE-D9A8-4E1E-B2A7-E6786994AB6B}" presName="composite" presStyleCnt="0"/>
      <dgm:spPr/>
    </dgm:pt>
    <dgm:pt modelId="{86E0DA28-7470-4AFB-9516-97ADD7A6D7B1}" type="pres">
      <dgm:prSet presAssocID="{C88EE9EE-D9A8-4E1E-B2A7-E6786994AB6B}" presName="background" presStyleLbl="node0" presStyleIdx="1" presStyleCnt="2"/>
      <dgm:spPr/>
    </dgm:pt>
    <dgm:pt modelId="{66FF73F8-D92D-417E-8D84-0AABABB23758}" type="pres">
      <dgm:prSet presAssocID="{C88EE9EE-D9A8-4E1E-B2A7-E6786994AB6B}" presName="text" presStyleLbl="fgAcc0" presStyleIdx="1" presStyleCnt="2">
        <dgm:presLayoutVars>
          <dgm:chPref val="3"/>
        </dgm:presLayoutVars>
      </dgm:prSet>
      <dgm:spPr/>
    </dgm:pt>
    <dgm:pt modelId="{E8BC7484-4A00-4A6D-9113-A898B9CC843E}" type="pres">
      <dgm:prSet presAssocID="{C88EE9EE-D9A8-4E1E-B2A7-E6786994AB6B}" presName="hierChild2" presStyleCnt="0"/>
      <dgm:spPr/>
    </dgm:pt>
  </dgm:ptLst>
  <dgm:cxnLst>
    <dgm:cxn modelId="{4BDF9628-7E4E-4F9F-BEEA-4A9C75D34C84}" type="presOf" srcId="{8CFFF0A3-CB8F-425A-999C-AE7BEAA8E3B7}" destId="{6ACF0295-5965-42AB-B6E2-1C2CF883AE1E}" srcOrd="0" destOrd="0" presId="urn:microsoft.com/office/officeart/2005/8/layout/hierarchy1"/>
    <dgm:cxn modelId="{6C46724D-64B8-4079-9BDF-8F91B932F09E}" srcId="{8CFFF0A3-CB8F-425A-999C-AE7BEAA8E3B7}" destId="{67C963F7-8767-4DFF-A13F-0F71E4715369}" srcOrd="0" destOrd="0" parTransId="{DD1CA5BA-4588-49AB-851B-000CFB801E2F}" sibTransId="{338C9162-7DE6-49F7-A1F5-C4941FBAF406}"/>
    <dgm:cxn modelId="{4FF2E171-6C2D-46E8-887E-468ABA16543A}" type="presOf" srcId="{67C963F7-8767-4DFF-A13F-0F71E4715369}" destId="{1802D379-B162-4F2A-874D-1C11AA250177}" srcOrd="0" destOrd="0" presId="urn:microsoft.com/office/officeart/2005/8/layout/hierarchy1"/>
    <dgm:cxn modelId="{8B3D1BA9-3EC9-497B-A96A-AF52F1D3DF68}" type="presOf" srcId="{C88EE9EE-D9A8-4E1E-B2A7-E6786994AB6B}" destId="{66FF73F8-D92D-417E-8D84-0AABABB23758}" srcOrd="0" destOrd="0" presId="urn:microsoft.com/office/officeart/2005/8/layout/hierarchy1"/>
    <dgm:cxn modelId="{2ABBE2D1-6EE2-42D4-951A-6E1F5D54262B}" srcId="{8CFFF0A3-CB8F-425A-999C-AE7BEAA8E3B7}" destId="{C88EE9EE-D9A8-4E1E-B2A7-E6786994AB6B}" srcOrd="1" destOrd="0" parTransId="{6AB6B6AE-69F1-4E7F-AA33-7820D706F47F}" sibTransId="{B6303591-DC1D-4960-86BD-0A6A0424EB71}"/>
    <dgm:cxn modelId="{002030E7-C22E-42F7-91D5-1FA8E1B53794}" type="presParOf" srcId="{6ACF0295-5965-42AB-B6E2-1C2CF883AE1E}" destId="{1FFF58B5-A67D-486E-9D04-221783B4CF02}" srcOrd="0" destOrd="0" presId="urn:microsoft.com/office/officeart/2005/8/layout/hierarchy1"/>
    <dgm:cxn modelId="{87B0E251-5006-4750-9B23-4ACECA7DD33F}" type="presParOf" srcId="{1FFF58B5-A67D-486E-9D04-221783B4CF02}" destId="{8D54EB64-B403-47A4-B57B-8C39DA919EB4}" srcOrd="0" destOrd="0" presId="urn:microsoft.com/office/officeart/2005/8/layout/hierarchy1"/>
    <dgm:cxn modelId="{E2791BBF-A795-4FC2-9841-DBB86061C064}" type="presParOf" srcId="{8D54EB64-B403-47A4-B57B-8C39DA919EB4}" destId="{AFFB6DEA-72C8-40C8-9449-30362849B33C}" srcOrd="0" destOrd="0" presId="urn:microsoft.com/office/officeart/2005/8/layout/hierarchy1"/>
    <dgm:cxn modelId="{56CAE303-44E6-45C6-BE2D-083E67EA64D6}" type="presParOf" srcId="{8D54EB64-B403-47A4-B57B-8C39DA919EB4}" destId="{1802D379-B162-4F2A-874D-1C11AA250177}" srcOrd="1" destOrd="0" presId="urn:microsoft.com/office/officeart/2005/8/layout/hierarchy1"/>
    <dgm:cxn modelId="{5928FAEA-66BF-457E-9735-0F908C5A3F60}" type="presParOf" srcId="{1FFF58B5-A67D-486E-9D04-221783B4CF02}" destId="{66C38879-ACEA-4396-8540-5A34BF255F5A}" srcOrd="1" destOrd="0" presId="urn:microsoft.com/office/officeart/2005/8/layout/hierarchy1"/>
    <dgm:cxn modelId="{05980276-2D70-4D27-A547-66051E71C987}" type="presParOf" srcId="{6ACF0295-5965-42AB-B6E2-1C2CF883AE1E}" destId="{F6719DBE-17E8-4879-8E9F-26FB713BC0BF}" srcOrd="1" destOrd="0" presId="urn:microsoft.com/office/officeart/2005/8/layout/hierarchy1"/>
    <dgm:cxn modelId="{859C5957-F046-4594-9834-04A26FC60B15}" type="presParOf" srcId="{F6719DBE-17E8-4879-8E9F-26FB713BC0BF}" destId="{8358FD5B-8A69-4DE1-AD71-5334D975D890}" srcOrd="0" destOrd="0" presId="urn:microsoft.com/office/officeart/2005/8/layout/hierarchy1"/>
    <dgm:cxn modelId="{93EA7B8B-8B71-4112-97FD-0E65EA0F966E}" type="presParOf" srcId="{8358FD5B-8A69-4DE1-AD71-5334D975D890}" destId="{86E0DA28-7470-4AFB-9516-97ADD7A6D7B1}" srcOrd="0" destOrd="0" presId="urn:microsoft.com/office/officeart/2005/8/layout/hierarchy1"/>
    <dgm:cxn modelId="{22D90AD7-9B59-4C04-9616-A4D9C78124E9}" type="presParOf" srcId="{8358FD5B-8A69-4DE1-AD71-5334D975D890}" destId="{66FF73F8-D92D-417E-8D84-0AABABB23758}" srcOrd="1" destOrd="0" presId="urn:microsoft.com/office/officeart/2005/8/layout/hierarchy1"/>
    <dgm:cxn modelId="{D3D1D187-BC84-4941-8168-FFAC74A10700}" type="presParOf" srcId="{F6719DBE-17E8-4879-8E9F-26FB713BC0BF}" destId="{E8BC7484-4A00-4A6D-9113-A898B9CC84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83CC5-6C7C-4262-948A-D6195260344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399D55-8F44-48AB-90DE-9427C9B03FC3}">
      <dgm:prSet/>
      <dgm:spPr/>
      <dgm:t>
        <a:bodyPr/>
        <a:lstStyle/>
        <a:p>
          <a:r>
            <a:rPr lang="es-DO"/>
            <a:t>Página 89: </a:t>
          </a:r>
          <a:endParaRPr lang="en-US"/>
        </a:p>
      </dgm:t>
    </dgm:pt>
    <dgm:pt modelId="{74BD5FBC-C22F-4C17-A450-9FDE326B11FE}" type="parTrans" cxnId="{88AC95EB-1EC6-4EAE-B2CA-2234FCF90A12}">
      <dgm:prSet/>
      <dgm:spPr/>
      <dgm:t>
        <a:bodyPr/>
        <a:lstStyle/>
        <a:p>
          <a:endParaRPr lang="en-US"/>
        </a:p>
      </dgm:t>
    </dgm:pt>
    <dgm:pt modelId="{79F618AC-A935-4F18-8F3F-5D97B838508F}" type="sibTrans" cxnId="{88AC95EB-1EC6-4EAE-B2CA-2234FCF90A12}">
      <dgm:prSet/>
      <dgm:spPr/>
      <dgm:t>
        <a:bodyPr/>
        <a:lstStyle/>
        <a:p>
          <a:endParaRPr lang="en-US"/>
        </a:p>
      </dgm:t>
    </dgm:pt>
    <dgm:pt modelId="{D73F1335-E205-4600-9499-D3ADF1EAE841}">
      <dgm:prSet/>
      <dgm:spPr/>
      <dgm:t>
        <a:bodyPr/>
        <a:lstStyle/>
        <a:p>
          <a:r>
            <a:rPr lang="es-DO"/>
            <a:t>Ejercicios 39, 40, 43, 44, 49 y 50</a:t>
          </a:r>
          <a:endParaRPr lang="en-US"/>
        </a:p>
      </dgm:t>
    </dgm:pt>
    <dgm:pt modelId="{4CEEB5D9-5F21-459D-A9C6-542B6F48C5AE}" type="parTrans" cxnId="{929D7957-EF26-4604-B7AA-161E610766F9}">
      <dgm:prSet/>
      <dgm:spPr/>
      <dgm:t>
        <a:bodyPr/>
        <a:lstStyle/>
        <a:p>
          <a:endParaRPr lang="en-US"/>
        </a:p>
      </dgm:t>
    </dgm:pt>
    <dgm:pt modelId="{32D4941C-383C-4AA2-89D6-D73847BFA503}" type="sibTrans" cxnId="{929D7957-EF26-4604-B7AA-161E610766F9}">
      <dgm:prSet/>
      <dgm:spPr/>
      <dgm:t>
        <a:bodyPr/>
        <a:lstStyle/>
        <a:p>
          <a:endParaRPr lang="en-US"/>
        </a:p>
      </dgm:t>
    </dgm:pt>
    <dgm:pt modelId="{8D791541-CA74-4B4E-A057-E7FD68D8A9C4}">
      <dgm:prSet/>
      <dgm:spPr/>
      <dgm:t>
        <a:bodyPr/>
        <a:lstStyle/>
        <a:p>
          <a:r>
            <a:rPr lang="es-DO"/>
            <a:t>Página 99: </a:t>
          </a:r>
          <a:endParaRPr lang="en-US"/>
        </a:p>
      </dgm:t>
    </dgm:pt>
    <dgm:pt modelId="{92C916DF-5BC3-4899-83EF-31079CE53372}" type="parTrans" cxnId="{10AC08F0-D375-4C12-831D-D467FDB7C6BD}">
      <dgm:prSet/>
      <dgm:spPr/>
      <dgm:t>
        <a:bodyPr/>
        <a:lstStyle/>
        <a:p>
          <a:endParaRPr lang="en-US"/>
        </a:p>
      </dgm:t>
    </dgm:pt>
    <dgm:pt modelId="{66F8D4A1-4C71-4DFA-B15F-B94793CFA84F}" type="sibTrans" cxnId="{10AC08F0-D375-4C12-831D-D467FDB7C6BD}">
      <dgm:prSet/>
      <dgm:spPr/>
      <dgm:t>
        <a:bodyPr/>
        <a:lstStyle/>
        <a:p>
          <a:endParaRPr lang="en-US"/>
        </a:p>
      </dgm:t>
    </dgm:pt>
    <dgm:pt modelId="{3B44B418-453F-4954-B9A6-AC09BAFABA28}">
      <dgm:prSet/>
      <dgm:spPr/>
      <dgm:t>
        <a:bodyPr/>
        <a:lstStyle/>
        <a:p>
          <a:r>
            <a:rPr lang="es-DO"/>
            <a:t>Ejercicios 3, 4, 5, 6, 13, 14, 15 y 17 </a:t>
          </a:r>
          <a:endParaRPr lang="en-US"/>
        </a:p>
      </dgm:t>
    </dgm:pt>
    <dgm:pt modelId="{995E88CA-5742-4A82-B6AC-0580951547A2}" type="parTrans" cxnId="{291C7626-4B75-4572-9DB7-8B6E15E33668}">
      <dgm:prSet/>
      <dgm:spPr/>
      <dgm:t>
        <a:bodyPr/>
        <a:lstStyle/>
        <a:p>
          <a:endParaRPr lang="en-US"/>
        </a:p>
      </dgm:t>
    </dgm:pt>
    <dgm:pt modelId="{4D62628B-FC87-4F18-BFB4-1A6E5068EE16}" type="sibTrans" cxnId="{291C7626-4B75-4572-9DB7-8B6E15E33668}">
      <dgm:prSet/>
      <dgm:spPr/>
      <dgm:t>
        <a:bodyPr/>
        <a:lstStyle/>
        <a:p>
          <a:endParaRPr lang="en-US"/>
        </a:p>
      </dgm:t>
    </dgm:pt>
    <dgm:pt modelId="{06FBA68A-0536-4023-99A7-D41F1E2E4BC0}" type="pres">
      <dgm:prSet presAssocID="{C0A83CC5-6C7C-4262-948A-D61952603448}" presName="matrix" presStyleCnt="0">
        <dgm:presLayoutVars>
          <dgm:chMax val="1"/>
          <dgm:dir/>
          <dgm:resizeHandles val="exact"/>
        </dgm:presLayoutVars>
      </dgm:prSet>
      <dgm:spPr/>
    </dgm:pt>
    <dgm:pt modelId="{67BB6284-E976-4A38-8EB4-86F4659DD00C}" type="pres">
      <dgm:prSet presAssocID="{C0A83CC5-6C7C-4262-948A-D61952603448}" presName="diamond" presStyleLbl="bgShp" presStyleIdx="0" presStyleCnt="1"/>
      <dgm:spPr/>
    </dgm:pt>
    <dgm:pt modelId="{8B240D20-39E7-4CCF-8F05-B87339ACF530}" type="pres">
      <dgm:prSet presAssocID="{C0A83CC5-6C7C-4262-948A-D6195260344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715CA5B-A861-460C-B315-0E70BC75ECB7}" type="pres">
      <dgm:prSet presAssocID="{C0A83CC5-6C7C-4262-948A-D6195260344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0CC39F0-E622-46D3-A9B4-60C764C29F6C}" type="pres">
      <dgm:prSet presAssocID="{C0A83CC5-6C7C-4262-948A-D6195260344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497196-2C6B-4CBA-860F-B99A45580A66}" type="pres">
      <dgm:prSet presAssocID="{C0A83CC5-6C7C-4262-948A-D6195260344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1394E1F-0D9A-4BBF-9E53-0C88F60C8B91}" type="presOf" srcId="{8D791541-CA74-4B4E-A057-E7FD68D8A9C4}" destId="{A0CC39F0-E622-46D3-A9B4-60C764C29F6C}" srcOrd="0" destOrd="0" presId="urn:microsoft.com/office/officeart/2005/8/layout/matrix3"/>
    <dgm:cxn modelId="{291C7626-4B75-4572-9DB7-8B6E15E33668}" srcId="{C0A83CC5-6C7C-4262-948A-D61952603448}" destId="{3B44B418-453F-4954-B9A6-AC09BAFABA28}" srcOrd="3" destOrd="0" parTransId="{995E88CA-5742-4A82-B6AC-0580951547A2}" sibTransId="{4D62628B-FC87-4F18-BFB4-1A6E5068EE16}"/>
    <dgm:cxn modelId="{AFF62837-10B2-4DA9-B840-7272DB4556E1}" type="presOf" srcId="{C0A83CC5-6C7C-4262-948A-D61952603448}" destId="{06FBA68A-0536-4023-99A7-D41F1E2E4BC0}" srcOrd="0" destOrd="0" presId="urn:microsoft.com/office/officeart/2005/8/layout/matrix3"/>
    <dgm:cxn modelId="{929D7957-EF26-4604-B7AA-161E610766F9}" srcId="{C0A83CC5-6C7C-4262-948A-D61952603448}" destId="{D73F1335-E205-4600-9499-D3ADF1EAE841}" srcOrd="1" destOrd="0" parTransId="{4CEEB5D9-5F21-459D-A9C6-542B6F48C5AE}" sibTransId="{32D4941C-383C-4AA2-89D6-D73847BFA503}"/>
    <dgm:cxn modelId="{C4931F97-DD2C-456D-8D19-C267CB9D0DB3}" type="presOf" srcId="{3B44B418-453F-4954-B9A6-AC09BAFABA28}" destId="{C9497196-2C6B-4CBA-860F-B99A45580A66}" srcOrd="0" destOrd="0" presId="urn:microsoft.com/office/officeart/2005/8/layout/matrix3"/>
    <dgm:cxn modelId="{3FD898C3-B777-427B-8C0C-DB2B1416AD3F}" type="presOf" srcId="{BA399D55-8F44-48AB-90DE-9427C9B03FC3}" destId="{8B240D20-39E7-4CCF-8F05-B87339ACF530}" srcOrd="0" destOrd="0" presId="urn:microsoft.com/office/officeart/2005/8/layout/matrix3"/>
    <dgm:cxn modelId="{88AC95EB-1EC6-4EAE-B2CA-2234FCF90A12}" srcId="{C0A83CC5-6C7C-4262-948A-D61952603448}" destId="{BA399D55-8F44-48AB-90DE-9427C9B03FC3}" srcOrd="0" destOrd="0" parTransId="{74BD5FBC-C22F-4C17-A450-9FDE326B11FE}" sibTransId="{79F618AC-A935-4F18-8F3F-5D97B838508F}"/>
    <dgm:cxn modelId="{4C5F73ED-B974-4461-8462-0806569FBB7F}" type="presOf" srcId="{D73F1335-E205-4600-9499-D3ADF1EAE841}" destId="{5715CA5B-A861-460C-B315-0E70BC75ECB7}" srcOrd="0" destOrd="0" presId="urn:microsoft.com/office/officeart/2005/8/layout/matrix3"/>
    <dgm:cxn modelId="{10AC08F0-D375-4C12-831D-D467FDB7C6BD}" srcId="{C0A83CC5-6C7C-4262-948A-D61952603448}" destId="{8D791541-CA74-4B4E-A057-E7FD68D8A9C4}" srcOrd="2" destOrd="0" parTransId="{92C916DF-5BC3-4899-83EF-31079CE53372}" sibTransId="{66F8D4A1-4C71-4DFA-B15F-B94793CFA84F}"/>
    <dgm:cxn modelId="{A067A5EA-54B7-465A-B154-F97D55725D4E}" type="presParOf" srcId="{06FBA68A-0536-4023-99A7-D41F1E2E4BC0}" destId="{67BB6284-E976-4A38-8EB4-86F4659DD00C}" srcOrd="0" destOrd="0" presId="urn:microsoft.com/office/officeart/2005/8/layout/matrix3"/>
    <dgm:cxn modelId="{08E7ABFD-925F-4899-A0C0-3E0BB133F989}" type="presParOf" srcId="{06FBA68A-0536-4023-99A7-D41F1E2E4BC0}" destId="{8B240D20-39E7-4CCF-8F05-B87339ACF530}" srcOrd="1" destOrd="0" presId="urn:microsoft.com/office/officeart/2005/8/layout/matrix3"/>
    <dgm:cxn modelId="{06CDA902-1ECB-4AEF-A8E4-2C5FCC1F8F39}" type="presParOf" srcId="{06FBA68A-0536-4023-99A7-D41F1E2E4BC0}" destId="{5715CA5B-A861-460C-B315-0E70BC75ECB7}" srcOrd="2" destOrd="0" presId="urn:microsoft.com/office/officeart/2005/8/layout/matrix3"/>
    <dgm:cxn modelId="{74E594DF-E8D2-4032-8976-5338CE665C27}" type="presParOf" srcId="{06FBA68A-0536-4023-99A7-D41F1E2E4BC0}" destId="{A0CC39F0-E622-46D3-A9B4-60C764C29F6C}" srcOrd="3" destOrd="0" presId="urn:microsoft.com/office/officeart/2005/8/layout/matrix3"/>
    <dgm:cxn modelId="{1FE4BD87-B55F-4C78-A243-F42E8A1ACA9D}" type="presParOf" srcId="{06FBA68A-0536-4023-99A7-D41F1E2E4BC0}" destId="{C9497196-2C6B-4CBA-860F-B99A45580A6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B6DEA-72C8-40C8-9449-30362849B33C}">
      <dsp:nvSpPr>
        <dsp:cNvPr id="0" name=""/>
        <dsp:cNvSpPr/>
      </dsp:nvSpPr>
      <dsp:spPr>
        <a:xfrm>
          <a:off x="1008" y="574188"/>
          <a:ext cx="3538366" cy="224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2D379-B162-4F2A-874D-1C11AA250177}">
      <dsp:nvSpPr>
        <dsp:cNvPr id="0" name=""/>
        <dsp:cNvSpPr/>
      </dsp:nvSpPr>
      <dsp:spPr>
        <a:xfrm>
          <a:off x="394159" y="947682"/>
          <a:ext cx="3538366" cy="224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000" kern="1200"/>
            <a:t>Las </a:t>
          </a:r>
          <a:r>
            <a:rPr lang="es-DO" sz="2000" b="1" kern="1200"/>
            <a:t>proposiciones simples </a:t>
          </a:r>
          <a:r>
            <a:rPr lang="es-ES" sz="2000" kern="1200"/>
            <a:t>son aquellas que no tienen otras oraciones dentro de sí mismas, por lo tanto, carecen de conector lógico (partícula que nos permite unir proposiciones)</a:t>
          </a:r>
          <a:r>
            <a:rPr lang="es-DO" sz="2000" kern="1200"/>
            <a:t>.</a:t>
          </a:r>
          <a:endParaRPr lang="en-US" sz="2000" kern="1200"/>
        </a:p>
      </dsp:txBody>
      <dsp:txXfrm>
        <a:off x="459967" y="1013490"/>
        <a:ext cx="3406750" cy="2115246"/>
      </dsp:txXfrm>
    </dsp:sp>
    <dsp:sp modelId="{86E0DA28-7470-4AFB-9516-97ADD7A6D7B1}">
      <dsp:nvSpPr>
        <dsp:cNvPr id="0" name=""/>
        <dsp:cNvSpPr/>
      </dsp:nvSpPr>
      <dsp:spPr>
        <a:xfrm>
          <a:off x="4325677" y="574188"/>
          <a:ext cx="3538366" cy="224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F73F8-D92D-417E-8D84-0AABABB23758}">
      <dsp:nvSpPr>
        <dsp:cNvPr id="0" name=""/>
        <dsp:cNvSpPr/>
      </dsp:nvSpPr>
      <dsp:spPr>
        <a:xfrm>
          <a:off x="4718829" y="947682"/>
          <a:ext cx="3538366" cy="224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000" kern="1200"/>
            <a:t>Se les llama </a:t>
          </a:r>
          <a:r>
            <a:rPr lang="es-DO" sz="2000" b="1" kern="1200"/>
            <a:t>Proposiciones Compuestas </a:t>
          </a:r>
          <a:r>
            <a:rPr lang="es-ES" sz="2000" kern="1200"/>
            <a:t>aquellas </a:t>
          </a:r>
          <a:r>
            <a:rPr lang="es-ES" sz="2000" b="1" kern="1200"/>
            <a:t> </a:t>
          </a:r>
          <a:r>
            <a:rPr lang="es-ES" sz="2000" kern="1200"/>
            <a:t>contienen dentro de sí más de una proposición simple unidas por un conector lógico (</a:t>
          </a:r>
          <a:r>
            <a:rPr lang="es-DO" sz="2000" kern="1200"/>
            <a:t>No, o, y, si…entonces, si y solo si)</a:t>
          </a:r>
          <a:r>
            <a:rPr lang="es-ES" sz="2000" kern="1200"/>
            <a:t>.</a:t>
          </a:r>
          <a:endParaRPr lang="en-US" sz="2000" kern="1200"/>
        </a:p>
      </dsp:txBody>
      <dsp:txXfrm>
        <a:off x="4784637" y="1013490"/>
        <a:ext cx="3406750" cy="2115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B6284-E976-4A38-8EB4-86F4659DD00C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40D20-39E7-4CCF-8F05-B87339ACF530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500" kern="1200"/>
            <a:t>Página 89: </a:t>
          </a:r>
          <a:endParaRPr lang="en-US" sz="2500" kern="1200"/>
        </a:p>
      </dsp:txBody>
      <dsp:txXfrm>
        <a:off x="2367950" y="516132"/>
        <a:ext cx="1592793" cy="1592793"/>
      </dsp:txXfrm>
    </dsp:sp>
    <dsp:sp modelId="{5715CA5B-A861-460C-B315-0E70BC75ECB7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500" kern="1200"/>
            <a:t>Ejercicios 39, 40, 43, 44, 49 y 50</a:t>
          </a:r>
          <a:endParaRPr lang="en-US" sz="2500" kern="1200"/>
        </a:p>
      </dsp:txBody>
      <dsp:txXfrm>
        <a:off x="4268855" y="516132"/>
        <a:ext cx="1592793" cy="1592793"/>
      </dsp:txXfrm>
    </dsp:sp>
    <dsp:sp modelId="{A0CC39F0-E622-46D3-A9B4-60C764C29F6C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500" kern="1200"/>
            <a:t>Página 99: </a:t>
          </a:r>
          <a:endParaRPr lang="en-US" sz="2500" kern="1200"/>
        </a:p>
      </dsp:txBody>
      <dsp:txXfrm>
        <a:off x="2367950" y="2417036"/>
        <a:ext cx="1592793" cy="1592793"/>
      </dsp:txXfrm>
    </dsp:sp>
    <dsp:sp modelId="{C9497196-2C6B-4CBA-860F-B99A45580A66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500" kern="1200"/>
            <a:t>Ejercicios 3, 4, 5, 6, 13, 14, 15 y 17 </a:t>
          </a:r>
          <a:endParaRPr lang="en-US" sz="2500" kern="1200"/>
        </a:p>
      </dsp:txBody>
      <dsp:txXfrm>
        <a:off x="4268855" y="2417036"/>
        <a:ext cx="1592793" cy="159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B48-0839-4BA8-B299-964400E92AA5}" type="datetimeFigureOut">
              <a:rPr lang="es-DO" smtClean="0"/>
              <a:t>12/9/2024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F78-8BFC-4AC3-9703-545EE6079BB2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B48-0839-4BA8-B299-964400E92AA5}" type="datetimeFigureOut">
              <a:rPr lang="es-DO" smtClean="0"/>
              <a:t>12/9/2024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F78-8BFC-4AC3-9703-545EE6079BB2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B48-0839-4BA8-B299-964400E92AA5}" type="datetimeFigureOut">
              <a:rPr lang="es-DO" smtClean="0"/>
              <a:t>12/9/2024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F78-8BFC-4AC3-9703-545EE6079BB2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B48-0839-4BA8-B299-964400E92AA5}" type="datetimeFigureOut">
              <a:rPr lang="es-DO" smtClean="0"/>
              <a:t>12/9/2024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F78-8BFC-4AC3-9703-545EE6079BB2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B48-0839-4BA8-B299-964400E92AA5}" type="datetimeFigureOut">
              <a:rPr lang="es-DO" smtClean="0"/>
              <a:t>12/9/2024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F78-8BFC-4AC3-9703-545EE6079BB2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B48-0839-4BA8-B299-964400E92AA5}" type="datetimeFigureOut">
              <a:rPr lang="es-DO" smtClean="0"/>
              <a:t>12/9/2024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F78-8BFC-4AC3-9703-545EE6079BB2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B48-0839-4BA8-B299-964400E92AA5}" type="datetimeFigureOut">
              <a:rPr lang="es-DO" smtClean="0"/>
              <a:t>12/9/2024</a:t>
            </a:fld>
            <a:endParaRPr lang="es-D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F78-8BFC-4AC3-9703-545EE6079BB2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B48-0839-4BA8-B299-964400E92AA5}" type="datetimeFigureOut">
              <a:rPr lang="es-DO" smtClean="0"/>
              <a:t>12/9/2024</a:t>
            </a:fld>
            <a:endParaRPr lang="es-D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F78-8BFC-4AC3-9703-545EE6079BB2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B48-0839-4BA8-B299-964400E92AA5}" type="datetimeFigureOut">
              <a:rPr lang="es-DO" smtClean="0"/>
              <a:t>12/9/2024</a:t>
            </a:fld>
            <a:endParaRPr lang="es-D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F78-8BFC-4AC3-9703-545EE6079BB2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B48-0839-4BA8-B299-964400E92AA5}" type="datetimeFigureOut">
              <a:rPr lang="es-DO" smtClean="0"/>
              <a:t>12/9/2024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F78-8BFC-4AC3-9703-545EE6079BB2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7B48-0839-4BA8-B299-964400E92AA5}" type="datetimeFigureOut">
              <a:rPr lang="es-DO" smtClean="0"/>
              <a:t>12/9/2024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F78-8BFC-4AC3-9703-545EE6079BB2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7B48-0839-4BA8-B299-964400E92AA5}" type="datetimeFigureOut">
              <a:rPr lang="es-DO" smtClean="0"/>
              <a:t>12/9/2024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8F78-8BFC-4AC3-9703-545EE6079BB2}" type="slidenum">
              <a:rPr lang="es-DO" smtClean="0"/>
              <a:t>‹Nº›</a:t>
            </a:fld>
            <a:endParaRPr lang="es-D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7581" y="921715"/>
            <a:ext cx="7914859" cy="191407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DO" sz="3600"/>
              <a:t>Proposiciones Simples y Compuestas</a:t>
            </a:r>
            <a:br>
              <a:rPr lang="es-DO" sz="3600"/>
            </a:br>
            <a:r>
              <a:rPr lang="es-DO" sz="3600"/>
              <a:t>y</a:t>
            </a:r>
            <a:br>
              <a:rPr lang="es-DO" sz="3600"/>
            </a:br>
            <a:r>
              <a:rPr lang="es-DO" sz="3600"/>
              <a:t>Conectivos lógicos</a:t>
            </a:r>
            <a:endParaRPr lang="es-DO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022220"/>
            <a:ext cx="611504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9190104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7580" y="4541262"/>
            <a:ext cx="7554820" cy="162404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DO" sz="1000" dirty="0" err="1">
                <a:solidFill>
                  <a:srgbClr val="FFFFFF"/>
                </a:solidFill>
              </a:rPr>
              <a:t>Prof</a:t>
            </a:r>
            <a:r>
              <a:rPr lang="es-DO" sz="1000" dirty="0">
                <a:solidFill>
                  <a:srgbClr val="FFFFFF"/>
                </a:solidFill>
              </a:rPr>
              <a:t>: Maxiely Reyes   </a:t>
            </a:r>
            <a:endParaRPr lang="es-DO" sz="1400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s-DO" sz="1400" dirty="0">
                <a:solidFill>
                  <a:schemeClr val="tx1"/>
                </a:solidFill>
              </a:rPr>
              <a:t>Información tomada de libro </a:t>
            </a:r>
            <a:r>
              <a:rPr lang="es-DO" sz="1400" b="1" dirty="0">
                <a:solidFill>
                  <a:schemeClr val="tx1"/>
                </a:solidFill>
              </a:rPr>
              <a:t>“Matemática, razonamiento y aplicaciones” </a:t>
            </a:r>
            <a:r>
              <a:rPr lang="es-DO" sz="1400" dirty="0">
                <a:solidFill>
                  <a:schemeClr val="tx1"/>
                </a:solidFill>
              </a:rPr>
              <a:t>de  Miller, </a:t>
            </a:r>
            <a:r>
              <a:rPr lang="es-DO" sz="1400" dirty="0" err="1">
                <a:solidFill>
                  <a:schemeClr val="tx1"/>
                </a:solidFill>
              </a:rPr>
              <a:t>Heeren</a:t>
            </a:r>
            <a:r>
              <a:rPr lang="es-DO" sz="1400" dirty="0">
                <a:solidFill>
                  <a:schemeClr val="tx1"/>
                </a:solidFill>
              </a:rPr>
              <a:t> y </a:t>
            </a:r>
            <a:r>
              <a:rPr lang="es-DO" sz="1400" dirty="0" err="1">
                <a:solidFill>
                  <a:schemeClr val="tx1"/>
                </a:solidFill>
              </a:rPr>
              <a:t>Hornsby</a:t>
            </a:r>
            <a:r>
              <a:rPr lang="es-DO" sz="1400" dirty="0">
                <a:solidFill>
                  <a:schemeClr val="tx1"/>
                </a:solidFill>
              </a:rPr>
              <a:t> (12ª edición), Ed. PEARSON. </a:t>
            </a:r>
            <a:r>
              <a:rPr lang="es-ES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s-DO" sz="1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s-DO" sz="1400" dirty="0">
                <a:solidFill>
                  <a:schemeClr val="tx1"/>
                </a:solidFill>
              </a:rPr>
              <a:t>Unidad 3.1, página: 88-90. Ejercicios recomendados 1-74</a:t>
            </a:r>
          </a:p>
          <a:p>
            <a:pPr algn="l">
              <a:lnSpc>
                <a:spcPct val="90000"/>
              </a:lnSpc>
            </a:pPr>
            <a:r>
              <a:rPr lang="es-DO" sz="1400" dirty="0">
                <a:solidFill>
                  <a:schemeClr val="tx1"/>
                </a:solidFill>
              </a:rPr>
              <a:t>Unidad 3.2, página: 90-100. Ejercicios recomendados 1-72</a:t>
            </a:r>
          </a:p>
          <a:p>
            <a:pPr algn="l">
              <a:lnSpc>
                <a:spcPct val="90000"/>
              </a:lnSpc>
            </a:pPr>
            <a:endParaRPr lang="es-DO" sz="11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s-DO" sz="1000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9143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s-DO" sz="3100" b="1"/>
            </a:br>
            <a:r>
              <a:rPr lang="es-DO" sz="3100" b="1"/>
              <a:t>BICONDICIONAL</a:t>
            </a:r>
            <a:br>
              <a:rPr lang="es-DO" sz="3100"/>
            </a:br>
            <a:endParaRPr lang="es-DO" sz="310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2623381"/>
            <a:ext cx="2916396" cy="355358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s-DO" sz="1700" dirty="0"/>
              <a:t>    </a:t>
            </a:r>
            <a:r>
              <a:rPr lang="es-DO" sz="2000" dirty="0"/>
              <a:t>Es aquella proposición que es verdadera cuando p y q tienen el mismo valor de verdad, y falsa en caso contrario.</a:t>
            </a:r>
          </a:p>
          <a:p>
            <a:pPr algn="just">
              <a:buNone/>
            </a:pPr>
            <a:endParaRPr lang="es-DO" sz="2000" dirty="0"/>
          </a:p>
          <a:p>
            <a:pPr algn="just">
              <a:buNone/>
            </a:pPr>
            <a:r>
              <a:rPr lang="es-DO" sz="2000" dirty="0"/>
              <a:t>  Su tabla de verdad es 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46601"/>
              </p:ext>
            </p:extLst>
          </p:nvPr>
        </p:nvGraphicFramePr>
        <p:xfrm>
          <a:off x="4671914" y="1566690"/>
          <a:ext cx="3843437" cy="2949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1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dirty="0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es-DO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P ↔ q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7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dirty="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s-DO" dirty="0"/>
            </a:br>
            <a:r>
              <a:rPr lang="es-DO" dirty="0"/>
              <a:t>Ejercicios a realizar del libro</a:t>
            </a:r>
            <a:br>
              <a:rPr lang="es-DO" dirty="0"/>
            </a:br>
            <a:endParaRPr lang="es-DO" dirty="0"/>
          </a:p>
        </p:txBody>
      </p:sp>
      <p:graphicFrame>
        <p:nvGraphicFramePr>
          <p:cNvPr id="5" name="2 Marcador de contenido">
            <a:extLst>
              <a:ext uri="{FF2B5EF4-FFF2-40B4-BE49-F238E27FC236}">
                <a16:creationId xmlns:a16="http://schemas.microsoft.com/office/drawing/2014/main" id="{1EBB3AA3-B667-F13C-7E81-C48C39E321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600700" cy="6858000"/>
            <a:chOff x="7467600" y="0"/>
            <a:chExt cx="4724400" cy="6858000"/>
          </a:xfrm>
        </p:grpSpPr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27275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84582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50" y="1676400"/>
            <a:ext cx="2562622" cy="3505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 algn="just">
              <a:lnSpc>
                <a:spcPct val="90000"/>
              </a:lnSpc>
            </a:pPr>
            <a:br>
              <a:rPr lang="es-DO" sz="3000" dirty="0"/>
            </a:br>
            <a:r>
              <a:rPr lang="es-DO" sz="3000" dirty="0"/>
              <a:t>PROPOSICIÓN </a:t>
            </a:r>
            <a:br>
              <a:rPr lang="es-DO" sz="3000" dirty="0"/>
            </a:br>
            <a:br>
              <a:rPr lang="es-DO" sz="3000" dirty="0"/>
            </a:br>
            <a:r>
              <a:rPr lang="es-DO" sz="3000" dirty="0"/>
              <a:t>Es la oración afirmativa que puede ser verdadera o falsa, pero no ambas.</a:t>
            </a:r>
            <a:br>
              <a:rPr lang="es-DO" sz="3000" dirty="0"/>
            </a:br>
            <a:endParaRPr lang="es-DO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63889" y="1676400"/>
            <a:ext cx="4551412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s-DO" sz="2800" dirty="0">
                <a:solidFill>
                  <a:schemeClr val="tx1">
                    <a:alpha val="55000"/>
                  </a:schemeClr>
                </a:solidFill>
              </a:rPr>
              <a:t>Por ejemplo:</a:t>
            </a:r>
          </a:p>
          <a:p>
            <a:pPr algn="just"/>
            <a:r>
              <a:rPr lang="es-DO" sz="2800" dirty="0">
                <a:solidFill>
                  <a:schemeClr val="tx1">
                    <a:alpha val="55000"/>
                  </a:schemeClr>
                </a:solidFill>
              </a:rPr>
              <a:t>4 es menor que ocho</a:t>
            </a:r>
          </a:p>
          <a:p>
            <a:pPr algn="just"/>
            <a:r>
              <a:rPr lang="es-DO" sz="2800" dirty="0">
                <a:solidFill>
                  <a:schemeClr val="tx1">
                    <a:alpha val="55000"/>
                  </a:schemeClr>
                </a:solidFill>
              </a:rPr>
              <a:t>Carlos es alto</a:t>
            </a:r>
          </a:p>
          <a:p>
            <a:pPr algn="just"/>
            <a:r>
              <a:rPr lang="es-DO" sz="2800" dirty="0">
                <a:solidFill>
                  <a:schemeClr val="tx1">
                    <a:alpha val="55000"/>
                  </a:schemeClr>
                </a:solidFill>
              </a:rPr>
              <a:t>México es un país de América</a:t>
            </a:r>
          </a:p>
          <a:p>
            <a:pPr algn="just"/>
            <a:r>
              <a:rPr lang="es-DO" sz="2800" dirty="0">
                <a:solidFill>
                  <a:schemeClr val="tx1">
                    <a:alpha val="55000"/>
                  </a:schemeClr>
                </a:solidFill>
              </a:rPr>
              <a:t>María es inteligente</a:t>
            </a:r>
          </a:p>
          <a:p>
            <a:pPr algn="just"/>
            <a:r>
              <a:rPr lang="es-DO" sz="2800" dirty="0">
                <a:solidFill>
                  <a:schemeClr val="tx1">
                    <a:alpha val="55000"/>
                  </a:schemeClr>
                </a:solidFill>
              </a:rPr>
              <a:t>El sábado no hay clases</a:t>
            </a:r>
          </a:p>
          <a:p>
            <a:endParaRPr lang="es-DO" sz="21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5716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s-DO" dirty="0"/>
              <a:t>Proposiciones </a:t>
            </a:r>
            <a:br>
              <a:rPr lang="es-DO" dirty="0"/>
            </a:br>
            <a:r>
              <a:rPr lang="es-DO" dirty="0"/>
              <a:t>Simples y compuestas</a:t>
            </a:r>
          </a:p>
        </p:txBody>
      </p:sp>
      <p:graphicFrame>
        <p:nvGraphicFramePr>
          <p:cNvPr id="5" name="2 Marcador de contenido">
            <a:extLst>
              <a:ext uri="{FF2B5EF4-FFF2-40B4-BE49-F238E27FC236}">
                <a16:creationId xmlns:a16="http://schemas.microsoft.com/office/drawing/2014/main" id="{C7A5E09E-54ED-E95D-5937-EBFC636055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8596" y="2357430"/>
          <a:ext cx="8258204" cy="376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600700" cy="6858000"/>
            <a:chOff x="7467600" y="0"/>
            <a:chExt cx="47244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27275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84582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50" y="1676400"/>
            <a:ext cx="2857500" cy="3505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br>
              <a:rPr lang="es-DO" sz="3500" dirty="0"/>
            </a:br>
            <a:br>
              <a:rPr lang="es-DO" sz="3500" dirty="0"/>
            </a:br>
            <a:r>
              <a:rPr lang="es-DO" sz="3500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86203" y="1676400"/>
            <a:ext cx="4229097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DO" sz="1800" b="1">
                <a:solidFill>
                  <a:schemeClr val="tx1">
                    <a:alpha val="55000"/>
                  </a:schemeClr>
                </a:solidFill>
              </a:rPr>
              <a:t>CLASIFICA EN PROPOSICIONES SIMPLES O COMPUESTAS</a:t>
            </a:r>
            <a:endParaRPr lang="es-DO" sz="1800">
              <a:solidFill>
                <a:schemeClr val="tx1">
                  <a:alpha val="5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s-DO" sz="1800">
                <a:solidFill>
                  <a:schemeClr val="tx1">
                    <a:alpha val="55000"/>
                  </a:schemeClr>
                </a:solidFill>
              </a:rPr>
              <a:t>1- Carlos Fuentes es un escritor.</a:t>
            </a:r>
          </a:p>
          <a:p>
            <a:pPr>
              <a:lnSpc>
                <a:spcPct val="90000"/>
              </a:lnSpc>
            </a:pPr>
            <a:r>
              <a:rPr lang="es-DO" sz="1800">
                <a:solidFill>
                  <a:schemeClr val="tx1">
                    <a:alpha val="55000"/>
                  </a:schemeClr>
                </a:solidFill>
              </a:rPr>
              <a:t>2- Sen(x) no es un número mayor que 1.</a:t>
            </a:r>
          </a:p>
          <a:p>
            <a:pPr>
              <a:lnSpc>
                <a:spcPct val="90000"/>
              </a:lnSpc>
            </a:pPr>
            <a:r>
              <a:rPr lang="es-DO" sz="1800">
                <a:solidFill>
                  <a:schemeClr val="tx1">
                    <a:alpha val="55000"/>
                  </a:schemeClr>
                </a:solidFill>
              </a:rPr>
              <a:t>3- El 14 y el 7 son factores de 42.</a:t>
            </a:r>
          </a:p>
          <a:p>
            <a:pPr>
              <a:lnSpc>
                <a:spcPct val="90000"/>
              </a:lnSpc>
            </a:pPr>
            <a:r>
              <a:rPr lang="es-DO" sz="1800">
                <a:solidFill>
                  <a:schemeClr val="tx1">
                    <a:alpha val="55000"/>
                  </a:schemeClr>
                </a:solidFill>
              </a:rPr>
              <a:t>4- El 14 es factor del 42 y el 7 también es factor de 42.</a:t>
            </a:r>
          </a:p>
          <a:p>
            <a:pPr>
              <a:lnSpc>
                <a:spcPct val="90000"/>
              </a:lnSpc>
            </a:pPr>
            <a:r>
              <a:rPr lang="es-DO" sz="1800">
                <a:solidFill>
                  <a:schemeClr val="tx1">
                    <a:alpha val="55000"/>
                  </a:schemeClr>
                </a:solidFill>
              </a:rPr>
              <a:t>5- Si x es un número primo, entonces x es impar.</a:t>
            </a:r>
          </a:p>
          <a:p>
            <a:pPr>
              <a:lnSpc>
                <a:spcPct val="90000"/>
              </a:lnSpc>
            </a:pPr>
            <a:r>
              <a:rPr lang="es-DO" sz="1800">
                <a:solidFill>
                  <a:schemeClr val="tx1">
                    <a:alpha val="55000"/>
                  </a:schemeClr>
                </a:solidFill>
              </a:rPr>
              <a:t>6- No todos los números primos son impares. </a:t>
            </a:r>
          </a:p>
          <a:p>
            <a:pPr>
              <a:lnSpc>
                <a:spcPct val="90000"/>
              </a:lnSpc>
              <a:buNone/>
            </a:pPr>
            <a:endParaRPr lang="es-DO" sz="1800">
              <a:solidFill>
                <a:schemeClr val="tx1">
                  <a:alpha val="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0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9214" y="276198"/>
            <a:ext cx="7858200" cy="115724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DO" sz="3500" b="1"/>
              <a:t>Conectivos lógicos</a:t>
            </a:r>
            <a:endParaRPr lang="es-DO" sz="350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360966"/>
              </p:ext>
            </p:extLst>
          </p:nvPr>
        </p:nvGraphicFramePr>
        <p:xfrm>
          <a:off x="938122" y="2442766"/>
          <a:ext cx="7267756" cy="3234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0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Conector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Significado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Proposición compuesta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Nombre en lógica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˄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Y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P ˄ q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Conjunción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˅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O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P ˅ q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Disyunción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~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No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~ p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Negación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→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Si… entonces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P → q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Condicional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↔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Si y sólo si 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P ↔ q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22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Bicondicional</a:t>
                      </a:r>
                      <a:endParaRPr lang="es-DO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884" marR="868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643467"/>
            <a:ext cx="3079254" cy="180052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DO" b="1" i="1"/>
              <a:t>NEGACION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2623381"/>
            <a:ext cx="3079254" cy="355358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s-ES" sz="1700"/>
              <a:t>    El operador de negación se representa comúnmente con la virgulilla (~) o con el símbolo ¬ </a:t>
            </a:r>
            <a:endParaRPr lang="es-DO" sz="1700"/>
          </a:p>
          <a:p>
            <a:pPr>
              <a:buNone/>
            </a:pPr>
            <a:r>
              <a:rPr lang="es-DO" sz="1700"/>
              <a:t>Se define la negación de p como la proposición</a:t>
            </a:r>
          </a:p>
          <a:p>
            <a:pPr>
              <a:buNone/>
            </a:pPr>
            <a:r>
              <a:rPr lang="es-DO" sz="1700"/>
              <a:t> </a:t>
            </a:r>
            <a:r>
              <a:rPr lang="es-DO" sz="1700" b="1"/>
              <a:t>¬ p</a:t>
            </a:r>
            <a:r>
              <a:rPr lang="es-DO" sz="1700"/>
              <a:t> que es verdadera cuando </a:t>
            </a:r>
            <a:r>
              <a:rPr lang="es-DO" sz="1700" b="1"/>
              <a:t>p</a:t>
            </a:r>
            <a:r>
              <a:rPr lang="es-DO" sz="1700"/>
              <a:t> es falsa y que </a:t>
            </a:r>
          </a:p>
          <a:p>
            <a:pPr>
              <a:buNone/>
            </a:pPr>
            <a:r>
              <a:rPr lang="es-DO" sz="1700"/>
              <a:t>es falsa cuando </a:t>
            </a:r>
            <a:r>
              <a:rPr lang="es-DO" sz="1700" b="1"/>
              <a:t>p</a:t>
            </a:r>
            <a:r>
              <a:rPr lang="es-DO" sz="1700"/>
              <a:t> es verdadera. Se lee </a:t>
            </a:r>
            <a:r>
              <a:rPr lang="es-DO" sz="1700" b="1"/>
              <a:t>"no p".</a:t>
            </a:r>
          </a:p>
          <a:p>
            <a:pPr>
              <a:buNone/>
            </a:pPr>
            <a:endParaRPr lang="es-DO" sz="1700"/>
          </a:p>
          <a:p>
            <a:pPr>
              <a:buNone/>
            </a:pPr>
            <a:r>
              <a:rPr lang="es-DO" sz="1700"/>
              <a:t>Su tabla de verdad es:  </a:t>
            </a:r>
          </a:p>
          <a:p>
            <a:pPr>
              <a:buNone/>
            </a:pPr>
            <a:endParaRPr lang="es-DO" sz="170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86698"/>
              </p:ext>
            </p:extLst>
          </p:nvPr>
        </p:nvGraphicFramePr>
        <p:xfrm>
          <a:off x="5364088" y="2443993"/>
          <a:ext cx="2664296" cy="2558225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344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9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4400" b="0" cap="none" spc="0" dirty="0">
                          <a:solidFill>
                            <a:schemeClr val="bg1"/>
                          </a:solidFill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es-DO" sz="4400" b="0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2514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4400" b="0" cap="none" spc="0">
                          <a:solidFill>
                            <a:schemeClr val="bg1"/>
                          </a:solidFill>
                          <a:latin typeface="Arial"/>
                          <a:ea typeface="Calibri"/>
                          <a:cs typeface="Times New Roman"/>
                        </a:rPr>
                        <a:t>~ p</a:t>
                      </a:r>
                      <a:endParaRPr lang="es-DO" sz="44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2514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0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25146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25146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0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25146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3300" cap="none" spc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25146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s-DO" sz="3700" b="1" i="1"/>
            </a:br>
            <a:r>
              <a:rPr lang="es-DO" sz="3700" b="1" i="1"/>
              <a:t>CONJUNCION</a:t>
            </a:r>
            <a:br>
              <a:rPr lang="es-DO" sz="3700" b="1" i="1"/>
            </a:br>
            <a:endParaRPr lang="es-DO" sz="370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2623381"/>
            <a:ext cx="2916395" cy="246180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s-DO" sz="1700" dirty="0"/>
              <a:t>    </a:t>
            </a:r>
            <a:r>
              <a:rPr lang="es-DO" sz="2000" dirty="0"/>
              <a:t>Es aquella proposición que es verdadera cuando p y q son verdaderas, y falsa en cualquier otro caso.</a:t>
            </a:r>
          </a:p>
          <a:p>
            <a:pPr>
              <a:buNone/>
            </a:pPr>
            <a:r>
              <a:rPr lang="es-DO" sz="2000" dirty="0"/>
              <a:t>    Su tabla de verdad es:  </a:t>
            </a:r>
          </a:p>
          <a:p>
            <a:pPr>
              <a:buNone/>
            </a:pPr>
            <a:endParaRPr lang="es-DO" sz="17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255484"/>
              </p:ext>
            </p:extLst>
          </p:nvPr>
        </p:nvGraphicFramePr>
        <p:xfrm>
          <a:off x="5100739" y="949631"/>
          <a:ext cx="3560661" cy="498708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95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74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b="0" cap="none" spc="0">
                          <a:solidFill>
                            <a:schemeClr val="bg1"/>
                          </a:solidFill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es-DO" sz="33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b="0" cap="none" spc="0">
                          <a:solidFill>
                            <a:schemeClr val="bg1"/>
                          </a:solidFill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es-DO" sz="33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b="0" cap="none" spc="0">
                          <a:solidFill>
                            <a:schemeClr val="bg1"/>
                          </a:solidFill>
                          <a:latin typeface="Arial"/>
                          <a:ea typeface="Calibri"/>
                          <a:cs typeface="Times New Roman"/>
                        </a:rPr>
                        <a:t>P ˄ q</a:t>
                      </a:r>
                      <a:endParaRPr lang="es-DO" sz="33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4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4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74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74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cap="none" spc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3300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065" marR="158115" marT="210820" marB="210820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s-DO" sz="4100"/>
            </a:br>
            <a:r>
              <a:rPr lang="es-DO" sz="4100"/>
              <a:t>DISYUNCIÓN</a:t>
            </a:r>
            <a:br>
              <a:rPr lang="es-DO" sz="4100"/>
            </a:br>
            <a:endParaRPr lang="es-DO" sz="410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2623381"/>
            <a:ext cx="2916396" cy="355358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s-DO" sz="1700" dirty="0"/>
              <a:t>  </a:t>
            </a:r>
            <a:r>
              <a:rPr lang="es-DO" sz="2400" dirty="0"/>
              <a:t>Es aquella proposición que es verdadera cuando al menos una de las dos p o q es verdadera, y falsa en caso contrario.</a:t>
            </a:r>
          </a:p>
          <a:p>
            <a:pPr algn="just">
              <a:buNone/>
            </a:pPr>
            <a:r>
              <a:rPr lang="es-DO" sz="2400" dirty="0"/>
              <a:t>    Su tabla de verdad es:</a:t>
            </a:r>
          </a:p>
          <a:p>
            <a:pPr>
              <a:buNone/>
            </a:pPr>
            <a:endParaRPr lang="es-DO" sz="17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00189"/>
              </p:ext>
            </p:extLst>
          </p:nvPr>
        </p:nvGraphicFramePr>
        <p:xfrm>
          <a:off x="5095556" y="1844824"/>
          <a:ext cx="3076843" cy="28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dirty="0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es-DO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P ˅ q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7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dirty="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3126" marR="13312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s-DO" sz="3400" b="1"/>
            </a:br>
            <a:r>
              <a:rPr lang="es-DO" sz="3400" b="1"/>
              <a:t>CONDICIONAL</a:t>
            </a:r>
            <a:br>
              <a:rPr lang="es-DO" sz="3400"/>
            </a:br>
            <a:endParaRPr lang="es-DO" sz="340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2623381"/>
            <a:ext cx="2916396" cy="355358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s-DO" sz="1700" dirty="0"/>
              <a:t>   </a:t>
            </a:r>
            <a:r>
              <a:rPr lang="es-DO" sz="2000" dirty="0"/>
              <a:t>Es aquella proposición que es falsa únicamente cuando la condición suficiente p es verdadera y la condición necesaria q es falsa.</a:t>
            </a:r>
          </a:p>
          <a:p>
            <a:pPr>
              <a:buNone/>
            </a:pPr>
            <a:r>
              <a:rPr lang="es-DO" sz="2000" dirty="0"/>
              <a:t>   </a:t>
            </a:r>
          </a:p>
          <a:p>
            <a:pPr>
              <a:buNone/>
            </a:pPr>
            <a:r>
              <a:rPr lang="es-DO" sz="2000" dirty="0"/>
              <a:t>   Su tabla de verdad es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03498"/>
              </p:ext>
            </p:extLst>
          </p:nvPr>
        </p:nvGraphicFramePr>
        <p:xfrm>
          <a:off x="5004048" y="1916832"/>
          <a:ext cx="3096345" cy="295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dirty="0">
                          <a:latin typeface="Arial"/>
                          <a:ea typeface="Calibri"/>
                          <a:cs typeface="Times New Roman"/>
                        </a:rPr>
                        <a:t>q</a:t>
                      </a:r>
                      <a:endParaRPr lang="es-DO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solidFill>
                            <a:srgbClr val="333333"/>
                          </a:solidFill>
                          <a:latin typeface="Arial"/>
                          <a:ea typeface="Calibri"/>
                          <a:cs typeface="Times New Roman"/>
                        </a:rPr>
                        <a:t>P → q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dirty="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7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  <a:endParaRPr lang="es-DO" sz="2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DO" sz="3300" dirty="0">
                          <a:latin typeface="Arial"/>
                          <a:ea typeface="Calibri"/>
                          <a:cs typeface="Times New Roman"/>
                        </a:rPr>
                        <a:t>v</a:t>
                      </a:r>
                      <a:endParaRPr lang="es-DO" sz="2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1217" marR="13121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606</Words>
  <Application>Microsoft Office PowerPoint</Application>
  <PresentationFormat>Presentación en pantalla (4:3)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Proposiciones Simples y Compuestas y Conectivos lógicos</vt:lpstr>
      <vt:lpstr> PROPOSICIÓN   Es la oración afirmativa que puede ser verdadera o falsa, pero no ambas. </vt:lpstr>
      <vt:lpstr>Proposiciones  Simples y compuestas</vt:lpstr>
      <vt:lpstr>  EJERCICIO</vt:lpstr>
      <vt:lpstr>Conectivos lógicos</vt:lpstr>
      <vt:lpstr>NEGACION</vt:lpstr>
      <vt:lpstr> CONJUNCION </vt:lpstr>
      <vt:lpstr> DISYUNCIÓN </vt:lpstr>
      <vt:lpstr> CONDICIONAL </vt:lpstr>
      <vt:lpstr> BICONDICIONAL </vt:lpstr>
      <vt:lpstr> Ejercicios a realizar del libro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Proposiciones Simples y Compuestas y Conectivos lógicos</dc:title>
  <dc:creator>alberto</dc:creator>
  <cp:lastModifiedBy>Maxiely Reyes de Mateo</cp:lastModifiedBy>
  <cp:revision>17</cp:revision>
  <dcterms:created xsi:type="dcterms:W3CDTF">2020-09-14T01:55:50Z</dcterms:created>
  <dcterms:modified xsi:type="dcterms:W3CDTF">2024-09-12T23:44:14Z</dcterms:modified>
</cp:coreProperties>
</file>