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9" r:id="rId8"/>
    <p:sldId id="26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F495B-5F20-4856-8985-3D936AA35D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323F35-0526-4E15-B76E-7B528747BE91}">
      <dgm:prSet/>
      <dgm:spPr/>
      <dgm:t>
        <a:bodyPr/>
        <a:lstStyle/>
        <a:p>
          <a:r>
            <a:rPr lang="es-ES"/>
            <a:t>Página 99: ejercicios 39, 40, 41, 48, 49 y 51</a:t>
          </a:r>
          <a:endParaRPr lang="en-US"/>
        </a:p>
      </dgm:t>
    </dgm:pt>
    <dgm:pt modelId="{96106CB8-CE38-45C2-B5CA-0660A92C7FD1}" type="parTrans" cxnId="{CD688332-9592-40F6-A75C-7976011930F0}">
      <dgm:prSet/>
      <dgm:spPr/>
      <dgm:t>
        <a:bodyPr/>
        <a:lstStyle/>
        <a:p>
          <a:endParaRPr lang="en-US"/>
        </a:p>
      </dgm:t>
    </dgm:pt>
    <dgm:pt modelId="{BD83AED7-D84B-464A-BACD-BDEED19D6EC0}" type="sibTrans" cxnId="{CD688332-9592-40F6-A75C-7976011930F0}">
      <dgm:prSet/>
      <dgm:spPr/>
      <dgm:t>
        <a:bodyPr/>
        <a:lstStyle/>
        <a:p>
          <a:endParaRPr lang="en-US"/>
        </a:p>
      </dgm:t>
    </dgm:pt>
    <dgm:pt modelId="{3EECF1EF-8095-489A-8A3D-4EFCB9B7C9C5}">
      <dgm:prSet/>
      <dgm:spPr/>
      <dgm:t>
        <a:bodyPr/>
        <a:lstStyle/>
        <a:p>
          <a:r>
            <a:rPr lang="es-ES"/>
            <a:t>Página 108: ejercicios 55, 56, 59, 61 y 62</a:t>
          </a:r>
          <a:endParaRPr lang="en-US"/>
        </a:p>
      </dgm:t>
    </dgm:pt>
    <dgm:pt modelId="{3131840C-FDBA-4BA2-9D24-9C394C71ABAB}" type="parTrans" cxnId="{0FABB131-939F-4393-A076-8D31677C8D0C}">
      <dgm:prSet/>
      <dgm:spPr/>
      <dgm:t>
        <a:bodyPr/>
        <a:lstStyle/>
        <a:p>
          <a:endParaRPr lang="en-US"/>
        </a:p>
      </dgm:t>
    </dgm:pt>
    <dgm:pt modelId="{84E29B48-A26E-446A-8147-C8BFDFD036D9}" type="sibTrans" cxnId="{0FABB131-939F-4393-A076-8D31677C8D0C}">
      <dgm:prSet/>
      <dgm:spPr/>
      <dgm:t>
        <a:bodyPr/>
        <a:lstStyle/>
        <a:p>
          <a:endParaRPr lang="en-US"/>
        </a:p>
      </dgm:t>
    </dgm:pt>
    <dgm:pt modelId="{7DDC6B90-C817-45E2-990E-8C2FE34FD2EC}" type="pres">
      <dgm:prSet presAssocID="{A47F495B-5F20-4856-8985-3D936AA35DE3}" presName="root" presStyleCnt="0">
        <dgm:presLayoutVars>
          <dgm:dir/>
          <dgm:resizeHandles val="exact"/>
        </dgm:presLayoutVars>
      </dgm:prSet>
      <dgm:spPr/>
    </dgm:pt>
    <dgm:pt modelId="{60A35244-FFA9-4D74-B888-E4FBF87AA1FA}" type="pres">
      <dgm:prSet presAssocID="{15323F35-0526-4E15-B76E-7B528747BE91}" presName="compNode" presStyleCnt="0"/>
      <dgm:spPr/>
    </dgm:pt>
    <dgm:pt modelId="{18225A40-18BE-46A7-B42B-2CE068A360B2}" type="pres">
      <dgm:prSet presAssocID="{15323F35-0526-4E15-B76E-7B528747BE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dicador"/>
        </a:ext>
      </dgm:extLst>
    </dgm:pt>
    <dgm:pt modelId="{25686C0E-04B7-4EDA-85CC-5346807D6B2F}" type="pres">
      <dgm:prSet presAssocID="{15323F35-0526-4E15-B76E-7B528747BE91}" presName="spaceRect" presStyleCnt="0"/>
      <dgm:spPr/>
    </dgm:pt>
    <dgm:pt modelId="{BDE3BF52-8123-4625-8425-6EC9D5F9059A}" type="pres">
      <dgm:prSet presAssocID="{15323F35-0526-4E15-B76E-7B528747BE91}" presName="textRect" presStyleLbl="revTx" presStyleIdx="0" presStyleCnt="2">
        <dgm:presLayoutVars>
          <dgm:chMax val="1"/>
          <dgm:chPref val="1"/>
        </dgm:presLayoutVars>
      </dgm:prSet>
      <dgm:spPr/>
    </dgm:pt>
    <dgm:pt modelId="{71C5CF8B-C977-4063-9D47-EEF46DA2FB4F}" type="pres">
      <dgm:prSet presAssocID="{BD83AED7-D84B-464A-BACD-BDEED19D6EC0}" presName="sibTrans" presStyleCnt="0"/>
      <dgm:spPr/>
    </dgm:pt>
    <dgm:pt modelId="{C8F614BD-B245-4BB2-8154-520D724571B2}" type="pres">
      <dgm:prSet presAssocID="{3EECF1EF-8095-489A-8A3D-4EFCB9B7C9C5}" presName="compNode" presStyleCnt="0"/>
      <dgm:spPr/>
    </dgm:pt>
    <dgm:pt modelId="{776704AA-044C-4270-B979-251E191259C8}" type="pres">
      <dgm:prSet presAssocID="{3EECF1EF-8095-489A-8A3D-4EFCB9B7C9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D2F04428-3FDD-496B-8236-4AAA129223FF}" type="pres">
      <dgm:prSet presAssocID="{3EECF1EF-8095-489A-8A3D-4EFCB9B7C9C5}" presName="spaceRect" presStyleCnt="0"/>
      <dgm:spPr/>
    </dgm:pt>
    <dgm:pt modelId="{31059640-019B-4AF4-9067-7FDC663EC9EE}" type="pres">
      <dgm:prSet presAssocID="{3EECF1EF-8095-489A-8A3D-4EFCB9B7C9C5}" presName="textRect" presStyleLbl="revTx" presStyleIdx="1" presStyleCnt="2">
        <dgm:presLayoutVars>
          <dgm:chMax val="1"/>
          <dgm:chPref val="1"/>
        </dgm:presLayoutVars>
      </dgm:prSet>
      <dgm:spPr/>
    </dgm:pt>
  </dgm:ptLst>
  <dgm:cxnLst>
    <dgm:cxn modelId="{0FABB131-939F-4393-A076-8D31677C8D0C}" srcId="{A47F495B-5F20-4856-8985-3D936AA35DE3}" destId="{3EECF1EF-8095-489A-8A3D-4EFCB9B7C9C5}" srcOrd="1" destOrd="0" parTransId="{3131840C-FDBA-4BA2-9D24-9C394C71ABAB}" sibTransId="{84E29B48-A26E-446A-8147-C8BFDFD036D9}"/>
    <dgm:cxn modelId="{CD688332-9592-40F6-A75C-7976011930F0}" srcId="{A47F495B-5F20-4856-8985-3D936AA35DE3}" destId="{15323F35-0526-4E15-B76E-7B528747BE91}" srcOrd="0" destOrd="0" parTransId="{96106CB8-CE38-45C2-B5CA-0660A92C7FD1}" sibTransId="{BD83AED7-D84B-464A-BACD-BDEED19D6EC0}"/>
    <dgm:cxn modelId="{1B085936-DBEC-4B88-93B3-D89F55BEB6DE}" type="presOf" srcId="{15323F35-0526-4E15-B76E-7B528747BE91}" destId="{BDE3BF52-8123-4625-8425-6EC9D5F9059A}" srcOrd="0" destOrd="0" presId="urn:microsoft.com/office/officeart/2018/2/layout/IconLabelList"/>
    <dgm:cxn modelId="{9402BC66-7C68-4BE6-A840-702DF479F47C}" type="presOf" srcId="{3EECF1EF-8095-489A-8A3D-4EFCB9B7C9C5}" destId="{31059640-019B-4AF4-9067-7FDC663EC9EE}" srcOrd="0" destOrd="0" presId="urn:microsoft.com/office/officeart/2018/2/layout/IconLabelList"/>
    <dgm:cxn modelId="{D15A1AFB-34F0-4583-8AC3-00CFC19690E8}" type="presOf" srcId="{A47F495B-5F20-4856-8985-3D936AA35DE3}" destId="{7DDC6B90-C817-45E2-990E-8C2FE34FD2EC}" srcOrd="0" destOrd="0" presId="urn:microsoft.com/office/officeart/2018/2/layout/IconLabelList"/>
    <dgm:cxn modelId="{DB763B57-21FB-429E-99AE-0F4A98E0E101}" type="presParOf" srcId="{7DDC6B90-C817-45E2-990E-8C2FE34FD2EC}" destId="{60A35244-FFA9-4D74-B888-E4FBF87AA1FA}" srcOrd="0" destOrd="0" presId="urn:microsoft.com/office/officeart/2018/2/layout/IconLabelList"/>
    <dgm:cxn modelId="{1F2D83EE-9C40-43C2-83AB-4054AB416ADD}" type="presParOf" srcId="{60A35244-FFA9-4D74-B888-E4FBF87AA1FA}" destId="{18225A40-18BE-46A7-B42B-2CE068A360B2}" srcOrd="0" destOrd="0" presId="urn:microsoft.com/office/officeart/2018/2/layout/IconLabelList"/>
    <dgm:cxn modelId="{D7901A02-0101-49E1-8342-D42C67983C2E}" type="presParOf" srcId="{60A35244-FFA9-4D74-B888-E4FBF87AA1FA}" destId="{25686C0E-04B7-4EDA-85CC-5346807D6B2F}" srcOrd="1" destOrd="0" presId="urn:microsoft.com/office/officeart/2018/2/layout/IconLabelList"/>
    <dgm:cxn modelId="{38C80208-4AC7-4A54-B552-87A2885EC193}" type="presParOf" srcId="{60A35244-FFA9-4D74-B888-E4FBF87AA1FA}" destId="{BDE3BF52-8123-4625-8425-6EC9D5F9059A}" srcOrd="2" destOrd="0" presId="urn:microsoft.com/office/officeart/2018/2/layout/IconLabelList"/>
    <dgm:cxn modelId="{CE99E50D-B9EF-44AA-8974-8C81DC59D8D4}" type="presParOf" srcId="{7DDC6B90-C817-45E2-990E-8C2FE34FD2EC}" destId="{71C5CF8B-C977-4063-9D47-EEF46DA2FB4F}" srcOrd="1" destOrd="0" presId="urn:microsoft.com/office/officeart/2018/2/layout/IconLabelList"/>
    <dgm:cxn modelId="{A4295048-18A2-4A6A-97E9-A61E1EF9C9DB}" type="presParOf" srcId="{7DDC6B90-C817-45E2-990E-8C2FE34FD2EC}" destId="{C8F614BD-B245-4BB2-8154-520D724571B2}" srcOrd="2" destOrd="0" presId="urn:microsoft.com/office/officeart/2018/2/layout/IconLabelList"/>
    <dgm:cxn modelId="{024793AE-4166-423B-89B0-8FBB23A2946A}" type="presParOf" srcId="{C8F614BD-B245-4BB2-8154-520D724571B2}" destId="{776704AA-044C-4270-B979-251E191259C8}" srcOrd="0" destOrd="0" presId="urn:microsoft.com/office/officeart/2018/2/layout/IconLabelList"/>
    <dgm:cxn modelId="{EF6B1696-2608-4A01-A443-A8BBF9887E2B}" type="presParOf" srcId="{C8F614BD-B245-4BB2-8154-520D724571B2}" destId="{D2F04428-3FDD-496B-8236-4AAA129223FF}" srcOrd="1" destOrd="0" presId="urn:microsoft.com/office/officeart/2018/2/layout/IconLabelList"/>
    <dgm:cxn modelId="{1127F0D1-E839-4292-83A2-CA111C11B8B5}" type="presParOf" srcId="{C8F614BD-B245-4BB2-8154-520D724571B2}" destId="{31059640-019B-4AF4-9067-7FDC663EC9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25A40-18BE-46A7-B42B-2CE068A360B2}">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E3BF52-8123-4625-8425-6EC9D5F9059A}">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s-ES" sz="2700" kern="1200"/>
            <a:t>Página 99: ejercicios 39, 40, 41, 48, 49 y 51</a:t>
          </a:r>
          <a:endParaRPr lang="en-US" sz="2700" kern="1200"/>
        </a:p>
      </dsp:txBody>
      <dsp:txXfrm>
        <a:off x="111066" y="2893916"/>
        <a:ext cx="4320000" cy="720000"/>
      </dsp:txXfrm>
    </dsp:sp>
    <dsp:sp modelId="{776704AA-044C-4270-B979-251E191259C8}">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059640-019B-4AF4-9067-7FDC663EC9EE}">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s-ES" sz="2700" kern="1200"/>
            <a:t>Página 108: ejercicios 55, 56, 59, 61 y 62</a:t>
          </a:r>
          <a:endParaRPr lang="en-US" sz="2700" kern="1200"/>
        </a:p>
      </dsp:txBody>
      <dsp:txXfrm>
        <a:off x="5187066" y="289391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238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2988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642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620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256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971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‹Nº›</a:t>
            </a:fld>
            <a:endParaRPr lang="en-US" dirty="0"/>
          </a:p>
        </p:txBody>
      </p:sp>
    </p:spTree>
    <p:extLst>
      <p:ext uri="{BB962C8B-B14F-4D97-AF65-F5344CB8AC3E}">
        <p14:creationId xmlns:p14="http://schemas.microsoft.com/office/powerpoint/2010/main" val="401793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841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44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6764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‹Nº›</a:t>
            </a:fld>
            <a:endParaRPr lang="en-US" dirty="0"/>
          </a:p>
        </p:txBody>
      </p:sp>
    </p:spTree>
    <p:extLst>
      <p:ext uri="{BB962C8B-B14F-4D97-AF65-F5344CB8AC3E}">
        <p14:creationId xmlns:p14="http://schemas.microsoft.com/office/powerpoint/2010/main" val="348808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191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2852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29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‹Nº›</a:t>
            </a:fld>
            <a:endParaRPr lang="en-US" dirty="0"/>
          </a:p>
        </p:txBody>
      </p:sp>
    </p:spTree>
    <p:extLst>
      <p:ext uri="{BB962C8B-B14F-4D97-AF65-F5344CB8AC3E}">
        <p14:creationId xmlns:p14="http://schemas.microsoft.com/office/powerpoint/2010/main" val="40421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Tree>
    <p:extLst>
      <p:ext uri="{BB962C8B-B14F-4D97-AF65-F5344CB8AC3E}">
        <p14:creationId xmlns:p14="http://schemas.microsoft.com/office/powerpoint/2010/main" val="263561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66724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RwyQH3PY-Y8" TargetMode="External"/><Relationship Id="rId2" Type="http://schemas.openxmlformats.org/officeDocument/2006/relationships/hyperlink" Target="https://www.youtube.com/watch?v=L69ygPEeq7M" TargetMode="External"/><Relationship Id="rId1" Type="http://schemas.openxmlformats.org/officeDocument/2006/relationships/slideLayout" Target="../slideLayouts/slideLayout7.xml"/><Relationship Id="rId4" Type="http://schemas.openxmlformats.org/officeDocument/2006/relationships/hyperlink" Target="https://www.youtube.com/watch?v=0buPg1lYNw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5"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7"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9"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1"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3"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5"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7"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330887" y="1051300"/>
            <a:ext cx="3843375" cy="2961900"/>
          </a:xfrm>
        </p:spPr>
        <p:txBody>
          <a:bodyPr vert="horz" lIns="91440" tIns="45720" rIns="91440" bIns="45720" rtlCol="0" anchor="ctr">
            <a:normAutofit fontScale="90000"/>
          </a:bodyPr>
          <a:lstStyle/>
          <a:p>
            <a:pPr algn="l">
              <a:lnSpc>
                <a:spcPct val="90000"/>
              </a:lnSpc>
            </a:pPr>
            <a:br>
              <a:rPr lang="en-US" sz="3600" b="1" dirty="0">
                <a:solidFill>
                  <a:schemeClr val="tx1">
                    <a:lumMod val="85000"/>
                    <a:lumOff val="15000"/>
                  </a:schemeClr>
                </a:solidFill>
              </a:rPr>
            </a:br>
            <a:br>
              <a:rPr lang="en-US" sz="3600" b="1" dirty="0">
                <a:solidFill>
                  <a:schemeClr val="tx1">
                    <a:lumMod val="85000"/>
                    <a:lumOff val="15000"/>
                  </a:schemeClr>
                </a:solidFill>
              </a:rPr>
            </a:br>
            <a:br>
              <a:rPr lang="en-US" sz="3600" b="1" dirty="0">
                <a:solidFill>
                  <a:schemeClr val="tx1">
                    <a:lumMod val="85000"/>
                    <a:lumOff val="15000"/>
                  </a:schemeClr>
                </a:solidFill>
              </a:rPr>
            </a:br>
            <a:br>
              <a:rPr lang="en-US" sz="3600" b="1" dirty="0">
                <a:solidFill>
                  <a:schemeClr val="tx1">
                    <a:lumMod val="85000"/>
                    <a:lumOff val="15000"/>
                  </a:schemeClr>
                </a:solidFill>
              </a:rPr>
            </a:br>
            <a:br>
              <a:rPr lang="en-US" sz="3600" b="1" dirty="0">
                <a:solidFill>
                  <a:schemeClr val="tx1">
                    <a:lumMod val="85000"/>
                    <a:lumOff val="15000"/>
                  </a:schemeClr>
                </a:solidFill>
              </a:rPr>
            </a:br>
            <a:br>
              <a:rPr lang="en-US" sz="3600" b="1" dirty="0">
                <a:solidFill>
                  <a:schemeClr val="tx1">
                    <a:lumMod val="85000"/>
                    <a:lumOff val="15000"/>
                  </a:schemeClr>
                </a:solidFill>
              </a:rPr>
            </a:br>
            <a:r>
              <a:rPr lang="en-US" sz="3600" b="1" dirty="0">
                <a:solidFill>
                  <a:schemeClr val="tx1">
                    <a:lumMod val="85000"/>
                    <a:lumOff val="15000"/>
                  </a:schemeClr>
                </a:solidFill>
              </a:rPr>
              <a:t>COMO HACER TABLAS DE VERDAD </a:t>
            </a:r>
            <a:br>
              <a:rPr lang="en-US" sz="3600" dirty="0">
                <a:solidFill>
                  <a:schemeClr val="tx1">
                    <a:lumMod val="85000"/>
                    <a:lumOff val="15000"/>
                  </a:schemeClr>
                </a:solidFill>
              </a:rPr>
            </a:br>
            <a:r>
              <a:rPr lang="en-US" sz="3600" dirty="0">
                <a:solidFill>
                  <a:schemeClr val="tx1">
                    <a:lumMod val="85000"/>
                    <a:lumOff val="15000"/>
                  </a:schemeClr>
                </a:solidFill>
              </a:rPr>
              <a:t> </a:t>
            </a:r>
          </a:p>
        </p:txBody>
      </p:sp>
      <p:sp>
        <p:nvSpPr>
          <p:cNvPr id="3" name="Subtítulo 2"/>
          <p:cNvSpPr>
            <a:spLocks noGrp="1"/>
          </p:cNvSpPr>
          <p:nvPr>
            <p:ph type="subTitle" idx="1"/>
          </p:nvPr>
        </p:nvSpPr>
        <p:spPr>
          <a:xfrm>
            <a:off x="6116084" y="609600"/>
            <a:ext cx="5511296" cy="5545667"/>
          </a:xfrm>
        </p:spPr>
        <p:style>
          <a:lnRef idx="0">
            <a:scrgbClr r="0" g="0" b="0"/>
          </a:lnRef>
          <a:fillRef idx="0">
            <a:scrgbClr r="0" g="0" b="0"/>
          </a:fillRef>
          <a:effectRef idx="0">
            <a:scrgbClr r="0" g="0" b="0"/>
          </a:effectRef>
          <a:fontRef idx="minor">
            <a:schemeClr val="accent2"/>
          </a:fontRef>
        </p:style>
        <p:txBody>
          <a:bodyPr vert="horz" lIns="91440" tIns="45720" rIns="91440" bIns="45720" rtlCol="0" anchor="ctr">
            <a:normAutofit/>
          </a:bodyPr>
          <a:lstStyle/>
          <a:p>
            <a:pPr algn="l">
              <a:buFont typeface="Wingdings 3" charset="2"/>
              <a:buChar char=""/>
            </a:pPr>
            <a:r>
              <a:rPr lang="en-US">
                <a:solidFill>
                  <a:srgbClr val="FFFFFF"/>
                </a:solidFill>
              </a:rPr>
              <a:t>Prof: Maxiely Reyes   </a:t>
            </a:r>
          </a:p>
          <a:p>
            <a:pPr algn="l">
              <a:buFont typeface="Wingdings 3" charset="2"/>
              <a:buChar char=""/>
            </a:pPr>
            <a:r>
              <a:rPr lang="en-US">
                <a:solidFill>
                  <a:srgbClr val="FFFFFF"/>
                </a:solidFill>
              </a:rPr>
              <a:t>Información tomada de libro </a:t>
            </a:r>
            <a:r>
              <a:rPr lang="en-US" b="1">
                <a:solidFill>
                  <a:srgbClr val="FFFFFF"/>
                </a:solidFill>
              </a:rPr>
              <a:t>“Matemática, razonamiento y aplicaciones” </a:t>
            </a:r>
            <a:r>
              <a:rPr lang="en-US">
                <a:solidFill>
                  <a:srgbClr val="FFFFFF"/>
                </a:solidFill>
              </a:rPr>
              <a:t>de  Miller, Heeren y Hornsby (12ª edición), Ed. PEARSON. )</a:t>
            </a:r>
          </a:p>
          <a:p>
            <a:pPr algn="l">
              <a:buFont typeface="Wingdings 3" charset="2"/>
              <a:buChar char=""/>
            </a:pPr>
            <a:endParaRPr lang="en-US">
              <a:solidFill>
                <a:srgbClr val="FFFFFF"/>
              </a:solidFill>
            </a:endParaRPr>
          </a:p>
          <a:p>
            <a:pPr algn="l">
              <a:buFont typeface="Wingdings 3" charset="2"/>
              <a:buChar char=""/>
            </a:pPr>
            <a:r>
              <a:rPr lang="en-US">
                <a:solidFill>
                  <a:srgbClr val="FFFFFF"/>
                </a:solidFill>
              </a:rPr>
              <a:t>Unidad 3.2, página: 101-113. Ejercicios recomendados 1-54</a:t>
            </a:r>
          </a:p>
          <a:p>
            <a:pPr algn="l">
              <a:buFont typeface="Wingdings 3" charset="2"/>
              <a:buChar char=""/>
            </a:pPr>
            <a:r>
              <a:rPr lang="en-US">
                <a:solidFill>
                  <a:srgbClr val="FFFFFF"/>
                </a:solidFill>
              </a:rPr>
              <a:t>Unidad 3.3, página: 101-105. Ejercicios recomendados 1-54</a:t>
            </a:r>
          </a:p>
          <a:p>
            <a:pPr algn="l">
              <a:buFont typeface="Wingdings 3" charset="2"/>
              <a:buChar char=""/>
            </a:pPr>
            <a:r>
              <a:rPr lang="en-US">
                <a:solidFill>
                  <a:srgbClr val="FFFFFF"/>
                </a:solidFill>
              </a:rPr>
              <a:t>Unidad 3.4, página: 114-115. Ejercicios recomendados 45-50</a:t>
            </a:r>
          </a:p>
          <a:p>
            <a:pPr algn="l">
              <a:buFont typeface="Wingdings 3" charset="2"/>
              <a:buChar char=""/>
            </a:pPr>
            <a:endParaRPr lang="en-US">
              <a:solidFill>
                <a:srgbClr val="FFFFFF"/>
              </a:solidFill>
            </a:endParaRPr>
          </a:p>
          <a:p>
            <a:pPr algn="l">
              <a:buFont typeface="Wingdings 3" charset="2"/>
              <a:buChar char=""/>
            </a:pPr>
            <a:endParaRPr lang="en-US">
              <a:solidFill>
                <a:srgbClr val="FFFFFF"/>
              </a:solidFill>
            </a:endParaRPr>
          </a:p>
          <a:p>
            <a:pPr algn="l">
              <a:buFont typeface="Wingdings 3" charset="2"/>
              <a:buChar char=""/>
            </a:pPr>
            <a:endParaRPr lang="en-US">
              <a:solidFill>
                <a:srgbClr val="FFFFFF"/>
              </a:solidFill>
            </a:endParaRPr>
          </a:p>
          <a:p>
            <a:pPr algn="l">
              <a:buFont typeface="Wingdings 3" charset="2"/>
              <a:buChar char=""/>
            </a:pPr>
            <a:endParaRPr lang="en-US">
              <a:solidFill>
                <a:srgbClr val="FFFFFF"/>
              </a:solidFill>
            </a:endParaRPr>
          </a:p>
        </p:txBody>
      </p:sp>
    </p:spTree>
    <p:extLst>
      <p:ext uri="{BB962C8B-B14F-4D97-AF65-F5344CB8AC3E}">
        <p14:creationId xmlns:p14="http://schemas.microsoft.com/office/powerpoint/2010/main" val="1262403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9059094" cy="1657084"/>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s-ES" sz="2700" dirty="0">
                <a:solidFill>
                  <a:schemeClr val="tx1"/>
                </a:solidFill>
              </a:rPr>
              <a:t>La </a:t>
            </a:r>
            <a:r>
              <a:rPr lang="es-ES" sz="2700" b="1" i="1" dirty="0">
                <a:solidFill>
                  <a:schemeClr val="tx1"/>
                </a:solidFill>
              </a:rPr>
              <a:t>tabla de verdad </a:t>
            </a:r>
            <a:r>
              <a:rPr lang="es-ES" sz="2700" dirty="0">
                <a:solidFill>
                  <a:schemeClr val="tx1"/>
                </a:solidFill>
              </a:rPr>
              <a:t>es una forma de organizar la información para enumerar todos los escenarios lógicos posibles.</a:t>
            </a:r>
            <a:br>
              <a:rPr lang="es-ES" sz="2700" dirty="0">
                <a:solidFill>
                  <a:schemeClr val="tx1"/>
                </a:solidFill>
              </a:rPr>
            </a:br>
            <a:r>
              <a:rPr lang="es-ES" sz="2700" dirty="0"/>
              <a:t>Para construir tablas de verdad solo debes realizar unos pasos muy sencillos y claros</a:t>
            </a:r>
            <a:br>
              <a:rPr lang="es-ES" sz="2700" dirty="0"/>
            </a:br>
            <a:br>
              <a:rPr lang="es-ES" sz="2700" dirty="0">
                <a:solidFill>
                  <a:schemeClr val="tx1"/>
                </a:solidFill>
              </a:rPr>
            </a:br>
            <a:br>
              <a:rPr lang="es-ES" dirty="0">
                <a:solidFill>
                  <a:schemeClr val="tx1"/>
                </a:solidFill>
              </a:rPr>
            </a:br>
            <a:endParaRPr lang="es-ES" dirty="0">
              <a:solidFill>
                <a:schemeClr val="tx1"/>
              </a:solidFill>
            </a:endParaRPr>
          </a:p>
        </p:txBody>
      </p:sp>
      <p:sp>
        <p:nvSpPr>
          <p:cNvPr id="3" name="Marcador de contenido 2"/>
          <p:cNvSpPr>
            <a:spLocks noGrp="1"/>
          </p:cNvSpPr>
          <p:nvPr>
            <p:ph idx="1"/>
          </p:nvPr>
        </p:nvSpPr>
        <p:spPr>
          <a:xfrm>
            <a:off x="767484" y="2588655"/>
            <a:ext cx="4564367" cy="3527868"/>
          </a:xfrm>
        </p:spPr>
        <p:txBody>
          <a:bodyPr>
            <a:normAutofit fontScale="92500" lnSpcReduction="20000"/>
          </a:bodyPr>
          <a:lstStyle/>
          <a:p>
            <a:pPr marL="0" indent="0">
              <a:buNone/>
            </a:pPr>
            <a:r>
              <a:rPr lang="es-ES" sz="2200" dirty="0">
                <a:solidFill>
                  <a:schemeClr val="tx1"/>
                </a:solidFill>
              </a:rPr>
              <a:t>1- Determina el número de filas de la tabla de verdad. Para esto solo debes elevar 2 al número de proposiciones presentes en la sentencia (</a:t>
            </a:r>
            <a:r>
              <a:rPr lang="es-ES" sz="2200" b="1" dirty="0">
                <a:solidFill>
                  <a:schemeClr val="tx1"/>
                </a:solidFill>
              </a:rPr>
              <a:t>2 </a:t>
            </a:r>
            <a:r>
              <a:rPr lang="es-ES" sz="2200" b="1" baseline="30000" dirty="0">
                <a:solidFill>
                  <a:schemeClr val="tx1"/>
                </a:solidFill>
              </a:rPr>
              <a:t>n</a:t>
            </a:r>
            <a:r>
              <a:rPr lang="es-ES" sz="2200" b="1" dirty="0">
                <a:solidFill>
                  <a:schemeClr val="tx1"/>
                </a:solidFill>
              </a:rPr>
              <a:t>)</a:t>
            </a:r>
            <a:endParaRPr lang="es-ES" sz="2200" dirty="0">
              <a:solidFill>
                <a:schemeClr val="tx1"/>
              </a:solidFill>
            </a:endParaRPr>
          </a:p>
          <a:p>
            <a:br>
              <a:rPr lang="es-ES" sz="2200" dirty="0">
                <a:solidFill>
                  <a:schemeClr val="tx1"/>
                </a:solidFill>
              </a:rPr>
            </a:br>
            <a:r>
              <a:rPr lang="es-ES" sz="2200" dirty="0">
                <a:solidFill>
                  <a:schemeClr val="tx1"/>
                </a:solidFill>
              </a:rPr>
              <a:t>El </a:t>
            </a:r>
            <a:r>
              <a:rPr lang="es-ES" sz="2200" b="1" i="1" dirty="0">
                <a:solidFill>
                  <a:schemeClr val="tx1"/>
                </a:solidFill>
              </a:rPr>
              <a:t>número de proposiciones Simples</a:t>
            </a:r>
            <a:r>
              <a:rPr lang="es-ES" sz="2200" dirty="0">
                <a:solidFill>
                  <a:schemeClr val="tx1"/>
                </a:solidFill>
              </a:rPr>
              <a:t> que pueden ser dos, tres o cuatro. Si son dos, siempre serán </a:t>
            </a:r>
            <a:r>
              <a:rPr lang="es-ES" sz="2200" b="1" dirty="0">
                <a:solidFill>
                  <a:schemeClr val="tx1"/>
                </a:solidFill>
              </a:rPr>
              <a:t>p</a:t>
            </a:r>
            <a:r>
              <a:rPr lang="es-ES" sz="2200" dirty="0">
                <a:solidFill>
                  <a:schemeClr val="tx1"/>
                </a:solidFill>
              </a:rPr>
              <a:t> y </a:t>
            </a:r>
            <a:r>
              <a:rPr lang="es-ES" sz="2200" b="1" dirty="0">
                <a:solidFill>
                  <a:schemeClr val="tx1"/>
                </a:solidFill>
              </a:rPr>
              <a:t>q</a:t>
            </a:r>
            <a:r>
              <a:rPr lang="es-ES" sz="2200" dirty="0">
                <a:solidFill>
                  <a:schemeClr val="tx1"/>
                </a:solidFill>
              </a:rPr>
              <a:t>, si son tres,</a:t>
            </a:r>
            <a:r>
              <a:rPr lang="es-ES" sz="2200" b="1" dirty="0">
                <a:solidFill>
                  <a:schemeClr val="tx1"/>
                </a:solidFill>
              </a:rPr>
              <a:t> p</a:t>
            </a:r>
            <a:r>
              <a:rPr lang="es-ES" sz="2200" dirty="0">
                <a:solidFill>
                  <a:schemeClr val="tx1"/>
                </a:solidFill>
              </a:rPr>
              <a:t>,</a:t>
            </a:r>
            <a:r>
              <a:rPr lang="es-ES" sz="2200" b="1" dirty="0">
                <a:solidFill>
                  <a:schemeClr val="tx1"/>
                </a:solidFill>
              </a:rPr>
              <a:t> q</a:t>
            </a:r>
            <a:r>
              <a:rPr lang="es-ES" sz="2200" dirty="0">
                <a:solidFill>
                  <a:schemeClr val="tx1"/>
                </a:solidFill>
              </a:rPr>
              <a:t> y</a:t>
            </a:r>
            <a:r>
              <a:rPr lang="es-ES" sz="2200" b="1" dirty="0">
                <a:solidFill>
                  <a:schemeClr val="tx1"/>
                </a:solidFill>
              </a:rPr>
              <a:t> r</a:t>
            </a:r>
            <a:r>
              <a:rPr lang="es-ES" sz="2200" dirty="0">
                <a:solidFill>
                  <a:schemeClr val="tx1"/>
                </a:solidFill>
              </a:rPr>
              <a:t>, y si son cuatro,</a:t>
            </a:r>
            <a:r>
              <a:rPr lang="es-ES" sz="2200" b="1" dirty="0">
                <a:solidFill>
                  <a:schemeClr val="tx1"/>
                </a:solidFill>
              </a:rPr>
              <a:t> p</a:t>
            </a:r>
            <a:r>
              <a:rPr lang="es-ES" sz="2200" dirty="0">
                <a:solidFill>
                  <a:schemeClr val="tx1"/>
                </a:solidFill>
              </a:rPr>
              <a:t>, </a:t>
            </a:r>
            <a:r>
              <a:rPr lang="es-ES" sz="2200" b="1" dirty="0">
                <a:solidFill>
                  <a:schemeClr val="tx1"/>
                </a:solidFill>
              </a:rPr>
              <a:t>q</a:t>
            </a:r>
            <a:r>
              <a:rPr lang="es-ES" sz="2200" dirty="0">
                <a:solidFill>
                  <a:schemeClr val="tx1"/>
                </a:solidFill>
              </a:rPr>
              <a:t>,</a:t>
            </a:r>
            <a:r>
              <a:rPr lang="es-ES" sz="2200" b="1" dirty="0">
                <a:solidFill>
                  <a:schemeClr val="tx1"/>
                </a:solidFill>
              </a:rPr>
              <a:t> r</a:t>
            </a:r>
            <a:r>
              <a:rPr lang="es-ES" sz="2200" dirty="0">
                <a:solidFill>
                  <a:schemeClr val="tx1"/>
                </a:solidFill>
              </a:rPr>
              <a:t> y</a:t>
            </a:r>
            <a:r>
              <a:rPr lang="es-ES" sz="2200" b="1" dirty="0">
                <a:solidFill>
                  <a:schemeClr val="tx1"/>
                </a:solidFill>
              </a:rPr>
              <a:t> s</a:t>
            </a:r>
            <a:r>
              <a:rPr lang="es-ES" sz="2200" dirty="0">
                <a:solidFill>
                  <a:schemeClr val="tx1"/>
                </a:solidFill>
              </a:rPr>
              <a:t>. </a:t>
            </a:r>
          </a:p>
          <a:p>
            <a:r>
              <a:rPr lang="es-ES" sz="2200" dirty="0">
                <a:solidFill>
                  <a:schemeClr val="tx1"/>
                </a:solidFill>
              </a:rPr>
              <a:t>El </a:t>
            </a:r>
            <a:r>
              <a:rPr lang="es-ES" sz="2200" b="1" i="1" dirty="0">
                <a:solidFill>
                  <a:schemeClr val="tx1"/>
                </a:solidFill>
              </a:rPr>
              <a:t>formato de los valores de verdad</a:t>
            </a:r>
            <a:r>
              <a:rPr lang="es-ES" sz="2200" dirty="0">
                <a:solidFill>
                  <a:schemeClr val="tx1"/>
                </a:solidFill>
              </a:rPr>
              <a:t> deben ser </a:t>
            </a:r>
            <a:r>
              <a:rPr lang="es-ES" sz="2200" b="1" dirty="0">
                <a:solidFill>
                  <a:schemeClr val="tx1"/>
                </a:solidFill>
              </a:rPr>
              <a:t>V</a:t>
            </a:r>
            <a:r>
              <a:rPr lang="es-ES" sz="2200" dirty="0">
                <a:solidFill>
                  <a:schemeClr val="tx1"/>
                </a:solidFill>
              </a:rPr>
              <a:t> o </a:t>
            </a:r>
            <a:r>
              <a:rPr lang="es-ES" sz="2200" b="1" dirty="0">
                <a:solidFill>
                  <a:schemeClr val="tx1"/>
                </a:solidFill>
              </a:rPr>
              <a:t>F</a:t>
            </a:r>
            <a:r>
              <a:rPr lang="es-ES" sz="2200" dirty="0">
                <a:solidFill>
                  <a:schemeClr val="tx1"/>
                </a:solidFill>
              </a:rPr>
              <a:t>, </a:t>
            </a:r>
          </a:p>
          <a:p>
            <a:endParaRPr lang="es-ES" sz="1200" dirty="0">
              <a:solidFill>
                <a:schemeClr val="tx1"/>
              </a:solidFill>
            </a:endParaRPr>
          </a:p>
        </p:txBody>
      </p:sp>
      <p:sp>
        <p:nvSpPr>
          <p:cNvPr id="4" name="CuadroTexto 3"/>
          <p:cNvSpPr txBox="1"/>
          <p:nvPr/>
        </p:nvSpPr>
        <p:spPr>
          <a:xfrm>
            <a:off x="5331851" y="2537135"/>
            <a:ext cx="5537917" cy="3493264"/>
          </a:xfrm>
          <a:prstGeom prst="rect">
            <a:avLst/>
          </a:prstGeom>
          <a:noFill/>
        </p:spPr>
        <p:txBody>
          <a:bodyPr wrap="square" rtlCol="0">
            <a:spAutoFit/>
          </a:bodyPr>
          <a:lstStyle/>
          <a:p>
            <a:r>
              <a:rPr lang="es-ES" sz="1700" dirty="0"/>
              <a:t>2- Crear una columna para cada proposición.</a:t>
            </a:r>
          </a:p>
          <a:p>
            <a:r>
              <a:rPr lang="es-ES" sz="1700" dirty="0"/>
              <a:t> </a:t>
            </a:r>
          </a:p>
          <a:p>
            <a:r>
              <a:rPr lang="es-ES" sz="1700" dirty="0"/>
              <a:t>3- Introducir en esta parte de la tabla todas las combinaciones de valores de verdad posibles.</a:t>
            </a:r>
          </a:p>
          <a:p>
            <a:r>
              <a:rPr lang="es-ES" sz="1700" dirty="0"/>
              <a:t> </a:t>
            </a:r>
          </a:p>
          <a:p>
            <a:r>
              <a:rPr lang="es-ES" sz="1700" dirty="0"/>
              <a:t>4- Agregamos a la derecha una columna por cada proposición compuesta y la sentencia completa, organizándolas de izquierda a derecha según el orden de dependencia.</a:t>
            </a:r>
          </a:p>
          <a:p>
            <a:endParaRPr lang="es-ES" sz="1700" dirty="0"/>
          </a:p>
          <a:p>
            <a:r>
              <a:rPr lang="es-ES" sz="1700" dirty="0"/>
              <a:t>5- Y finalmente calculamos los valores de verdad para cada una de estas proposiciones compuestas de izquierda a derecha.</a:t>
            </a:r>
          </a:p>
        </p:txBody>
      </p:sp>
    </p:spTree>
    <p:extLst>
      <p:ext uri="{BB962C8B-B14F-4D97-AF65-F5344CB8AC3E}">
        <p14:creationId xmlns:p14="http://schemas.microsoft.com/office/powerpoint/2010/main" val="161059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643467" y="816638"/>
            <a:ext cx="3367359" cy="5224724"/>
          </a:xfrm>
        </p:spPr>
        <p:style>
          <a:lnRef idx="2">
            <a:schemeClr val="accent2"/>
          </a:lnRef>
          <a:fillRef idx="1">
            <a:schemeClr val="lt1"/>
          </a:fillRef>
          <a:effectRef idx="0">
            <a:schemeClr val="accent2"/>
          </a:effectRef>
          <a:fontRef idx="minor">
            <a:schemeClr val="dk1"/>
          </a:fontRef>
        </p:style>
        <p:txBody>
          <a:bodyPr anchor="ctr">
            <a:normAutofit/>
          </a:bodyPr>
          <a:lstStyle/>
          <a:p>
            <a:pPr>
              <a:lnSpc>
                <a:spcPct val="90000"/>
              </a:lnSpc>
            </a:pPr>
            <a:r>
              <a:rPr lang="es-ES" sz="3100" dirty="0"/>
              <a:t>Supongamos que queremos hacer la tabla de verdad del siguiente enunciado:</a:t>
            </a:r>
            <a:br>
              <a:rPr lang="es-ES" sz="3100" dirty="0"/>
            </a:br>
            <a:r>
              <a:rPr lang="es-ES" sz="3100" b="1" i="1" dirty="0">
                <a:solidFill>
                  <a:srgbClr val="002060"/>
                </a:solidFill>
              </a:rPr>
              <a:t>Si tu hermana no pasa el examen, estarás en graves problemas</a:t>
            </a:r>
            <a:r>
              <a:rPr lang="es-ES" sz="3100" b="1" i="1" dirty="0"/>
              <a:t>. </a:t>
            </a:r>
            <a:br>
              <a:rPr lang="es-ES" sz="3100" dirty="0"/>
            </a:br>
            <a:endParaRPr lang="es-ES" sz="3100" dirty="0"/>
          </a:p>
        </p:txBody>
      </p:sp>
      <p:sp>
        <p:nvSpPr>
          <p:cNvPr id="3" name="Marcador de contenido 2"/>
          <p:cNvSpPr>
            <a:spLocks noGrp="1"/>
          </p:cNvSpPr>
          <p:nvPr>
            <p:ph idx="1"/>
          </p:nvPr>
        </p:nvSpPr>
        <p:spPr>
          <a:xfrm>
            <a:off x="4654295" y="816638"/>
            <a:ext cx="4619706" cy="5224724"/>
          </a:xfrm>
        </p:spPr>
        <p:txBody>
          <a:bodyPr anchor="ctr">
            <a:noAutofit/>
          </a:bodyPr>
          <a:lstStyle/>
          <a:p>
            <a:r>
              <a:rPr lang="es-ES" sz="2400" dirty="0"/>
              <a:t>Como primer paso, identificamos las proposiciones simples, les asignamos una variable y se traduce la expresión a su enunciado simbólico compuesto:</a:t>
            </a:r>
          </a:p>
          <a:p>
            <a:pPr marL="0" indent="0">
              <a:buNone/>
            </a:pPr>
            <a:r>
              <a:rPr lang="es-ES" sz="2400" dirty="0"/>
              <a:t> P: Tu hermana pasa el examen </a:t>
            </a:r>
          </a:p>
          <a:p>
            <a:pPr marL="0" indent="0">
              <a:buNone/>
            </a:pPr>
            <a:r>
              <a:rPr lang="es-ES" sz="2400" dirty="0"/>
              <a:t>q: Estarás en graves problemas</a:t>
            </a:r>
          </a:p>
          <a:p>
            <a:pPr marL="0" indent="0">
              <a:buNone/>
            </a:pPr>
            <a:r>
              <a:rPr lang="es-ES" sz="2400" dirty="0"/>
              <a:t>Por tanto, tendremos como enunciado simbólico compuesto:</a:t>
            </a:r>
          </a:p>
          <a:p>
            <a:pPr marL="0" indent="0">
              <a:buNone/>
            </a:pPr>
            <a:r>
              <a:rPr lang="es-ES" sz="2400" b="1" i="1" dirty="0"/>
              <a:t>~</a:t>
            </a:r>
            <a:r>
              <a:rPr lang="es-ES" sz="2400" b="1" i="1" dirty="0" err="1"/>
              <a:t>p→q</a:t>
            </a:r>
            <a:endParaRPr lang="es-ES" sz="2400" dirty="0"/>
          </a:p>
        </p:txBody>
      </p:sp>
    </p:spTree>
    <p:extLst>
      <p:ext uri="{BB962C8B-B14F-4D97-AF65-F5344CB8AC3E}">
        <p14:creationId xmlns:p14="http://schemas.microsoft.com/office/powerpoint/2010/main" val="107328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3"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cxnSp>
          <p:nvCxnSpPr>
            <p:cNvPr id="14" name="Straight Connector 13">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7"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8" name="Isosceles Triangle 17">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9"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0"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1"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2" name="Isosceles Triangle 21">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pSp>
      <p:sp>
        <p:nvSpPr>
          <p:cNvPr id="2" name="Título 1"/>
          <p:cNvSpPr>
            <a:spLocks noGrp="1"/>
          </p:cNvSpPr>
          <p:nvPr>
            <p:ph type="title"/>
          </p:nvPr>
        </p:nvSpPr>
        <p:spPr>
          <a:xfrm>
            <a:off x="4164822" y="1099930"/>
            <a:ext cx="5219675" cy="4590275"/>
          </a:xfrm>
        </p:spPr>
        <p:txBody>
          <a:bodyPr vert="horz" lIns="91440" tIns="45720" rIns="91440" bIns="45720" rtlCol="0" anchor="b">
            <a:noAutofit/>
          </a:bodyPr>
          <a:lstStyle/>
          <a:p>
            <a:pPr>
              <a:lnSpc>
                <a:spcPct val="90000"/>
              </a:lnSpc>
            </a:pPr>
            <a:r>
              <a:rPr lang="en-US" sz="2800" dirty="0">
                <a:solidFill>
                  <a:srgbClr val="002060"/>
                </a:solidFill>
              </a:rPr>
              <a:t>Como </a:t>
            </a:r>
            <a:r>
              <a:rPr lang="en-US" sz="2800" dirty="0" err="1">
                <a:solidFill>
                  <a:srgbClr val="002060"/>
                </a:solidFill>
              </a:rPr>
              <a:t>segundo</a:t>
            </a:r>
            <a:r>
              <a:rPr lang="en-US" sz="2800" dirty="0">
                <a:solidFill>
                  <a:srgbClr val="002060"/>
                </a:solidFill>
              </a:rPr>
              <a:t> paso, </a:t>
            </a:r>
            <a:br>
              <a:rPr lang="en-US" sz="2800" dirty="0">
                <a:solidFill>
                  <a:srgbClr val="002060"/>
                </a:solidFill>
              </a:rPr>
            </a:br>
            <a:br>
              <a:rPr lang="en-US" sz="2800" dirty="0">
                <a:solidFill>
                  <a:srgbClr val="002060"/>
                </a:solidFill>
              </a:rPr>
            </a:br>
            <a:r>
              <a:rPr lang="en-US" sz="2800" dirty="0" err="1">
                <a:solidFill>
                  <a:srgbClr val="002060"/>
                </a:solidFill>
              </a:rPr>
              <a:t>Determina</a:t>
            </a:r>
            <a:r>
              <a:rPr lang="en-US" sz="2800" dirty="0">
                <a:solidFill>
                  <a:srgbClr val="002060"/>
                </a:solidFill>
              </a:rPr>
              <a:t> </a:t>
            </a:r>
            <a:r>
              <a:rPr lang="en-US" sz="2800" dirty="0" err="1">
                <a:solidFill>
                  <a:srgbClr val="002060"/>
                </a:solidFill>
              </a:rPr>
              <a:t>el</a:t>
            </a:r>
            <a:r>
              <a:rPr lang="en-US" sz="2800" dirty="0">
                <a:solidFill>
                  <a:srgbClr val="002060"/>
                </a:solidFill>
              </a:rPr>
              <a:t> </a:t>
            </a:r>
            <a:r>
              <a:rPr lang="en-US" sz="2800" dirty="0" err="1">
                <a:solidFill>
                  <a:srgbClr val="002060"/>
                </a:solidFill>
              </a:rPr>
              <a:t>número</a:t>
            </a:r>
            <a:r>
              <a:rPr lang="en-US" sz="2800" dirty="0">
                <a:solidFill>
                  <a:srgbClr val="002060"/>
                </a:solidFill>
              </a:rPr>
              <a:t> de </a:t>
            </a:r>
            <a:r>
              <a:rPr lang="en-US" sz="2800" dirty="0" err="1">
                <a:solidFill>
                  <a:srgbClr val="002060"/>
                </a:solidFill>
              </a:rPr>
              <a:t>filas</a:t>
            </a:r>
            <a:r>
              <a:rPr lang="en-US" sz="2800" dirty="0">
                <a:solidFill>
                  <a:srgbClr val="002060"/>
                </a:solidFill>
              </a:rPr>
              <a:t> de la </a:t>
            </a:r>
            <a:r>
              <a:rPr lang="en-US" sz="2800" dirty="0" err="1">
                <a:solidFill>
                  <a:srgbClr val="002060"/>
                </a:solidFill>
              </a:rPr>
              <a:t>tabla</a:t>
            </a:r>
            <a:r>
              <a:rPr lang="en-US" sz="2800" dirty="0">
                <a:solidFill>
                  <a:srgbClr val="002060"/>
                </a:solidFill>
              </a:rPr>
              <a:t> de </a:t>
            </a:r>
            <a:r>
              <a:rPr lang="en-US" sz="2800" dirty="0" err="1">
                <a:solidFill>
                  <a:srgbClr val="002060"/>
                </a:solidFill>
              </a:rPr>
              <a:t>verdad</a:t>
            </a:r>
            <a:r>
              <a:rPr lang="en-US" sz="2800" dirty="0">
                <a:solidFill>
                  <a:srgbClr val="002060"/>
                </a:solidFill>
              </a:rPr>
              <a:t>. Como son 2 </a:t>
            </a:r>
            <a:r>
              <a:rPr lang="en-US" sz="2800" dirty="0" err="1">
                <a:solidFill>
                  <a:srgbClr val="002060"/>
                </a:solidFill>
              </a:rPr>
              <a:t>proposiciones</a:t>
            </a:r>
            <a:r>
              <a:rPr lang="en-US" sz="2800" dirty="0">
                <a:solidFill>
                  <a:srgbClr val="002060"/>
                </a:solidFill>
              </a:rPr>
              <a:t> simples </a:t>
            </a:r>
            <a:r>
              <a:rPr lang="en-US" sz="2800" dirty="0" err="1">
                <a:solidFill>
                  <a:srgbClr val="002060"/>
                </a:solidFill>
              </a:rPr>
              <a:t>tendremos</a:t>
            </a:r>
            <a:r>
              <a:rPr lang="en-US" sz="2800" dirty="0">
                <a:solidFill>
                  <a:srgbClr val="002060"/>
                </a:solidFill>
              </a:rPr>
              <a:t> que: 2</a:t>
            </a:r>
            <a:r>
              <a:rPr lang="en-US" sz="2800" baseline="30000" dirty="0">
                <a:solidFill>
                  <a:srgbClr val="002060"/>
                </a:solidFill>
              </a:rPr>
              <a:t>n</a:t>
            </a:r>
            <a:r>
              <a:rPr lang="en-US" sz="2800" dirty="0">
                <a:solidFill>
                  <a:srgbClr val="002060"/>
                </a:solidFill>
              </a:rPr>
              <a:t>= 2</a:t>
            </a:r>
            <a:r>
              <a:rPr lang="en-US" sz="2800" baseline="30000" dirty="0">
                <a:solidFill>
                  <a:srgbClr val="002060"/>
                </a:solidFill>
              </a:rPr>
              <a:t>2</a:t>
            </a:r>
            <a:r>
              <a:rPr lang="en-US" sz="2800" dirty="0">
                <a:solidFill>
                  <a:srgbClr val="002060"/>
                </a:solidFill>
              </a:rPr>
              <a:t>= 4. </a:t>
            </a:r>
            <a:r>
              <a:rPr lang="en-US" sz="2800" dirty="0" err="1">
                <a:solidFill>
                  <a:srgbClr val="002060"/>
                </a:solidFill>
              </a:rPr>
              <a:t>Creamos</a:t>
            </a:r>
            <a:r>
              <a:rPr lang="en-US" sz="2800" dirty="0">
                <a:solidFill>
                  <a:srgbClr val="002060"/>
                </a:solidFill>
              </a:rPr>
              <a:t> </a:t>
            </a:r>
            <a:r>
              <a:rPr lang="en-US" sz="2800" dirty="0" err="1">
                <a:solidFill>
                  <a:srgbClr val="002060"/>
                </a:solidFill>
              </a:rPr>
              <a:t>una</a:t>
            </a:r>
            <a:r>
              <a:rPr lang="en-US" sz="2800" dirty="0">
                <a:solidFill>
                  <a:srgbClr val="002060"/>
                </a:solidFill>
              </a:rPr>
              <a:t> </a:t>
            </a:r>
            <a:r>
              <a:rPr lang="en-US" sz="2800" dirty="0" err="1">
                <a:solidFill>
                  <a:srgbClr val="002060"/>
                </a:solidFill>
              </a:rPr>
              <a:t>columna</a:t>
            </a:r>
            <a:r>
              <a:rPr lang="en-US" sz="2800" dirty="0">
                <a:solidFill>
                  <a:srgbClr val="002060"/>
                </a:solidFill>
              </a:rPr>
              <a:t> para </a:t>
            </a:r>
            <a:r>
              <a:rPr lang="en-US" sz="2800" dirty="0" err="1">
                <a:solidFill>
                  <a:srgbClr val="002060"/>
                </a:solidFill>
              </a:rPr>
              <a:t>cada</a:t>
            </a:r>
            <a:r>
              <a:rPr lang="en-US" sz="2800" dirty="0">
                <a:solidFill>
                  <a:srgbClr val="002060"/>
                </a:solidFill>
              </a:rPr>
              <a:t> </a:t>
            </a:r>
            <a:r>
              <a:rPr lang="en-US" sz="2800" dirty="0" err="1">
                <a:solidFill>
                  <a:srgbClr val="002060"/>
                </a:solidFill>
              </a:rPr>
              <a:t>proposición</a:t>
            </a:r>
            <a:r>
              <a:rPr lang="en-US" sz="2800" dirty="0">
                <a:solidFill>
                  <a:srgbClr val="002060"/>
                </a:solidFill>
              </a:rPr>
              <a:t>. Y se </a:t>
            </a:r>
            <a:r>
              <a:rPr lang="en-US" sz="2800" dirty="0" err="1">
                <a:solidFill>
                  <a:srgbClr val="002060"/>
                </a:solidFill>
              </a:rPr>
              <a:t>introducen</a:t>
            </a:r>
            <a:r>
              <a:rPr lang="en-US" sz="2800" dirty="0">
                <a:solidFill>
                  <a:srgbClr val="002060"/>
                </a:solidFill>
              </a:rPr>
              <a:t> </a:t>
            </a:r>
            <a:r>
              <a:rPr lang="en-US" sz="2800" dirty="0" err="1">
                <a:solidFill>
                  <a:srgbClr val="002060"/>
                </a:solidFill>
              </a:rPr>
              <a:t>en</a:t>
            </a:r>
            <a:r>
              <a:rPr lang="en-US" sz="2800" dirty="0">
                <a:solidFill>
                  <a:srgbClr val="002060"/>
                </a:solidFill>
              </a:rPr>
              <a:t> </a:t>
            </a:r>
            <a:r>
              <a:rPr lang="en-US" sz="2800" dirty="0" err="1">
                <a:solidFill>
                  <a:srgbClr val="002060"/>
                </a:solidFill>
              </a:rPr>
              <a:t>esta</a:t>
            </a:r>
            <a:r>
              <a:rPr lang="en-US" sz="2800" dirty="0">
                <a:solidFill>
                  <a:srgbClr val="002060"/>
                </a:solidFill>
              </a:rPr>
              <a:t> </a:t>
            </a:r>
            <a:r>
              <a:rPr lang="en-US" sz="2800" dirty="0" err="1">
                <a:solidFill>
                  <a:srgbClr val="002060"/>
                </a:solidFill>
              </a:rPr>
              <a:t>parte</a:t>
            </a:r>
            <a:r>
              <a:rPr lang="en-US" sz="2800" dirty="0">
                <a:solidFill>
                  <a:srgbClr val="002060"/>
                </a:solidFill>
              </a:rPr>
              <a:t> de la </a:t>
            </a:r>
            <a:r>
              <a:rPr lang="en-US" sz="2800" dirty="0" err="1">
                <a:solidFill>
                  <a:srgbClr val="002060"/>
                </a:solidFill>
              </a:rPr>
              <a:t>tabla</a:t>
            </a:r>
            <a:r>
              <a:rPr lang="en-US" sz="2800" dirty="0">
                <a:solidFill>
                  <a:srgbClr val="002060"/>
                </a:solidFill>
              </a:rPr>
              <a:t> </a:t>
            </a:r>
            <a:r>
              <a:rPr lang="en-US" sz="2800" dirty="0" err="1">
                <a:solidFill>
                  <a:srgbClr val="002060"/>
                </a:solidFill>
              </a:rPr>
              <a:t>todas</a:t>
            </a:r>
            <a:r>
              <a:rPr lang="en-US" sz="2800" dirty="0">
                <a:solidFill>
                  <a:srgbClr val="002060"/>
                </a:solidFill>
              </a:rPr>
              <a:t> las </a:t>
            </a:r>
            <a:r>
              <a:rPr lang="en-US" sz="2800" dirty="0" err="1">
                <a:solidFill>
                  <a:srgbClr val="002060"/>
                </a:solidFill>
              </a:rPr>
              <a:t>combinaciones</a:t>
            </a:r>
            <a:r>
              <a:rPr lang="en-US" sz="2800" dirty="0">
                <a:solidFill>
                  <a:srgbClr val="002060"/>
                </a:solidFill>
              </a:rPr>
              <a:t> de </a:t>
            </a:r>
            <a:r>
              <a:rPr lang="en-US" sz="2800" dirty="0" err="1">
                <a:solidFill>
                  <a:srgbClr val="002060"/>
                </a:solidFill>
              </a:rPr>
              <a:t>valores</a:t>
            </a:r>
            <a:r>
              <a:rPr lang="en-US" sz="2800" dirty="0">
                <a:solidFill>
                  <a:srgbClr val="002060"/>
                </a:solidFill>
              </a:rPr>
              <a:t> de </a:t>
            </a:r>
            <a:r>
              <a:rPr lang="en-US" sz="2800" dirty="0" err="1">
                <a:solidFill>
                  <a:srgbClr val="002060"/>
                </a:solidFill>
              </a:rPr>
              <a:t>verdad</a:t>
            </a:r>
            <a:r>
              <a:rPr lang="en-US" sz="2800" dirty="0">
                <a:solidFill>
                  <a:srgbClr val="002060"/>
                </a:solidFill>
              </a:rPr>
              <a:t> </a:t>
            </a:r>
            <a:r>
              <a:rPr lang="en-US" sz="2800" dirty="0" err="1">
                <a:solidFill>
                  <a:srgbClr val="002060"/>
                </a:solidFill>
              </a:rPr>
              <a:t>posibles</a:t>
            </a:r>
            <a:r>
              <a:rPr lang="en-US" sz="2800" dirty="0">
                <a:solidFill>
                  <a:srgbClr val="002060"/>
                </a:solidFill>
              </a:rPr>
              <a:t>.</a:t>
            </a:r>
            <a:br>
              <a:rPr lang="en-US" sz="2800" dirty="0">
                <a:solidFill>
                  <a:srgbClr val="002060"/>
                </a:solidFill>
              </a:rPr>
            </a:br>
            <a:endParaRPr lang="en-US" sz="2800" dirty="0">
              <a:solidFill>
                <a:srgbClr val="002060"/>
              </a:solidFill>
            </a:endParaRPr>
          </a:p>
        </p:txBody>
      </p:sp>
      <p:sp>
        <p:nvSpPr>
          <p:cNvPr id="24" name="Isosceles Triangle 23">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aphicFrame>
        <p:nvGraphicFramePr>
          <p:cNvPr id="7" name="Tabla 6"/>
          <p:cNvGraphicFramePr>
            <a:graphicFrameLocks noGrp="1"/>
          </p:cNvGraphicFramePr>
          <p:nvPr>
            <p:extLst>
              <p:ext uri="{D42A27DB-BD31-4B8C-83A1-F6EECF244321}">
                <p14:modId xmlns:p14="http://schemas.microsoft.com/office/powerpoint/2010/main" val="2393199781"/>
              </p:ext>
            </p:extLst>
          </p:nvPr>
        </p:nvGraphicFramePr>
        <p:xfrm>
          <a:off x="1098110" y="1261330"/>
          <a:ext cx="2834282" cy="4335344"/>
        </p:xfrm>
        <a:graphic>
          <a:graphicData uri="http://schemas.openxmlformats.org/drawingml/2006/table">
            <a:tbl>
              <a:tblPr firstRow="1" bandRow="1">
                <a:solidFill>
                  <a:schemeClr val="bg1">
                    <a:lumMod val="95000"/>
                  </a:schemeClr>
                </a:solidFill>
                <a:tableStyleId>{5C22544A-7EE6-4342-B048-85BDC9FD1C3A}</a:tableStyleId>
              </a:tblPr>
              <a:tblGrid>
                <a:gridCol w="1417141">
                  <a:extLst>
                    <a:ext uri="{9D8B030D-6E8A-4147-A177-3AD203B41FA5}">
                      <a16:colId xmlns:a16="http://schemas.microsoft.com/office/drawing/2014/main" val="3882120935"/>
                    </a:ext>
                  </a:extLst>
                </a:gridCol>
                <a:gridCol w="1417141">
                  <a:extLst>
                    <a:ext uri="{9D8B030D-6E8A-4147-A177-3AD203B41FA5}">
                      <a16:colId xmlns:a16="http://schemas.microsoft.com/office/drawing/2014/main" val="1845274534"/>
                    </a:ext>
                  </a:extLst>
                </a:gridCol>
              </a:tblGrid>
              <a:tr h="977000">
                <a:tc>
                  <a:txBody>
                    <a:bodyPr/>
                    <a:lstStyle/>
                    <a:p>
                      <a:pPr algn="ctr">
                        <a:lnSpc>
                          <a:spcPct val="107000"/>
                        </a:lnSpc>
                        <a:spcAft>
                          <a:spcPts val="0"/>
                        </a:spcAft>
                      </a:pPr>
                      <a:r>
                        <a:rPr lang="es-ES" sz="3600" b="1"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t>
                      </a:r>
                      <a:endParaRPr lang="es-ES" sz="36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lnSpc>
                          <a:spcPct val="107000"/>
                        </a:lnSpc>
                        <a:spcAft>
                          <a:spcPts val="0"/>
                        </a:spcAft>
                      </a:pPr>
                      <a:r>
                        <a:rPr lang="es-ES" sz="36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q</a:t>
                      </a:r>
                      <a:endParaRPr lang="es-ES" sz="36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887149432"/>
                  </a:ext>
                </a:extLst>
              </a:tr>
              <a:tr h="839586">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270745365"/>
                  </a:ext>
                </a:extLst>
              </a:tr>
              <a:tr h="839586">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60002711"/>
                  </a:ext>
                </a:extLst>
              </a:tr>
              <a:tr h="839586">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721879307"/>
                  </a:ext>
                </a:extLst>
              </a:tr>
              <a:tr h="839586">
                <a:tc>
                  <a:txBody>
                    <a:bodyPr/>
                    <a:lstStyle/>
                    <a:p>
                      <a:pPr algn="ctr">
                        <a:lnSpc>
                          <a:spcPct val="107000"/>
                        </a:lnSpc>
                        <a:spcAft>
                          <a:spcPts val="0"/>
                        </a:spcAft>
                      </a:pPr>
                      <a:r>
                        <a:rPr lang="es-ES" sz="2700"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t>
                      </a:r>
                      <a:endParaRPr lang="es-ES" sz="2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s-ES" sz="27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t>
                      </a:r>
                      <a:endParaRPr lang="es-ES" sz="2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211" marR="152369" marT="40632" marB="30473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722429178"/>
                  </a:ext>
                </a:extLst>
              </a:tr>
            </a:tbl>
          </a:graphicData>
        </a:graphic>
      </p:graphicFrame>
    </p:spTree>
    <p:extLst>
      <p:ext uri="{BB962C8B-B14F-4D97-AF65-F5344CB8AC3E}">
        <p14:creationId xmlns:p14="http://schemas.microsoft.com/office/powerpoint/2010/main" val="283289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pSp>
      <p:sp>
        <p:nvSpPr>
          <p:cNvPr id="2" name="Título 1"/>
          <p:cNvSpPr>
            <a:spLocks noGrp="1"/>
          </p:cNvSpPr>
          <p:nvPr>
            <p:ph type="title"/>
          </p:nvPr>
        </p:nvSpPr>
        <p:spPr>
          <a:xfrm>
            <a:off x="5683820" y="1459706"/>
            <a:ext cx="3916447" cy="3704243"/>
          </a:xfrm>
        </p:spPr>
        <p:txBody>
          <a:bodyPr vert="horz" lIns="91440" tIns="45720" rIns="91440" bIns="45720" rtlCol="0" anchor="b">
            <a:normAutofit/>
          </a:bodyPr>
          <a:lstStyle/>
          <a:p>
            <a:pPr>
              <a:lnSpc>
                <a:spcPct val="90000"/>
              </a:lnSpc>
            </a:pPr>
            <a:r>
              <a:rPr lang="en-US" sz="2400" dirty="0">
                <a:solidFill>
                  <a:srgbClr val="002060"/>
                </a:solidFill>
              </a:rPr>
              <a:t>Como </a:t>
            </a:r>
            <a:r>
              <a:rPr lang="en-US" sz="2400" dirty="0" err="1">
                <a:solidFill>
                  <a:srgbClr val="002060"/>
                </a:solidFill>
              </a:rPr>
              <a:t>tercer</a:t>
            </a:r>
            <a:r>
              <a:rPr lang="en-US" sz="2400" dirty="0">
                <a:solidFill>
                  <a:srgbClr val="002060"/>
                </a:solidFill>
              </a:rPr>
              <a:t> paso:</a:t>
            </a:r>
            <a:br>
              <a:rPr lang="en-US" sz="2400" dirty="0">
                <a:solidFill>
                  <a:srgbClr val="002060"/>
                </a:solidFill>
              </a:rPr>
            </a:br>
            <a:br>
              <a:rPr lang="en-US" sz="2400" dirty="0">
                <a:solidFill>
                  <a:srgbClr val="002060"/>
                </a:solidFill>
              </a:rPr>
            </a:br>
            <a:r>
              <a:rPr lang="en-US" sz="2400" dirty="0" err="1">
                <a:solidFill>
                  <a:srgbClr val="002060"/>
                </a:solidFill>
              </a:rPr>
              <a:t>Agregamos</a:t>
            </a:r>
            <a:r>
              <a:rPr lang="en-US" sz="2400" dirty="0">
                <a:solidFill>
                  <a:srgbClr val="002060"/>
                </a:solidFill>
              </a:rPr>
              <a:t> a la </a:t>
            </a:r>
            <a:r>
              <a:rPr lang="en-US" sz="2400" dirty="0" err="1">
                <a:solidFill>
                  <a:srgbClr val="002060"/>
                </a:solidFill>
              </a:rPr>
              <a:t>derecha</a:t>
            </a:r>
            <a:r>
              <a:rPr lang="en-US" sz="2400" dirty="0">
                <a:solidFill>
                  <a:srgbClr val="002060"/>
                </a:solidFill>
              </a:rPr>
              <a:t> </a:t>
            </a:r>
            <a:r>
              <a:rPr lang="en-US" sz="2400" dirty="0" err="1">
                <a:solidFill>
                  <a:srgbClr val="002060"/>
                </a:solidFill>
              </a:rPr>
              <a:t>una</a:t>
            </a:r>
            <a:r>
              <a:rPr lang="en-US" sz="2400" dirty="0">
                <a:solidFill>
                  <a:srgbClr val="002060"/>
                </a:solidFill>
              </a:rPr>
              <a:t> </a:t>
            </a:r>
            <a:r>
              <a:rPr lang="en-US" sz="2400" dirty="0" err="1">
                <a:solidFill>
                  <a:srgbClr val="002060"/>
                </a:solidFill>
              </a:rPr>
              <a:t>columna</a:t>
            </a:r>
            <a:r>
              <a:rPr lang="en-US" sz="2400" dirty="0">
                <a:solidFill>
                  <a:srgbClr val="002060"/>
                </a:solidFill>
              </a:rPr>
              <a:t> </a:t>
            </a:r>
            <a:r>
              <a:rPr lang="en-US" sz="2400" dirty="0" err="1">
                <a:solidFill>
                  <a:srgbClr val="002060"/>
                </a:solidFill>
              </a:rPr>
              <a:t>por</a:t>
            </a:r>
            <a:r>
              <a:rPr lang="en-US" sz="2400" dirty="0">
                <a:solidFill>
                  <a:srgbClr val="002060"/>
                </a:solidFill>
              </a:rPr>
              <a:t> </a:t>
            </a:r>
            <a:r>
              <a:rPr lang="en-US" sz="2400" dirty="0" err="1">
                <a:solidFill>
                  <a:srgbClr val="002060"/>
                </a:solidFill>
              </a:rPr>
              <a:t>cada</a:t>
            </a:r>
            <a:r>
              <a:rPr lang="en-US" sz="2400" dirty="0">
                <a:solidFill>
                  <a:srgbClr val="002060"/>
                </a:solidFill>
              </a:rPr>
              <a:t> </a:t>
            </a:r>
            <a:r>
              <a:rPr lang="en-US" sz="2400" dirty="0" err="1">
                <a:solidFill>
                  <a:srgbClr val="002060"/>
                </a:solidFill>
              </a:rPr>
              <a:t>proposición</a:t>
            </a:r>
            <a:r>
              <a:rPr lang="en-US" sz="2400" dirty="0">
                <a:solidFill>
                  <a:srgbClr val="002060"/>
                </a:solidFill>
              </a:rPr>
              <a:t> </a:t>
            </a:r>
            <a:r>
              <a:rPr lang="en-US" sz="2400" dirty="0" err="1">
                <a:solidFill>
                  <a:srgbClr val="002060"/>
                </a:solidFill>
              </a:rPr>
              <a:t>compuesta</a:t>
            </a:r>
            <a:r>
              <a:rPr lang="en-US" sz="2400" dirty="0">
                <a:solidFill>
                  <a:srgbClr val="002060"/>
                </a:solidFill>
              </a:rPr>
              <a:t> y la </a:t>
            </a:r>
            <a:r>
              <a:rPr lang="en-US" sz="2400" dirty="0" err="1">
                <a:solidFill>
                  <a:srgbClr val="002060"/>
                </a:solidFill>
              </a:rPr>
              <a:t>sentencia</a:t>
            </a:r>
            <a:r>
              <a:rPr lang="en-US" sz="2400" dirty="0">
                <a:solidFill>
                  <a:srgbClr val="002060"/>
                </a:solidFill>
              </a:rPr>
              <a:t> </a:t>
            </a:r>
            <a:r>
              <a:rPr lang="en-US" sz="2400" dirty="0" err="1">
                <a:solidFill>
                  <a:srgbClr val="002060"/>
                </a:solidFill>
              </a:rPr>
              <a:t>completa</a:t>
            </a:r>
            <a:r>
              <a:rPr lang="en-US" sz="2400" dirty="0">
                <a:solidFill>
                  <a:srgbClr val="002060"/>
                </a:solidFill>
              </a:rPr>
              <a:t>, </a:t>
            </a:r>
            <a:r>
              <a:rPr lang="en-US" sz="2400" dirty="0" err="1">
                <a:solidFill>
                  <a:srgbClr val="002060"/>
                </a:solidFill>
              </a:rPr>
              <a:t>organizándolas</a:t>
            </a:r>
            <a:r>
              <a:rPr lang="en-US" sz="2400" dirty="0">
                <a:solidFill>
                  <a:srgbClr val="002060"/>
                </a:solidFill>
              </a:rPr>
              <a:t> de </a:t>
            </a:r>
            <a:r>
              <a:rPr lang="en-US" sz="2400" dirty="0" err="1">
                <a:solidFill>
                  <a:srgbClr val="002060"/>
                </a:solidFill>
              </a:rPr>
              <a:t>izquierda</a:t>
            </a:r>
            <a:r>
              <a:rPr lang="en-US" sz="2400" dirty="0">
                <a:solidFill>
                  <a:srgbClr val="002060"/>
                </a:solidFill>
              </a:rPr>
              <a:t> a </a:t>
            </a:r>
            <a:r>
              <a:rPr lang="en-US" sz="2400" dirty="0" err="1">
                <a:solidFill>
                  <a:srgbClr val="002060"/>
                </a:solidFill>
              </a:rPr>
              <a:t>derecha</a:t>
            </a:r>
            <a:r>
              <a:rPr lang="en-US" sz="2400" dirty="0">
                <a:solidFill>
                  <a:srgbClr val="002060"/>
                </a:solidFill>
              </a:rPr>
              <a:t> </a:t>
            </a:r>
            <a:r>
              <a:rPr lang="en-US" sz="2400" dirty="0" err="1">
                <a:solidFill>
                  <a:srgbClr val="002060"/>
                </a:solidFill>
              </a:rPr>
              <a:t>según</a:t>
            </a:r>
            <a:r>
              <a:rPr lang="en-US" sz="2400" dirty="0">
                <a:solidFill>
                  <a:srgbClr val="002060"/>
                </a:solidFill>
              </a:rPr>
              <a:t> </a:t>
            </a:r>
            <a:r>
              <a:rPr lang="en-US" sz="2400" dirty="0" err="1">
                <a:solidFill>
                  <a:srgbClr val="002060"/>
                </a:solidFill>
              </a:rPr>
              <a:t>el</a:t>
            </a:r>
            <a:r>
              <a:rPr lang="en-US" sz="2400" dirty="0">
                <a:solidFill>
                  <a:srgbClr val="002060"/>
                </a:solidFill>
              </a:rPr>
              <a:t> </a:t>
            </a:r>
            <a:r>
              <a:rPr lang="en-US" sz="2400" dirty="0" err="1">
                <a:solidFill>
                  <a:srgbClr val="002060"/>
                </a:solidFill>
              </a:rPr>
              <a:t>orden</a:t>
            </a:r>
            <a:r>
              <a:rPr lang="en-US" sz="2400" dirty="0">
                <a:solidFill>
                  <a:srgbClr val="002060"/>
                </a:solidFill>
              </a:rPr>
              <a:t> de </a:t>
            </a:r>
            <a:r>
              <a:rPr lang="en-US" sz="2400" dirty="0" err="1">
                <a:solidFill>
                  <a:srgbClr val="002060"/>
                </a:solidFill>
              </a:rPr>
              <a:t>dependencia</a:t>
            </a:r>
            <a:br>
              <a:rPr lang="en-US" sz="2100" dirty="0"/>
            </a:br>
            <a:endParaRPr lang="en-US" sz="2100" dirty="0"/>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29092478"/>
              </p:ext>
            </p:extLst>
          </p:nvPr>
        </p:nvGraphicFramePr>
        <p:xfrm>
          <a:off x="1177189" y="1694055"/>
          <a:ext cx="4310183" cy="3469894"/>
        </p:xfrm>
        <a:graphic>
          <a:graphicData uri="http://schemas.openxmlformats.org/drawingml/2006/table">
            <a:tbl>
              <a:tblPr firstRow="1" bandRow="1">
                <a:tableStyleId>{5C22544A-7EE6-4342-B048-85BDC9FD1C3A}</a:tableStyleId>
              </a:tblPr>
              <a:tblGrid>
                <a:gridCol w="797600">
                  <a:extLst>
                    <a:ext uri="{9D8B030D-6E8A-4147-A177-3AD203B41FA5}">
                      <a16:colId xmlns:a16="http://schemas.microsoft.com/office/drawing/2014/main" val="2359355660"/>
                    </a:ext>
                  </a:extLst>
                </a:gridCol>
                <a:gridCol w="797600">
                  <a:extLst>
                    <a:ext uri="{9D8B030D-6E8A-4147-A177-3AD203B41FA5}">
                      <a16:colId xmlns:a16="http://schemas.microsoft.com/office/drawing/2014/main" val="554828700"/>
                    </a:ext>
                  </a:extLst>
                </a:gridCol>
                <a:gridCol w="1020247">
                  <a:extLst>
                    <a:ext uri="{9D8B030D-6E8A-4147-A177-3AD203B41FA5}">
                      <a16:colId xmlns:a16="http://schemas.microsoft.com/office/drawing/2014/main" val="763053041"/>
                    </a:ext>
                  </a:extLst>
                </a:gridCol>
                <a:gridCol w="1694736">
                  <a:extLst>
                    <a:ext uri="{9D8B030D-6E8A-4147-A177-3AD203B41FA5}">
                      <a16:colId xmlns:a16="http://schemas.microsoft.com/office/drawing/2014/main" val="2814703158"/>
                    </a:ext>
                  </a:extLst>
                </a:gridCol>
              </a:tblGrid>
              <a:tr h="1124498">
                <a:tc>
                  <a:txBody>
                    <a:bodyPr/>
                    <a:lstStyle/>
                    <a:p>
                      <a:pPr algn="ctr">
                        <a:lnSpc>
                          <a:spcPct val="107000"/>
                        </a:lnSpc>
                        <a:spcAft>
                          <a:spcPts val="0"/>
                        </a:spcAft>
                      </a:pPr>
                      <a:r>
                        <a:rPr lang="es-ES" sz="3300" b="1">
                          <a:effectLst/>
                          <a:latin typeface="Arial" panose="020B0604020202020204" pitchFamily="34" charset="0"/>
                          <a:ea typeface="Calibri" panose="020F0502020204030204" pitchFamily="34" charset="0"/>
                          <a:cs typeface="Times New Roman" panose="02020603050405020304" pitchFamily="18" charset="0"/>
                        </a:rPr>
                        <a:t>p</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b="1">
                          <a:effectLst/>
                          <a:latin typeface="Arial" panose="020B0604020202020204" pitchFamily="34" charset="0"/>
                          <a:ea typeface="Calibri" panose="020F0502020204030204" pitchFamily="34" charset="0"/>
                          <a:cs typeface="Times New Roman" panose="02020603050405020304" pitchFamily="18" charset="0"/>
                        </a:rPr>
                        <a:t>q</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b="1">
                          <a:effectLst/>
                          <a:latin typeface="Arial" panose="020B0604020202020204" pitchFamily="34" charset="0"/>
                          <a:ea typeface="Calibri" panose="020F0502020204030204" pitchFamily="34" charset="0"/>
                          <a:cs typeface="Times New Roman" panose="02020603050405020304" pitchFamily="18" charset="0"/>
                        </a:rPr>
                        <a:t>~p</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b="1" i="1">
                          <a:effectLst/>
                          <a:latin typeface="Arial" panose="020B0604020202020204" pitchFamily="34" charset="0"/>
                          <a:ea typeface="Calibri" panose="020F0502020204030204" pitchFamily="34" charset="0"/>
                          <a:cs typeface="Times New Roman" panose="02020603050405020304" pitchFamily="18" charset="0"/>
                        </a:rPr>
                        <a:t>~p→q</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extLst>
                  <a:ext uri="{0D108BD9-81ED-4DB2-BD59-A6C34878D82A}">
                    <a16:rowId xmlns:a16="http://schemas.microsoft.com/office/drawing/2014/main" val="227499218"/>
                  </a:ext>
                </a:extLst>
              </a:tr>
              <a:tr h="586349">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V</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V</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extLst>
                  <a:ext uri="{0D108BD9-81ED-4DB2-BD59-A6C34878D82A}">
                    <a16:rowId xmlns:a16="http://schemas.microsoft.com/office/drawing/2014/main" val="1192674945"/>
                  </a:ext>
                </a:extLst>
              </a:tr>
              <a:tr h="586349">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V</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F</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extLst>
                  <a:ext uri="{0D108BD9-81ED-4DB2-BD59-A6C34878D82A}">
                    <a16:rowId xmlns:a16="http://schemas.microsoft.com/office/drawing/2014/main" val="1306045636"/>
                  </a:ext>
                </a:extLst>
              </a:tr>
              <a:tr h="586349">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F</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V</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extLst>
                  <a:ext uri="{0D108BD9-81ED-4DB2-BD59-A6C34878D82A}">
                    <a16:rowId xmlns:a16="http://schemas.microsoft.com/office/drawing/2014/main" val="1987008030"/>
                  </a:ext>
                </a:extLst>
              </a:tr>
              <a:tr h="586349">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F</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F</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tc>
                  <a:txBody>
                    <a:bodyPr/>
                    <a:lstStyle/>
                    <a:p>
                      <a:pPr algn="ctr">
                        <a:lnSpc>
                          <a:spcPct val="107000"/>
                        </a:lnSpc>
                        <a:spcAft>
                          <a:spcPts val="0"/>
                        </a:spcAft>
                      </a:pPr>
                      <a:r>
                        <a:rPr lang="es-ES" sz="3300">
                          <a:effectLst/>
                          <a:latin typeface="Arial" panose="020B0604020202020204" pitchFamily="34" charset="0"/>
                          <a:ea typeface="Calibri" panose="020F0502020204030204" pitchFamily="34" charset="0"/>
                          <a:cs typeface="Times New Roman" panose="02020603050405020304" pitchFamily="18" charset="0"/>
                        </a:rPr>
                        <a:t>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1446" marR="141446" marT="0" marB="0"/>
                </a:tc>
                <a:extLst>
                  <a:ext uri="{0D108BD9-81ED-4DB2-BD59-A6C34878D82A}">
                    <a16:rowId xmlns:a16="http://schemas.microsoft.com/office/drawing/2014/main" val="2977974134"/>
                  </a:ext>
                </a:extLst>
              </a:tr>
            </a:tbl>
          </a:graphicData>
        </a:graphic>
      </p:graphicFrame>
    </p:spTree>
    <p:extLst>
      <p:ext uri="{BB962C8B-B14F-4D97-AF65-F5344CB8AC3E}">
        <p14:creationId xmlns:p14="http://schemas.microsoft.com/office/powerpoint/2010/main" val="219728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t>
            </a:r>
            <a:br>
              <a:rPr lang="es-ES" dirty="0"/>
            </a:br>
            <a:r>
              <a:rPr lang="es-ES" sz="2700" dirty="0">
                <a:solidFill>
                  <a:schemeClr val="tx1"/>
                </a:solidFill>
              </a:rPr>
              <a:t>Y finalmente calculamos los valores de verdad para cada una de estas proposiciones compuestas de izquierda a derecha.</a:t>
            </a:r>
            <a:br>
              <a:rPr lang="es-ES" sz="2700" dirty="0">
                <a:solidFill>
                  <a:schemeClr val="tx1"/>
                </a:solidFill>
              </a:rPr>
            </a:br>
            <a:endParaRPr lang="es-ES" sz="2700" dirty="0">
              <a:solidFill>
                <a:schemeClr val="tx1"/>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78255318"/>
              </p:ext>
            </p:extLst>
          </p:nvPr>
        </p:nvGraphicFramePr>
        <p:xfrm>
          <a:off x="2683228" y="2331077"/>
          <a:ext cx="4584880" cy="1999847"/>
        </p:xfrm>
        <a:graphic>
          <a:graphicData uri="http://schemas.openxmlformats.org/drawingml/2006/table">
            <a:tbl>
              <a:tblPr firstRow="1" bandRow="1">
                <a:tableStyleId>{5C22544A-7EE6-4342-B048-85BDC9FD1C3A}</a:tableStyleId>
              </a:tblPr>
              <a:tblGrid>
                <a:gridCol w="1146220">
                  <a:extLst>
                    <a:ext uri="{9D8B030D-6E8A-4147-A177-3AD203B41FA5}">
                      <a16:colId xmlns:a16="http://schemas.microsoft.com/office/drawing/2014/main" val="1122291204"/>
                    </a:ext>
                  </a:extLst>
                </a:gridCol>
                <a:gridCol w="1146220">
                  <a:extLst>
                    <a:ext uri="{9D8B030D-6E8A-4147-A177-3AD203B41FA5}">
                      <a16:colId xmlns:a16="http://schemas.microsoft.com/office/drawing/2014/main" val="2966807402"/>
                    </a:ext>
                  </a:extLst>
                </a:gridCol>
                <a:gridCol w="1146220">
                  <a:extLst>
                    <a:ext uri="{9D8B030D-6E8A-4147-A177-3AD203B41FA5}">
                      <a16:colId xmlns:a16="http://schemas.microsoft.com/office/drawing/2014/main" val="452714133"/>
                    </a:ext>
                  </a:extLst>
                </a:gridCol>
                <a:gridCol w="1146220">
                  <a:extLst>
                    <a:ext uri="{9D8B030D-6E8A-4147-A177-3AD203B41FA5}">
                      <a16:colId xmlns:a16="http://schemas.microsoft.com/office/drawing/2014/main" val="1189219023"/>
                    </a:ext>
                  </a:extLst>
                </a:gridCol>
              </a:tblGrid>
              <a:tr h="372803">
                <a:tc>
                  <a:txBody>
                    <a:bodyPr/>
                    <a:lstStyle/>
                    <a:p>
                      <a:pPr algn="ctr">
                        <a:lnSpc>
                          <a:spcPct val="107000"/>
                        </a:lnSpc>
                        <a:spcAft>
                          <a:spcPts val="0"/>
                        </a:spcAft>
                      </a:pPr>
                      <a:r>
                        <a:rPr lang="es-ES" sz="1600" b="1" dirty="0">
                          <a:effectLst/>
                          <a:latin typeface="Arial" panose="020B0604020202020204" pitchFamily="34" charset="0"/>
                          <a:ea typeface="Calibri" panose="020F0502020204030204" pitchFamily="34" charset="0"/>
                          <a:cs typeface="Times New Roman" panose="02020603050405020304" pitchFamily="18" charset="0"/>
                        </a:rPr>
                        <a:t>p</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b="1">
                          <a:effectLst/>
                          <a:latin typeface="Arial" panose="020B0604020202020204" pitchFamily="34" charset="0"/>
                          <a:ea typeface="Calibri" panose="020F0502020204030204" pitchFamily="34" charset="0"/>
                          <a:cs typeface="Times New Roman" panose="02020603050405020304" pitchFamily="18" charset="0"/>
                        </a:rPr>
                        <a:t>q</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b="1">
                          <a:effectLst/>
                          <a:latin typeface="Arial" panose="020B0604020202020204" pitchFamily="34" charset="0"/>
                          <a:ea typeface="Calibri" panose="020F0502020204030204" pitchFamily="34" charset="0"/>
                          <a:cs typeface="Times New Roman" panose="02020603050405020304" pitchFamily="18" charset="0"/>
                        </a:rPr>
                        <a:t>~p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b="1" i="1">
                          <a:effectLst/>
                          <a:latin typeface="Arial" panose="020B0604020202020204" pitchFamily="34" charset="0"/>
                          <a:ea typeface="Calibri" panose="020F0502020204030204" pitchFamily="34" charset="0"/>
                          <a:cs typeface="Times New Roman" panose="02020603050405020304" pitchFamily="18" charset="0"/>
                        </a:rPr>
                        <a:t>~p→q</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90869"/>
                  </a:ext>
                </a:extLst>
              </a:tr>
              <a:tr h="372803">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F</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V</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408793"/>
                  </a:ext>
                </a:extLst>
              </a:tr>
              <a:tr h="372803">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F</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F</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V</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106423"/>
                  </a:ext>
                </a:extLst>
              </a:tr>
              <a:tr h="372803">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F</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V</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V</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744516"/>
                  </a:ext>
                </a:extLst>
              </a:tr>
              <a:tr h="372803">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F</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F</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a:effectLst/>
                          <a:latin typeface="Arial" panose="020B0604020202020204" pitchFamily="34" charset="0"/>
                          <a:ea typeface="Calibri" panose="020F0502020204030204" pitchFamily="34" charset="0"/>
                          <a:cs typeface="Times New Roman" panose="02020603050405020304" pitchFamily="18" charset="0"/>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ea typeface="Calibri" panose="020F0502020204030204" pitchFamily="34" charset="0"/>
                          <a:cs typeface="Times New Roman" panose="02020603050405020304" pitchFamily="18" charset="0"/>
                        </a:rPr>
                        <a:t>F</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2798868"/>
                  </a:ext>
                </a:extLst>
              </a:tr>
            </a:tbl>
          </a:graphicData>
        </a:graphic>
      </p:graphicFrame>
    </p:spTree>
    <p:extLst>
      <p:ext uri="{BB962C8B-B14F-4D97-AF65-F5344CB8AC3E}">
        <p14:creationId xmlns:p14="http://schemas.microsoft.com/office/powerpoint/2010/main" val="246959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04544" y="1475232"/>
            <a:ext cx="8119872" cy="4864665"/>
          </a:xfrm>
          <a:prstGeom prst="rect">
            <a:avLst/>
          </a:prstGeom>
        </p:spPr>
        <p:txBody>
          <a:bodyPr wrap="square">
            <a:spAutoFit/>
          </a:bodyPr>
          <a:lstStyle/>
          <a:p>
            <a:pPr algn="just">
              <a:lnSpc>
                <a:spcPct val="107000"/>
              </a:lnSpc>
              <a:spcAft>
                <a:spcPts val="800"/>
              </a:spcAft>
            </a:pPr>
            <a:r>
              <a:rPr lang="es-ES" sz="2400">
                <a:solidFill>
                  <a:srgbClr val="333333"/>
                </a:solidFill>
                <a:latin typeface="Arial" panose="020B0604020202020204" pitchFamily="34" charset="0"/>
                <a:ea typeface="Calibri" panose="020F0502020204030204" pitchFamily="34" charset="0"/>
                <a:cs typeface="Arial" panose="020B0604020202020204" pitchFamily="34" charset="0"/>
              </a:rPr>
              <a:t>Ver los videos de la catedra de matemática para administración y computación de la </a:t>
            </a:r>
            <a:r>
              <a:rPr lang="es-ES" sz="2400" b="1">
                <a:solidFill>
                  <a:srgbClr val="333333"/>
                </a:solidFill>
                <a:latin typeface="Arial" panose="020B0604020202020204" pitchFamily="34" charset="0"/>
                <a:ea typeface="Calibri" panose="020F0502020204030204" pitchFamily="34" charset="0"/>
                <a:cs typeface="Arial" panose="020B0604020202020204" pitchFamily="34" charset="0"/>
              </a:rPr>
              <a:t>Universidad Estatal a Distancia de Costa Rica</a:t>
            </a:r>
            <a:r>
              <a:rPr lang="es-ES" sz="2400">
                <a:solidFill>
                  <a:srgbClr val="333333"/>
                </a:solidFill>
                <a:latin typeface="Arial" panose="020B0604020202020204" pitchFamily="34" charset="0"/>
                <a:ea typeface="Calibri" panose="020F0502020204030204" pitchFamily="34" charset="0"/>
                <a:cs typeface="Arial" panose="020B0604020202020204" pitchFamily="34" charset="0"/>
              </a:rPr>
              <a:t>, para mayor comprensión </a:t>
            </a:r>
            <a:r>
              <a:rPr lang="es-ES" sz="2400">
                <a:latin typeface="Arial" panose="020B0604020202020204" pitchFamily="34" charset="0"/>
                <a:ea typeface="Calibri" panose="020F0502020204030204" pitchFamily="34" charset="0"/>
                <a:cs typeface="Arial" panose="020B0604020202020204" pitchFamily="34" charset="0"/>
              </a:rPr>
              <a:t>del documento que han leído.</a:t>
            </a:r>
          </a:p>
          <a:p>
            <a:pPr>
              <a:lnSpc>
                <a:spcPct val="107000"/>
              </a:lnSpc>
              <a:spcAft>
                <a:spcPts val="800"/>
              </a:spcAft>
            </a:pPr>
            <a:r>
              <a:rPr lang="es-ES">
                <a:latin typeface="Calibri" panose="020F0502020204030204" pitchFamily="34" charset="0"/>
                <a:ea typeface="Calibri" panose="020F0502020204030204" pitchFamily="34" charset="0"/>
                <a:cs typeface="Times New Roman" panose="02020603050405020304" pitchFamily="18" charset="0"/>
              </a:rPr>
              <a:t>Tablas de verdad</a:t>
            </a:r>
          </a:p>
          <a:p>
            <a:pPr>
              <a:lnSpc>
                <a:spcPct val="107000"/>
              </a:lnSpc>
              <a:spcAft>
                <a:spcPts val="800"/>
              </a:spcAft>
            </a:pPr>
            <a:r>
              <a:rPr lang="es-ES" u="sng">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https://www.youtube.com/watch?v=L69ygPEeq7M</a:t>
            </a:r>
            <a:endParaRPr lang="es-ES">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atin typeface="Calibri" panose="020F0502020204030204" pitchFamily="34" charset="0"/>
                <a:ea typeface="Calibri" panose="020F0502020204030204" pitchFamily="34" charset="0"/>
                <a:cs typeface="Times New Roman" panose="02020603050405020304" pitchFamily="18" charset="0"/>
              </a:rPr>
              <a:t>Tablas de Verdad (Sesión 3)</a:t>
            </a:r>
          </a:p>
          <a:p>
            <a:pPr>
              <a:lnSpc>
                <a:spcPct val="107000"/>
              </a:lnSpc>
              <a:spcAft>
                <a:spcPts val="800"/>
              </a:spcAft>
            </a:pPr>
            <a:r>
              <a:rPr lang="es-ES" u="sng">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https://www.youtube.com/watch?v=RwyQH3PY-Y8</a:t>
            </a:r>
            <a:endParaRPr lang="es-ES">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ES">
                <a:latin typeface="Calibri" panose="020F0502020204030204" pitchFamily="34" charset="0"/>
                <a:ea typeface="Calibri" panose="020F0502020204030204" pitchFamily="34" charset="0"/>
                <a:cs typeface="Times New Roman" panose="02020603050405020304" pitchFamily="18" charset="0"/>
              </a:rPr>
              <a:t>Tablas de Verdad (Sesión 5)</a:t>
            </a:r>
          </a:p>
          <a:p>
            <a:pPr>
              <a:lnSpc>
                <a:spcPct val="107000"/>
              </a:lnSpc>
              <a:spcAft>
                <a:spcPts val="800"/>
              </a:spcAft>
            </a:pPr>
            <a:r>
              <a:rPr lang="es-ES" u="sng">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https://www.youtube.com/watch?v=0buPg1lYNwQ</a:t>
            </a:r>
            <a:endParaRPr lang="es-ES">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atin typeface="Calibri" panose="020F0502020204030204" pitchFamily="34" charset="0"/>
                <a:ea typeface="Calibri" panose="020F0502020204030204" pitchFamily="34" charset="0"/>
                <a:cs typeface="Times New Roman" panose="02020603050405020304" pitchFamily="18" charset="0"/>
              </a:rPr>
              <a:t> </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73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8656" y="1450848"/>
            <a:ext cx="7705344" cy="4247317"/>
          </a:xfrm>
          <a:prstGeom prst="rect">
            <a:avLst/>
          </a:prstGeom>
        </p:spPr>
        <p:txBody>
          <a:bodyPr wrap="square">
            <a:spAutoFit/>
          </a:bodyPr>
          <a:lstStyle/>
          <a:p>
            <a:r>
              <a:rPr lang="es-ES" dirty="0"/>
              <a:t>Se denomina </a:t>
            </a:r>
            <a:r>
              <a:rPr lang="es-ES" b="1" u="sng" dirty="0"/>
              <a:t>tautología</a:t>
            </a:r>
            <a:r>
              <a:rPr lang="es-ES" dirty="0"/>
              <a:t> una proposición que es cierta para cualquier valor de verdad de sus componentes. Por tanto, la última columna de su tabla de verdad estará formada únicamente por V.</a:t>
            </a:r>
          </a:p>
          <a:p>
            <a:endParaRPr lang="es-ES" dirty="0"/>
          </a:p>
          <a:p>
            <a:endParaRPr lang="es-ES" dirty="0"/>
          </a:p>
          <a:p>
            <a:r>
              <a:rPr lang="es-ES" b="1" u="sng" dirty="0"/>
              <a:t>Contradicción</a:t>
            </a:r>
            <a:r>
              <a:rPr lang="es-ES" dirty="0"/>
              <a:t> es la negación de una tautología, luego es una proposición falsa cualesquiera sea el valor de verdad de sus componentes. La última columna de la tabla de verdad de una contradicción estará formada únicamente por F.</a:t>
            </a:r>
          </a:p>
          <a:p>
            <a:endParaRPr lang="es-ES" dirty="0"/>
          </a:p>
          <a:p>
            <a:r>
              <a:rPr lang="es-ES" b="1" u="sng" dirty="0"/>
              <a:t>CONTINGENCIA:</a:t>
            </a:r>
            <a:r>
              <a:rPr lang="es-ES" b="1" dirty="0"/>
              <a:t> </a:t>
            </a:r>
            <a:r>
              <a:rPr lang="es-ES" dirty="0"/>
              <a:t>Se entiende por verdad contingente, o verdad de hecho, aquella proposición que puede ser verdadera o falsa, </a:t>
            </a:r>
            <a:r>
              <a:rPr lang="es-ES" i="1" dirty="0"/>
              <a:t>(combinación entre tautología y contradicción)</a:t>
            </a:r>
            <a:r>
              <a:rPr lang="es-ES" dirty="0"/>
              <a:t> según los valores de las proposiciones que la integran.</a:t>
            </a:r>
          </a:p>
          <a:p>
            <a:endParaRPr lang="es-ES" dirty="0"/>
          </a:p>
        </p:txBody>
      </p:sp>
    </p:spTree>
    <p:extLst>
      <p:ext uri="{BB962C8B-B14F-4D97-AF65-F5344CB8AC3E}">
        <p14:creationId xmlns:p14="http://schemas.microsoft.com/office/powerpoint/2010/main" val="190426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286933" y="609600"/>
            <a:ext cx="10197494" cy="1099457"/>
          </a:xfrm>
        </p:spPr>
        <p:txBody>
          <a:bodyPr>
            <a:normAutofit/>
          </a:bodyPr>
          <a:lstStyle/>
          <a:p>
            <a:pPr>
              <a:lnSpc>
                <a:spcPct val="90000"/>
              </a:lnSpc>
            </a:pPr>
            <a:r>
              <a:rPr lang="es-ES"/>
              <a:t>Ejercicios a resolver de nuestro libro: </a:t>
            </a:r>
            <a:br>
              <a:rPr lang="es-ES"/>
            </a:br>
            <a:endParaRPr lang="es-ES"/>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graphicFrame>
        <p:nvGraphicFramePr>
          <p:cNvPr id="5" name="Marcador de contenido 2">
            <a:extLst>
              <a:ext uri="{FF2B5EF4-FFF2-40B4-BE49-F238E27FC236}">
                <a16:creationId xmlns:a16="http://schemas.microsoft.com/office/drawing/2014/main" id="{31FCCF2D-27BF-7B16-3514-8A92A53F5D4F}"/>
              </a:ext>
            </a:extLst>
          </p:cNvPr>
          <p:cNvGraphicFramePr>
            <a:graphicFrameLocks noGrp="1"/>
          </p:cNvGraphicFramePr>
          <p:nvPr>
            <p:ph idx="1"/>
            <p:extLst>
              <p:ext uri="{D42A27DB-BD31-4B8C-83A1-F6EECF244321}">
                <p14:modId xmlns:p14="http://schemas.microsoft.com/office/powerpoint/2010/main" val="297528266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77750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161</TotalTime>
  <Words>762</Words>
  <Application>Microsoft Office PowerPoint</Application>
  <PresentationFormat>Panorámica</PresentationFormat>
  <Paragraphs>99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Trebuchet MS</vt:lpstr>
      <vt:lpstr>Wingdings 3</vt:lpstr>
      <vt:lpstr>Faceta</vt:lpstr>
      <vt:lpstr>      COMO HACER TABLAS DE VERDAD   </vt:lpstr>
      <vt:lpstr>La tabla de verdad es una forma de organizar la información para enumerar todos los escenarios lógicos posibles. Para construir tablas de verdad solo debes realizar unos pasos muy sencillos y claros   </vt:lpstr>
      <vt:lpstr>Supongamos que queremos hacer la tabla de verdad del siguiente enunciado: Si tu hermana no pasa el examen, estarás en graves problemas.  </vt:lpstr>
      <vt:lpstr>Como segundo paso,   Determina el número de filas de la tabla de verdad. Como son 2 proposiciones simples tendremos que: 2n= 22= 4. Creamos una columna para cada proposición. Y se introducen en esta parte de la tabla todas las combinaciones de valores de verdad posibles. </vt:lpstr>
      <vt:lpstr>Como tercer paso:  Agregamos a la derecha una columna por cada proposición compuesta y la sentencia completa, organizándolas de izquierda a derecha según el orden de dependencia </vt:lpstr>
      <vt:lpstr>  Y finalmente calculamos los valores de verdad para cada una de estas proposiciones compuestas de izquierda a derecha. </vt:lpstr>
      <vt:lpstr>Presentación de PowerPoint</vt:lpstr>
      <vt:lpstr>Presentación de PowerPoint</vt:lpstr>
      <vt:lpstr>Ejercicios a resolver de nuestro libro: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HACER TABLAS DE VERDAD</dc:title>
  <dc:creator>Sistema 64bits</dc:creator>
  <cp:lastModifiedBy>Maxiely Reyes de Mateo</cp:lastModifiedBy>
  <cp:revision>26</cp:revision>
  <dcterms:created xsi:type="dcterms:W3CDTF">2020-09-20T15:12:23Z</dcterms:created>
  <dcterms:modified xsi:type="dcterms:W3CDTF">2024-01-22T12:24:04Z</dcterms:modified>
</cp:coreProperties>
</file>