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472D10A-1DA4-4BCB-8674-64B781B50C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8842DC9-E269-47E4-BCA5-F7C61041F704}">
      <dgm:prSet/>
      <dgm:spPr/>
      <dgm:t>
        <a:bodyPr/>
        <a:lstStyle/>
        <a:p>
          <a:r>
            <a:rPr lang="es-ES"/>
            <a:t>Un </a:t>
          </a:r>
          <a:r>
            <a:rPr lang="es-ES" b="1"/>
            <a:t>argumento</a:t>
          </a:r>
          <a:r>
            <a:rPr lang="es-ES"/>
            <a:t> es el conjunto de proposiciones que cumplen la siguiente regla: </a:t>
          </a:r>
          <a:endParaRPr lang="en-US"/>
        </a:p>
      </dgm:t>
    </dgm:pt>
    <dgm:pt modelId="{55DF1DEC-0ED7-4BE1-84B7-5A438A347860}" type="parTrans" cxnId="{7E527D53-63AC-4D49-9FE4-E3964185F82C}">
      <dgm:prSet/>
      <dgm:spPr/>
      <dgm:t>
        <a:bodyPr/>
        <a:lstStyle/>
        <a:p>
          <a:endParaRPr lang="en-US"/>
        </a:p>
      </dgm:t>
    </dgm:pt>
    <dgm:pt modelId="{004EC0C7-FCB6-463C-8874-E74A190FBB68}" type="sibTrans" cxnId="{7E527D53-63AC-4D49-9FE4-E3964185F82C}">
      <dgm:prSet/>
      <dgm:spPr/>
      <dgm:t>
        <a:bodyPr/>
        <a:lstStyle/>
        <a:p>
          <a:endParaRPr lang="en-US"/>
        </a:p>
      </dgm:t>
    </dgm:pt>
    <dgm:pt modelId="{7859CD6C-40C1-49D9-AB2A-27DE0DAD529A}">
      <dgm:prSet/>
      <dgm:spPr/>
      <dgm:t>
        <a:bodyPr/>
        <a:lstStyle/>
        <a:p>
          <a:r>
            <a:rPr lang="es-ES"/>
            <a:t>“A partir de un cierto número de proposiciones, llamadas </a:t>
          </a:r>
          <a:r>
            <a:rPr lang="es-ES" b="1"/>
            <a:t>premisas</a:t>
          </a:r>
          <a:r>
            <a:rPr lang="es-ES"/>
            <a:t>, se deriva otra proposición, llamada </a:t>
          </a:r>
          <a:r>
            <a:rPr lang="es-ES" b="1"/>
            <a:t>conclusión</a:t>
          </a:r>
          <a:r>
            <a:rPr lang="es-ES"/>
            <a:t>”</a:t>
          </a:r>
          <a:endParaRPr lang="en-US"/>
        </a:p>
      </dgm:t>
    </dgm:pt>
    <dgm:pt modelId="{A71C56D0-BAEB-49A0-A248-B76483CB9653}" type="parTrans" cxnId="{63699034-D557-4016-968B-745E39AE217C}">
      <dgm:prSet/>
      <dgm:spPr/>
      <dgm:t>
        <a:bodyPr/>
        <a:lstStyle/>
        <a:p>
          <a:endParaRPr lang="en-US"/>
        </a:p>
      </dgm:t>
    </dgm:pt>
    <dgm:pt modelId="{C32EE8CF-BC1A-4AE3-9390-CE8665B7759A}" type="sibTrans" cxnId="{63699034-D557-4016-968B-745E39AE217C}">
      <dgm:prSet/>
      <dgm:spPr/>
      <dgm:t>
        <a:bodyPr/>
        <a:lstStyle/>
        <a:p>
          <a:endParaRPr lang="en-US"/>
        </a:p>
      </dgm:t>
    </dgm:pt>
    <dgm:pt modelId="{4213598F-861B-4100-9FB5-FA6B039E9986}">
      <dgm:prSet/>
      <dgm:spPr/>
      <dgm:t>
        <a:bodyPr/>
        <a:lstStyle/>
        <a:p>
          <a:r>
            <a:rPr lang="es-ES"/>
            <a:t>Dentro de un argumento no importa el numero de premisas, tampoco importa si estas proposiciones son simples o compuestas.”</a:t>
          </a:r>
          <a:endParaRPr lang="en-US"/>
        </a:p>
      </dgm:t>
    </dgm:pt>
    <dgm:pt modelId="{84F89A87-5A5D-4FC0-A9B2-1AC1A9C48329}" type="parTrans" cxnId="{474227D2-011E-4D4F-AFE4-CB13D590EF5A}">
      <dgm:prSet/>
      <dgm:spPr/>
      <dgm:t>
        <a:bodyPr/>
        <a:lstStyle/>
        <a:p>
          <a:endParaRPr lang="en-US"/>
        </a:p>
      </dgm:t>
    </dgm:pt>
    <dgm:pt modelId="{62B5FCEE-B4EA-45F5-A873-35F3888B2B8E}" type="sibTrans" cxnId="{474227D2-011E-4D4F-AFE4-CB13D590EF5A}">
      <dgm:prSet/>
      <dgm:spPr/>
      <dgm:t>
        <a:bodyPr/>
        <a:lstStyle/>
        <a:p>
          <a:endParaRPr lang="en-US"/>
        </a:p>
      </dgm:t>
    </dgm:pt>
    <dgm:pt modelId="{83D71F93-68AB-443D-8F0B-21D939C21894}" type="pres">
      <dgm:prSet presAssocID="{2472D10A-1DA4-4BCB-8674-64B781B50CA0}" presName="root" presStyleCnt="0">
        <dgm:presLayoutVars>
          <dgm:dir/>
          <dgm:resizeHandles val="exact"/>
        </dgm:presLayoutVars>
      </dgm:prSet>
      <dgm:spPr/>
    </dgm:pt>
    <dgm:pt modelId="{54AEC588-506F-416A-A2BC-15E313CEC7B5}" type="pres">
      <dgm:prSet presAssocID="{08842DC9-E269-47E4-BCA5-F7C61041F704}" presName="compNode" presStyleCnt="0"/>
      <dgm:spPr/>
    </dgm:pt>
    <dgm:pt modelId="{0CEB007D-F896-41FA-85C1-AD555334243E}" type="pres">
      <dgm:prSet presAssocID="{08842DC9-E269-47E4-BCA5-F7C61041F704}" presName="bgRect" presStyleLbl="bgShp" presStyleIdx="0" presStyleCnt="3"/>
      <dgm:spPr/>
    </dgm:pt>
    <dgm:pt modelId="{BEF1A399-6BB3-4FF6-BEC4-BD690A33ACA8}" type="pres">
      <dgm:prSet presAssocID="{08842DC9-E269-47E4-BCA5-F7C61041F7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63D407EE-45B9-4031-AB5A-A4AB1F9DB4D6}" type="pres">
      <dgm:prSet presAssocID="{08842DC9-E269-47E4-BCA5-F7C61041F704}" presName="spaceRect" presStyleCnt="0"/>
      <dgm:spPr/>
    </dgm:pt>
    <dgm:pt modelId="{4DD8A1B4-6C7D-4464-8E44-FAD85A5302CC}" type="pres">
      <dgm:prSet presAssocID="{08842DC9-E269-47E4-BCA5-F7C61041F704}" presName="parTx" presStyleLbl="revTx" presStyleIdx="0" presStyleCnt="3">
        <dgm:presLayoutVars>
          <dgm:chMax val="0"/>
          <dgm:chPref val="0"/>
        </dgm:presLayoutVars>
      </dgm:prSet>
      <dgm:spPr/>
    </dgm:pt>
    <dgm:pt modelId="{984B5F15-06A6-4809-8E1D-B12063E56056}" type="pres">
      <dgm:prSet presAssocID="{004EC0C7-FCB6-463C-8874-E74A190FBB68}" presName="sibTrans" presStyleCnt="0"/>
      <dgm:spPr/>
    </dgm:pt>
    <dgm:pt modelId="{33AB5924-FE9D-4F30-9710-61DB7722CE15}" type="pres">
      <dgm:prSet presAssocID="{7859CD6C-40C1-49D9-AB2A-27DE0DAD529A}" presName="compNode" presStyleCnt="0"/>
      <dgm:spPr/>
    </dgm:pt>
    <dgm:pt modelId="{60BFF55B-0A20-43EE-9BAB-E22DB21DB824}" type="pres">
      <dgm:prSet presAssocID="{7859CD6C-40C1-49D9-AB2A-27DE0DAD529A}" presName="bgRect" presStyleLbl="bgShp" presStyleIdx="1" presStyleCnt="3"/>
      <dgm:spPr/>
    </dgm:pt>
    <dgm:pt modelId="{8C4BC8CE-D2EC-49EA-8CE9-55CB64E34442}" type="pres">
      <dgm:prSet presAssocID="{7859CD6C-40C1-49D9-AB2A-27DE0DAD52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aker Phone"/>
        </a:ext>
      </dgm:extLst>
    </dgm:pt>
    <dgm:pt modelId="{A50743AC-652C-4D4D-8E87-E42FF72BA9E4}" type="pres">
      <dgm:prSet presAssocID="{7859CD6C-40C1-49D9-AB2A-27DE0DAD529A}" presName="spaceRect" presStyleCnt="0"/>
      <dgm:spPr/>
    </dgm:pt>
    <dgm:pt modelId="{653046B5-0655-41D1-A4EA-0EE3B056EA38}" type="pres">
      <dgm:prSet presAssocID="{7859CD6C-40C1-49D9-AB2A-27DE0DAD529A}" presName="parTx" presStyleLbl="revTx" presStyleIdx="1" presStyleCnt="3">
        <dgm:presLayoutVars>
          <dgm:chMax val="0"/>
          <dgm:chPref val="0"/>
        </dgm:presLayoutVars>
      </dgm:prSet>
      <dgm:spPr/>
    </dgm:pt>
    <dgm:pt modelId="{DAE4A815-ACE6-40A4-9908-EFFD03052882}" type="pres">
      <dgm:prSet presAssocID="{C32EE8CF-BC1A-4AE3-9390-CE8665B7759A}" presName="sibTrans" presStyleCnt="0"/>
      <dgm:spPr/>
    </dgm:pt>
    <dgm:pt modelId="{AE18EED9-D01D-4105-BB89-99052B053F08}" type="pres">
      <dgm:prSet presAssocID="{4213598F-861B-4100-9FB5-FA6B039E9986}" presName="compNode" presStyleCnt="0"/>
      <dgm:spPr/>
    </dgm:pt>
    <dgm:pt modelId="{44494B16-C268-4FEF-9B4F-8784D55ABE58}" type="pres">
      <dgm:prSet presAssocID="{4213598F-861B-4100-9FB5-FA6B039E9986}" presName="bgRect" presStyleLbl="bgShp" presStyleIdx="2" presStyleCnt="3"/>
      <dgm:spPr/>
    </dgm:pt>
    <dgm:pt modelId="{9352DDD0-F89A-4D05-89B3-6934109B1072}" type="pres">
      <dgm:prSet presAssocID="{4213598F-861B-4100-9FB5-FA6B039E99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e"/>
        </a:ext>
      </dgm:extLst>
    </dgm:pt>
    <dgm:pt modelId="{6402E6D0-8633-4612-A590-EBBB5C970E32}" type="pres">
      <dgm:prSet presAssocID="{4213598F-861B-4100-9FB5-FA6B039E9986}" presName="spaceRect" presStyleCnt="0"/>
      <dgm:spPr/>
    </dgm:pt>
    <dgm:pt modelId="{AD913A3E-2C7B-48F3-B917-0C18AA7073F9}" type="pres">
      <dgm:prSet presAssocID="{4213598F-861B-4100-9FB5-FA6B039E9986}" presName="parTx" presStyleLbl="revTx" presStyleIdx="2" presStyleCnt="3">
        <dgm:presLayoutVars>
          <dgm:chMax val="0"/>
          <dgm:chPref val="0"/>
        </dgm:presLayoutVars>
      </dgm:prSet>
      <dgm:spPr/>
    </dgm:pt>
  </dgm:ptLst>
  <dgm:cxnLst>
    <dgm:cxn modelId="{67E6042E-1332-47A6-B64B-93011A564C70}" type="presOf" srcId="{2472D10A-1DA4-4BCB-8674-64B781B50CA0}" destId="{83D71F93-68AB-443D-8F0B-21D939C21894}" srcOrd="0" destOrd="0" presId="urn:microsoft.com/office/officeart/2018/2/layout/IconVerticalSolidList"/>
    <dgm:cxn modelId="{63699034-D557-4016-968B-745E39AE217C}" srcId="{2472D10A-1DA4-4BCB-8674-64B781B50CA0}" destId="{7859CD6C-40C1-49D9-AB2A-27DE0DAD529A}" srcOrd="1" destOrd="0" parTransId="{A71C56D0-BAEB-49A0-A248-B76483CB9653}" sibTransId="{C32EE8CF-BC1A-4AE3-9390-CE8665B7759A}"/>
    <dgm:cxn modelId="{1C18BE64-3C9A-4B52-AB81-B312E966D987}" type="presOf" srcId="{4213598F-861B-4100-9FB5-FA6B039E9986}" destId="{AD913A3E-2C7B-48F3-B917-0C18AA7073F9}" srcOrd="0" destOrd="0" presId="urn:microsoft.com/office/officeart/2018/2/layout/IconVerticalSolidList"/>
    <dgm:cxn modelId="{7E527D53-63AC-4D49-9FE4-E3964185F82C}" srcId="{2472D10A-1DA4-4BCB-8674-64B781B50CA0}" destId="{08842DC9-E269-47E4-BCA5-F7C61041F704}" srcOrd="0" destOrd="0" parTransId="{55DF1DEC-0ED7-4BE1-84B7-5A438A347860}" sibTransId="{004EC0C7-FCB6-463C-8874-E74A190FBB68}"/>
    <dgm:cxn modelId="{474227D2-011E-4D4F-AFE4-CB13D590EF5A}" srcId="{2472D10A-1DA4-4BCB-8674-64B781B50CA0}" destId="{4213598F-861B-4100-9FB5-FA6B039E9986}" srcOrd="2" destOrd="0" parTransId="{84F89A87-5A5D-4FC0-A9B2-1AC1A9C48329}" sibTransId="{62B5FCEE-B4EA-45F5-A873-35F3888B2B8E}"/>
    <dgm:cxn modelId="{ECA801E2-9521-41A6-8353-4A7D52784F2B}" type="presOf" srcId="{08842DC9-E269-47E4-BCA5-F7C61041F704}" destId="{4DD8A1B4-6C7D-4464-8E44-FAD85A5302CC}" srcOrd="0" destOrd="0" presId="urn:microsoft.com/office/officeart/2018/2/layout/IconVerticalSolidList"/>
    <dgm:cxn modelId="{CD7783E2-F69E-4903-8762-AD86A46BD224}" type="presOf" srcId="{7859CD6C-40C1-49D9-AB2A-27DE0DAD529A}" destId="{653046B5-0655-41D1-A4EA-0EE3B056EA38}" srcOrd="0" destOrd="0" presId="urn:microsoft.com/office/officeart/2018/2/layout/IconVerticalSolidList"/>
    <dgm:cxn modelId="{F712DC72-68D2-4F64-A3BA-ED826F43E682}" type="presParOf" srcId="{83D71F93-68AB-443D-8F0B-21D939C21894}" destId="{54AEC588-506F-416A-A2BC-15E313CEC7B5}" srcOrd="0" destOrd="0" presId="urn:microsoft.com/office/officeart/2018/2/layout/IconVerticalSolidList"/>
    <dgm:cxn modelId="{B55D5C40-3B22-4340-81CA-C44B6893CC94}" type="presParOf" srcId="{54AEC588-506F-416A-A2BC-15E313CEC7B5}" destId="{0CEB007D-F896-41FA-85C1-AD555334243E}" srcOrd="0" destOrd="0" presId="urn:microsoft.com/office/officeart/2018/2/layout/IconVerticalSolidList"/>
    <dgm:cxn modelId="{E376EABE-37D4-4DE4-B621-AC8CBB85BE19}" type="presParOf" srcId="{54AEC588-506F-416A-A2BC-15E313CEC7B5}" destId="{BEF1A399-6BB3-4FF6-BEC4-BD690A33ACA8}" srcOrd="1" destOrd="0" presId="urn:microsoft.com/office/officeart/2018/2/layout/IconVerticalSolidList"/>
    <dgm:cxn modelId="{F5054248-5D27-43F6-A3EF-4F8492217D78}" type="presParOf" srcId="{54AEC588-506F-416A-A2BC-15E313CEC7B5}" destId="{63D407EE-45B9-4031-AB5A-A4AB1F9DB4D6}" srcOrd="2" destOrd="0" presId="urn:microsoft.com/office/officeart/2018/2/layout/IconVerticalSolidList"/>
    <dgm:cxn modelId="{76DC0BE4-9D33-4A6D-848A-B14E5003954C}" type="presParOf" srcId="{54AEC588-506F-416A-A2BC-15E313CEC7B5}" destId="{4DD8A1B4-6C7D-4464-8E44-FAD85A5302CC}" srcOrd="3" destOrd="0" presId="urn:microsoft.com/office/officeart/2018/2/layout/IconVerticalSolidList"/>
    <dgm:cxn modelId="{36D84A97-5F8A-4B45-B70E-504C9CDFC650}" type="presParOf" srcId="{83D71F93-68AB-443D-8F0B-21D939C21894}" destId="{984B5F15-06A6-4809-8E1D-B12063E56056}" srcOrd="1" destOrd="0" presId="urn:microsoft.com/office/officeart/2018/2/layout/IconVerticalSolidList"/>
    <dgm:cxn modelId="{5836F83A-D69E-4828-A5DF-ED7657931AE9}" type="presParOf" srcId="{83D71F93-68AB-443D-8F0B-21D939C21894}" destId="{33AB5924-FE9D-4F30-9710-61DB7722CE15}" srcOrd="2" destOrd="0" presId="urn:microsoft.com/office/officeart/2018/2/layout/IconVerticalSolidList"/>
    <dgm:cxn modelId="{DF8C061A-E353-4B98-8180-C59A9DE3EF40}" type="presParOf" srcId="{33AB5924-FE9D-4F30-9710-61DB7722CE15}" destId="{60BFF55B-0A20-43EE-9BAB-E22DB21DB824}" srcOrd="0" destOrd="0" presId="urn:microsoft.com/office/officeart/2018/2/layout/IconVerticalSolidList"/>
    <dgm:cxn modelId="{5BBB6B3C-C430-4F17-9C13-71918DEA53D6}" type="presParOf" srcId="{33AB5924-FE9D-4F30-9710-61DB7722CE15}" destId="{8C4BC8CE-D2EC-49EA-8CE9-55CB64E34442}" srcOrd="1" destOrd="0" presId="urn:microsoft.com/office/officeart/2018/2/layout/IconVerticalSolidList"/>
    <dgm:cxn modelId="{ECCCFD96-B1C6-4465-ABB2-21551DCFA739}" type="presParOf" srcId="{33AB5924-FE9D-4F30-9710-61DB7722CE15}" destId="{A50743AC-652C-4D4D-8E87-E42FF72BA9E4}" srcOrd="2" destOrd="0" presId="urn:microsoft.com/office/officeart/2018/2/layout/IconVerticalSolidList"/>
    <dgm:cxn modelId="{9208DB67-C592-4ECA-AFB4-67B17EAE1DDF}" type="presParOf" srcId="{33AB5924-FE9D-4F30-9710-61DB7722CE15}" destId="{653046B5-0655-41D1-A4EA-0EE3B056EA38}" srcOrd="3" destOrd="0" presId="urn:microsoft.com/office/officeart/2018/2/layout/IconVerticalSolidList"/>
    <dgm:cxn modelId="{6CC173D9-117E-4925-B7E7-07D16BE79A81}" type="presParOf" srcId="{83D71F93-68AB-443D-8F0B-21D939C21894}" destId="{DAE4A815-ACE6-40A4-9908-EFFD03052882}" srcOrd="3" destOrd="0" presId="urn:microsoft.com/office/officeart/2018/2/layout/IconVerticalSolidList"/>
    <dgm:cxn modelId="{351E1F3C-E867-4665-99D4-B60AF5A30955}" type="presParOf" srcId="{83D71F93-68AB-443D-8F0B-21D939C21894}" destId="{AE18EED9-D01D-4105-BB89-99052B053F08}" srcOrd="4" destOrd="0" presId="urn:microsoft.com/office/officeart/2018/2/layout/IconVerticalSolidList"/>
    <dgm:cxn modelId="{D08D2748-BF48-4DCA-8902-B9DDDD18CFB9}" type="presParOf" srcId="{AE18EED9-D01D-4105-BB89-99052B053F08}" destId="{44494B16-C268-4FEF-9B4F-8784D55ABE58}" srcOrd="0" destOrd="0" presId="urn:microsoft.com/office/officeart/2018/2/layout/IconVerticalSolidList"/>
    <dgm:cxn modelId="{0D04E6AE-E2F6-4F97-A96D-9D9788260A50}" type="presParOf" srcId="{AE18EED9-D01D-4105-BB89-99052B053F08}" destId="{9352DDD0-F89A-4D05-89B3-6934109B1072}" srcOrd="1" destOrd="0" presId="urn:microsoft.com/office/officeart/2018/2/layout/IconVerticalSolidList"/>
    <dgm:cxn modelId="{551529FD-B42E-4C32-B1E3-CB4A2342694E}" type="presParOf" srcId="{AE18EED9-D01D-4105-BB89-99052B053F08}" destId="{6402E6D0-8633-4612-A590-EBBB5C970E32}" srcOrd="2" destOrd="0" presId="urn:microsoft.com/office/officeart/2018/2/layout/IconVerticalSolidList"/>
    <dgm:cxn modelId="{C3775D99-8E1B-4C97-8084-341242813AF9}" type="presParOf" srcId="{AE18EED9-D01D-4105-BB89-99052B053F08}" destId="{AD913A3E-2C7B-48F3-B917-0C18AA7073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B007D-F896-41FA-85C1-AD555334243E}">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1A399-6BB3-4FF6-BEC4-BD690A33ACA8}">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D8A1B4-6C7D-4464-8E44-FAD85A5302CC}">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889000">
            <a:lnSpc>
              <a:spcPct val="90000"/>
            </a:lnSpc>
            <a:spcBef>
              <a:spcPct val="0"/>
            </a:spcBef>
            <a:spcAft>
              <a:spcPct val="35000"/>
            </a:spcAft>
            <a:buNone/>
          </a:pPr>
          <a:r>
            <a:rPr lang="es-ES" sz="2000" kern="1200"/>
            <a:t>Un </a:t>
          </a:r>
          <a:r>
            <a:rPr lang="es-ES" sz="2000" b="1" kern="1200"/>
            <a:t>argumento</a:t>
          </a:r>
          <a:r>
            <a:rPr lang="es-ES" sz="2000" kern="1200"/>
            <a:t> es el conjunto de proposiciones que cumplen la siguiente regla: </a:t>
          </a:r>
          <a:endParaRPr lang="en-US" sz="2000" kern="1200"/>
        </a:p>
      </dsp:txBody>
      <dsp:txXfrm>
        <a:off x="1736952" y="642"/>
        <a:ext cx="5095259" cy="1503855"/>
      </dsp:txXfrm>
    </dsp:sp>
    <dsp:sp modelId="{60BFF55B-0A20-43EE-9BAB-E22DB21DB824}">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BC8CE-D2EC-49EA-8CE9-55CB64E34442}">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3046B5-0655-41D1-A4EA-0EE3B056EA38}">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889000">
            <a:lnSpc>
              <a:spcPct val="90000"/>
            </a:lnSpc>
            <a:spcBef>
              <a:spcPct val="0"/>
            </a:spcBef>
            <a:spcAft>
              <a:spcPct val="35000"/>
            </a:spcAft>
            <a:buNone/>
          </a:pPr>
          <a:r>
            <a:rPr lang="es-ES" sz="2000" kern="1200"/>
            <a:t>“A partir de un cierto número de proposiciones, llamadas </a:t>
          </a:r>
          <a:r>
            <a:rPr lang="es-ES" sz="2000" b="1" kern="1200"/>
            <a:t>premisas</a:t>
          </a:r>
          <a:r>
            <a:rPr lang="es-ES" sz="2000" kern="1200"/>
            <a:t>, se deriva otra proposición, llamada </a:t>
          </a:r>
          <a:r>
            <a:rPr lang="es-ES" sz="2000" b="1" kern="1200"/>
            <a:t>conclusión</a:t>
          </a:r>
          <a:r>
            <a:rPr lang="es-ES" sz="2000" kern="1200"/>
            <a:t>”</a:t>
          </a:r>
          <a:endParaRPr lang="en-US" sz="2000" kern="1200"/>
        </a:p>
      </dsp:txBody>
      <dsp:txXfrm>
        <a:off x="1736952" y="1880461"/>
        <a:ext cx="5095259" cy="1503855"/>
      </dsp:txXfrm>
    </dsp:sp>
    <dsp:sp modelId="{44494B16-C268-4FEF-9B4F-8784D55ABE58}">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2DDD0-F89A-4D05-89B3-6934109B1072}">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13A3E-2C7B-48F3-B917-0C18AA7073F9}">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889000">
            <a:lnSpc>
              <a:spcPct val="90000"/>
            </a:lnSpc>
            <a:spcBef>
              <a:spcPct val="0"/>
            </a:spcBef>
            <a:spcAft>
              <a:spcPct val="35000"/>
            </a:spcAft>
            <a:buNone/>
          </a:pPr>
          <a:r>
            <a:rPr lang="es-ES" sz="2000" kern="1200"/>
            <a:t>Dentro de un argumento no importa el numero de premisas, tampoco importa si estas proposiciones son simples o compuestas.”</a:t>
          </a:r>
          <a:endParaRPr lang="en-US" sz="2000" kern="1200"/>
        </a:p>
      </dsp:txBody>
      <dsp:txXfrm>
        <a:off x="1736952" y="3760280"/>
        <a:ext cx="5095259" cy="1503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D324DDE-2D61-476F-BC2A-205C2314DB2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240440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D324DDE-2D61-476F-BC2A-205C2314DB2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60828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D324DDE-2D61-476F-BC2A-205C2314DB2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52C503-5088-4857-81E5-177D1650400D}"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838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5D324DDE-2D61-476F-BC2A-205C2314DB2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3681917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5D324DDE-2D61-476F-BC2A-205C2314DB2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52C503-5088-4857-81E5-177D1650400D}"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1199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5D324DDE-2D61-476F-BC2A-205C2314DB2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357788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324DDE-2D61-476F-BC2A-205C2314DB2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10885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324DDE-2D61-476F-BC2A-205C2314DB2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317307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324DDE-2D61-476F-BC2A-205C2314DB2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350634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D324DDE-2D61-476F-BC2A-205C2314DB2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421041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D324DDE-2D61-476F-BC2A-205C2314DB2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403570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324DDE-2D61-476F-BC2A-205C2314DB21}"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270090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D324DDE-2D61-476F-BC2A-205C2314DB21}"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92698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24DDE-2D61-476F-BC2A-205C2314DB21}"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64172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324DDE-2D61-476F-BC2A-205C2314DB2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70814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324DDE-2D61-476F-BC2A-205C2314DB2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52C503-5088-4857-81E5-177D1650400D}" type="slidenum">
              <a:rPr lang="en-US" smtClean="0"/>
              <a:t>‹Nº›</a:t>
            </a:fld>
            <a:endParaRPr lang="en-US"/>
          </a:p>
        </p:txBody>
      </p:sp>
    </p:spTree>
    <p:extLst>
      <p:ext uri="{BB962C8B-B14F-4D97-AF65-F5344CB8AC3E}">
        <p14:creationId xmlns:p14="http://schemas.microsoft.com/office/powerpoint/2010/main" val="20980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324DDE-2D61-476F-BC2A-205C2314DB21}" type="datetimeFigureOut">
              <a:rPr lang="en-US" smtClean="0"/>
              <a:t>9/20/2023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52C503-5088-4857-81E5-177D1650400D}" type="slidenum">
              <a:rPr lang="en-US" smtClean="0"/>
              <a:t>‹Nº›</a:t>
            </a:fld>
            <a:endParaRPr lang="en-US"/>
          </a:p>
        </p:txBody>
      </p:sp>
    </p:spTree>
    <p:extLst>
      <p:ext uri="{BB962C8B-B14F-4D97-AF65-F5344CB8AC3E}">
        <p14:creationId xmlns:p14="http://schemas.microsoft.com/office/powerpoint/2010/main" val="37123394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DO"/>
            </a:p>
          </p:txBody>
        </p:sp>
        <p:sp>
          <p:nvSpPr>
            <p:cNvPr id="12"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DO"/>
            </a:p>
          </p:txBody>
        </p:sp>
        <p:sp>
          <p:nvSpPr>
            <p:cNvPr id="13"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DO"/>
            </a:p>
          </p:txBody>
        </p:sp>
        <p:sp>
          <p:nvSpPr>
            <p:cNvPr id="14"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DO"/>
            </a:p>
          </p:txBody>
        </p:sp>
        <p:sp>
          <p:nvSpPr>
            <p:cNvPr id="15"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DO"/>
            </a:p>
          </p:txBody>
        </p:sp>
        <p:sp>
          <p:nvSpPr>
            <p:cNvPr id="16"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DO"/>
            </a:p>
          </p:txBody>
        </p:sp>
        <p:sp>
          <p:nvSpPr>
            <p:cNvPr id="17"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DO"/>
            </a:p>
          </p:txBody>
        </p:sp>
        <p:sp>
          <p:nvSpPr>
            <p:cNvPr id="18"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DO"/>
            </a:p>
          </p:txBody>
        </p:sp>
        <p:sp>
          <p:nvSpPr>
            <p:cNvPr id="19"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DO"/>
            </a:p>
          </p:txBody>
        </p:sp>
        <p:sp>
          <p:nvSpPr>
            <p:cNvPr id="20"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DO"/>
            </a:p>
          </p:txBody>
        </p:sp>
        <p:sp>
          <p:nvSpPr>
            <p:cNvPr id="21"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DO"/>
            </a:p>
          </p:txBody>
        </p:sp>
        <p:sp>
          <p:nvSpPr>
            <p:cNvPr id="22"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DO"/>
            </a:p>
          </p:txBody>
        </p:sp>
      </p:grpSp>
      <p:sp>
        <p:nvSpPr>
          <p:cNvPr id="24"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DO"/>
          </a:p>
        </p:txBody>
      </p:sp>
      <p:sp>
        <p:nvSpPr>
          <p:cNvPr id="26" name="Rectangle 25">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618969" y="804335"/>
            <a:ext cx="5768697" cy="5249332"/>
          </a:xfrm>
        </p:spPr>
        <p:txBody>
          <a:bodyPr anchor="ctr">
            <a:normAutofit/>
          </a:bodyPr>
          <a:lstStyle/>
          <a:p>
            <a:r>
              <a:rPr lang="es-ES">
                <a:solidFill>
                  <a:schemeClr val="tx1"/>
                </a:solidFill>
              </a:rPr>
              <a:t>Traducir Argumentos al lenguaje simbólico </a:t>
            </a:r>
            <a:endParaRPr lang="en-US">
              <a:solidFill>
                <a:schemeClr val="tx1"/>
              </a:solidFill>
            </a:endParaRPr>
          </a:p>
        </p:txBody>
      </p:sp>
      <p:sp>
        <p:nvSpPr>
          <p:cNvPr id="3" name="Subtítulo 2"/>
          <p:cNvSpPr>
            <a:spLocks noGrp="1"/>
          </p:cNvSpPr>
          <p:nvPr>
            <p:ph type="subTitle" idx="1"/>
          </p:nvPr>
        </p:nvSpPr>
        <p:spPr>
          <a:xfrm>
            <a:off x="1098035" y="804334"/>
            <a:ext cx="3348069" cy="5249332"/>
          </a:xfrm>
        </p:spPr>
        <p:txBody>
          <a:bodyPr anchor="ctr">
            <a:normAutofit/>
          </a:bodyPr>
          <a:lstStyle/>
          <a:p>
            <a:pPr algn="r"/>
            <a:endParaRPr lang="en-US">
              <a:solidFill>
                <a:schemeClr val="tx1"/>
              </a:solidFill>
            </a:endParaRPr>
          </a:p>
        </p:txBody>
      </p:sp>
    </p:spTree>
    <p:extLst>
      <p:ext uri="{BB962C8B-B14F-4D97-AF65-F5344CB8AC3E}">
        <p14:creationId xmlns:p14="http://schemas.microsoft.com/office/powerpoint/2010/main" val="39009342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259893" y="3101093"/>
            <a:ext cx="2454052" cy="3029344"/>
          </a:xfrm>
        </p:spPr>
        <p:txBody>
          <a:bodyPr>
            <a:normAutofit/>
          </a:bodyPr>
          <a:lstStyle/>
          <a:p>
            <a:r>
              <a:rPr lang="es-ES" sz="3200">
                <a:solidFill>
                  <a:schemeClr val="bg1"/>
                </a:solidFill>
              </a:rPr>
              <a:t>Argumneto </a:t>
            </a:r>
            <a:endParaRPr lang="en-US" sz="32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DO"/>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E6C1D19E-9DA8-DCA2-D07C-1BEEB6D92C26}"/>
              </a:ext>
            </a:extLst>
          </p:cNvPr>
          <p:cNvGraphicFramePr>
            <a:graphicFrameLocks noGrp="1"/>
          </p:cNvGraphicFramePr>
          <p:nvPr>
            <p:ph idx="1"/>
            <p:extLst>
              <p:ext uri="{D42A27DB-BD31-4B8C-83A1-F6EECF244321}">
                <p14:modId xmlns:p14="http://schemas.microsoft.com/office/powerpoint/2010/main" val="268274731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74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DO"/>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DO"/>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DO"/>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DO"/>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DO"/>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DO"/>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DO"/>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DO"/>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DO"/>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DO"/>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DO"/>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DO"/>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DO"/>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DO"/>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DO"/>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DO"/>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DO"/>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DO"/>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DO"/>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DO"/>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DO"/>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DO"/>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DO"/>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DO"/>
            </a:p>
          </p:txBody>
        </p:sp>
      </p:grpSp>
      <p:sp>
        <p:nvSpPr>
          <p:cNvPr id="2" name="Título 1"/>
          <p:cNvSpPr>
            <a:spLocks noGrp="1"/>
          </p:cNvSpPr>
          <p:nvPr>
            <p:ph type="title"/>
          </p:nvPr>
        </p:nvSpPr>
        <p:spPr>
          <a:xfrm>
            <a:off x="6483096" y="624110"/>
            <a:ext cx="5021516" cy="1280890"/>
          </a:xfrm>
        </p:spPr>
        <p:txBody>
          <a:bodyPr>
            <a:normAutofit/>
          </a:bodyPr>
          <a:lstStyle/>
          <a:p>
            <a:pPr>
              <a:lnSpc>
                <a:spcPct val="90000"/>
              </a:lnSpc>
            </a:pPr>
            <a:r>
              <a:rPr lang="es-ES" sz="2800"/>
              <a:t>Una argumentación tiene la forma siguiente: </a:t>
            </a:r>
            <a:br>
              <a:rPr lang="es-ES" sz="2800"/>
            </a:br>
            <a:endParaRPr lang="en-US" sz="2800"/>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DO"/>
          </a:p>
        </p:txBody>
      </p:sp>
      <p:pic>
        <p:nvPicPr>
          <p:cNvPr id="5" name="Picture 4" descr="Rompecabezas blanco con una pieza roja">
            <a:extLst>
              <a:ext uri="{FF2B5EF4-FFF2-40B4-BE49-F238E27FC236}">
                <a16:creationId xmlns:a16="http://schemas.microsoft.com/office/drawing/2014/main" id="{1552F82F-8499-A56E-E98B-2A85C93C8F36}"/>
              </a:ext>
            </a:extLst>
          </p:cNvPr>
          <p:cNvPicPr>
            <a:picLocks noChangeAspect="1"/>
          </p:cNvPicPr>
          <p:nvPr/>
        </p:nvPicPr>
        <p:blipFill rotWithShape="1">
          <a:blip r:embed="rId2"/>
          <a:srcRect l="31646" r="30042"/>
          <a:stretch/>
        </p:blipFill>
        <p:spPr>
          <a:xfrm>
            <a:off x="-1555" y="1731"/>
            <a:ext cx="4671091" cy="6858000"/>
          </a:xfrm>
          <a:prstGeom prst="rect">
            <a:avLst/>
          </a:prstGeom>
        </p:spPr>
      </p:pic>
      <p:sp>
        <p:nvSpPr>
          <p:cNvPr id="3" name="Marcador de contenido 2"/>
          <p:cNvSpPr>
            <a:spLocks noGrp="1"/>
          </p:cNvSpPr>
          <p:nvPr>
            <p:ph idx="1"/>
          </p:nvPr>
        </p:nvSpPr>
        <p:spPr>
          <a:xfrm>
            <a:off x="6438191" y="2133600"/>
            <a:ext cx="5066419" cy="3777622"/>
          </a:xfrm>
        </p:spPr>
        <p:txBody>
          <a:bodyPr>
            <a:normAutofit/>
          </a:bodyPr>
          <a:lstStyle/>
          <a:p>
            <a:pPr>
              <a:buNone/>
            </a:pPr>
            <a:r>
              <a:rPr lang="es-ES" b="1"/>
              <a:t>(premisa1 ˄ premisa2 ˄…) → Conclusión</a:t>
            </a:r>
            <a:endParaRPr lang="es-DO"/>
          </a:p>
          <a:p>
            <a:pPr>
              <a:buNone/>
            </a:pPr>
            <a:r>
              <a:rPr lang="es-ES" dirty="0"/>
              <a:t>   </a:t>
            </a:r>
          </a:p>
          <a:p>
            <a:pPr>
              <a:buNone/>
            </a:pPr>
            <a:r>
              <a:rPr lang="es-ES" dirty="0"/>
              <a:t>   	Como podemos observar, todo razonamiento es en realidad una formula condicional en la que el antecedente es la conjunción de las premisas y el consecuente la conclusión.</a:t>
            </a:r>
            <a:endParaRPr lang="es-DO"/>
          </a:p>
          <a:p>
            <a:pPr marL="0" indent="0">
              <a:buNone/>
            </a:pPr>
            <a:endParaRPr lang="en-US" dirty="0"/>
          </a:p>
        </p:txBody>
      </p:sp>
    </p:spTree>
    <p:extLst>
      <p:ext uri="{BB962C8B-B14F-4D97-AF65-F5344CB8AC3E}">
        <p14:creationId xmlns:p14="http://schemas.microsoft.com/office/powerpoint/2010/main" val="202071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DO"/>
            </a:p>
          </p:txBody>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DO"/>
            </a:p>
          </p:txBody>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DO"/>
            </a:p>
          </p:txBody>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DO"/>
            </a:p>
          </p:txBody>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DO"/>
            </a:p>
          </p:txBody>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DO"/>
            </a:p>
          </p:txBody>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DO"/>
            </a:p>
          </p:txBody>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DO"/>
            </a:p>
          </p:txBody>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DO"/>
            </a:p>
          </p:txBody>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DO"/>
            </a:p>
          </p:txBody>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DO"/>
            </a:p>
          </p:txBody>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DO"/>
            </a:p>
          </p:txBody>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DO"/>
            </a:p>
          </p:txBody>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DO"/>
            </a:p>
          </p:txBody>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DO"/>
            </a:p>
          </p:txBody>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DO"/>
            </a:p>
          </p:txBody>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DO"/>
            </a:p>
          </p:txBody>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DO"/>
            </a:p>
          </p:txBody>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DO"/>
            </a:p>
          </p:txBody>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DO"/>
            </a:p>
          </p:txBody>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DO"/>
            </a:p>
          </p:txBody>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DO"/>
            </a:p>
          </p:txBody>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DO"/>
            </a:p>
          </p:txBody>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DO"/>
            </a:p>
          </p:txBody>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s-DO"/>
          </a:p>
        </p:txBody>
      </p:sp>
      <p:sp useBgFill="1">
        <p:nvSpPr>
          <p:cNvPr id="41" name="Rectangle 4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li negro contra una hoja con números sombreados">
            <a:extLst>
              <a:ext uri="{FF2B5EF4-FFF2-40B4-BE49-F238E27FC236}">
                <a16:creationId xmlns:a16="http://schemas.microsoft.com/office/drawing/2014/main" id="{41705831-5B44-EFAB-8B07-1B689AE842A3}"/>
              </a:ext>
            </a:extLst>
          </p:cNvPr>
          <p:cNvPicPr>
            <a:picLocks noChangeAspect="1"/>
          </p:cNvPicPr>
          <p:nvPr/>
        </p:nvPicPr>
        <p:blipFill rotWithShape="1">
          <a:blip r:embed="rId2">
            <a:alphaModFix amt="40000"/>
          </a:blip>
          <a:srcRect t="5526" b="10204"/>
          <a:stretch/>
        </p:blipFill>
        <p:spPr>
          <a:xfrm>
            <a:off x="20" y="10"/>
            <a:ext cx="12191980" cy="6857990"/>
          </a:xfrm>
          <a:prstGeom prst="rect">
            <a:avLst/>
          </a:prstGeom>
        </p:spPr>
      </p:pic>
      <p:sp>
        <p:nvSpPr>
          <p:cNvPr id="2" name="Título 1"/>
          <p:cNvSpPr>
            <a:spLocks noGrp="1"/>
          </p:cNvSpPr>
          <p:nvPr>
            <p:ph type="title"/>
          </p:nvPr>
        </p:nvSpPr>
        <p:spPr>
          <a:xfrm>
            <a:off x="2589213" y="2514600"/>
            <a:ext cx="8915399" cy="2262781"/>
          </a:xfrm>
        </p:spPr>
        <p:txBody>
          <a:bodyPr vert="horz" lIns="91440" tIns="45720" rIns="91440" bIns="45720" rtlCol="0" anchor="b">
            <a:normAutofit/>
          </a:bodyPr>
          <a:lstStyle/>
          <a:p>
            <a:r>
              <a:rPr lang="en-US" sz="5400">
                <a:solidFill>
                  <a:schemeClr val="tx1"/>
                </a:solidFill>
              </a:rPr>
              <a:t>Por ejemplo</a:t>
            </a:r>
          </a:p>
        </p:txBody>
      </p:sp>
      <p:sp>
        <p:nvSpPr>
          <p:cNvPr id="3" name="Marcador de texto 2"/>
          <p:cNvSpPr>
            <a:spLocks noGrp="1"/>
          </p:cNvSpPr>
          <p:nvPr>
            <p:ph type="body" idx="1"/>
          </p:nvPr>
        </p:nvSpPr>
        <p:spPr>
          <a:xfrm>
            <a:off x="2589213" y="4777379"/>
            <a:ext cx="8915399" cy="1126283"/>
          </a:xfrm>
        </p:spPr>
        <p:txBody>
          <a:bodyPr vert="horz" lIns="91440" tIns="45720" rIns="91440" bIns="45720" rtlCol="0" anchor="t">
            <a:normAutofit/>
          </a:bodyPr>
          <a:lstStyle/>
          <a:p>
            <a:endParaRPr lang="en-US" sz="1800"/>
          </a:p>
        </p:txBody>
      </p:sp>
      <p:sp>
        <p:nvSpPr>
          <p:cNvPr id="43" name="Rectangle 4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4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s-DO"/>
          </a:p>
        </p:txBody>
      </p:sp>
    </p:spTree>
    <p:extLst>
      <p:ext uri="{BB962C8B-B14F-4D97-AF65-F5344CB8AC3E}">
        <p14:creationId xmlns:p14="http://schemas.microsoft.com/office/powerpoint/2010/main" val="14644652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03567" y="1095476"/>
            <a:ext cx="9366068" cy="4868449"/>
          </a:xfrm>
          <a:prstGeom prst="rect">
            <a:avLst/>
          </a:prstGeom>
        </p:spPr>
        <p:txBody>
          <a:bodyPr wrap="square">
            <a:spAutoFit/>
          </a:bodyPr>
          <a:lstStyle/>
          <a:p>
            <a:pPr>
              <a:lnSpc>
                <a:spcPct val="107000"/>
              </a:lnSpc>
              <a:spcAft>
                <a:spcPts val="800"/>
              </a:spcAft>
            </a:pPr>
            <a:r>
              <a:rPr lang="es-ES" dirty="0">
                <a:ea typeface="Calibri" panose="020F0502020204030204" pitchFamily="34" charset="0"/>
                <a:cs typeface="Times New Roman" panose="02020603050405020304" pitchFamily="18" charset="0"/>
              </a:rPr>
              <a:t>1- </a:t>
            </a:r>
            <a:r>
              <a:rPr lang="es-ES" sz="2400" b="1" i="1" dirty="0">
                <a:ea typeface="Calibri" panose="020F0502020204030204" pitchFamily="34" charset="0"/>
                <a:cs typeface="Times New Roman" panose="02020603050405020304" pitchFamily="18" charset="0"/>
              </a:rPr>
              <a:t>Si canto bien entonces no gano el concurso. No ganaré el concurso porque tengo pocos votos por la red. No canté bien. Gané el concurso.</a:t>
            </a:r>
          </a:p>
          <a:p>
            <a:pPr>
              <a:lnSpc>
                <a:spcPct val="107000"/>
              </a:lnSpc>
              <a:spcAft>
                <a:spcPts val="800"/>
              </a:spcAft>
            </a:pPr>
            <a:r>
              <a:rPr lang="es-ES" dirty="0">
                <a:ea typeface="Calibri" panose="020F0502020204030204" pitchFamily="34" charset="0"/>
                <a:cs typeface="Times New Roman" panose="02020603050405020304" pitchFamily="18" charset="0"/>
              </a:rPr>
              <a:t>Proposiciones simples: </a:t>
            </a:r>
            <a:r>
              <a:rPr lang="es-ES" b="1" dirty="0">
                <a:ea typeface="Calibri" panose="020F0502020204030204" pitchFamily="34" charset="0"/>
                <a:cs typeface="Times New Roman" panose="02020603050405020304" pitchFamily="18" charset="0"/>
              </a:rPr>
              <a:t>P</a:t>
            </a:r>
            <a:r>
              <a:rPr lang="es-ES" dirty="0">
                <a:ea typeface="Calibri" panose="020F0502020204030204" pitchFamily="34" charset="0"/>
                <a:cs typeface="Times New Roman" panose="02020603050405020304" pitchFamily="18" charset="0"/>
              </a:rPr>
              <a:t>: Canto bien.</a:t>
            </a:r>
          </a:p>
          <a:p>
            <a:pPr>
              <a:lnSpc>
                <a:spcPct val="107000"/>
              </a:lnSpc>
              <a:spcAft>
                <a:spcPts val="800"/>
              </a:spcAft>
            </a:pPr>
            <a:r>
              <a:rPr lang="es-ES" dirty="0">
                <a:ea typeface="Calibri" panose="020F0502020204030204" pitchFamily="34" charset="0"/>
                <a:cs typeface="Times New Roman" panose="02020603050405020304" pitchFamily="18" charset="0"/>
              </a:rPr>
              <a:t>			</a:t>
            </a:r>
            <a:r>
              <a:rPr lang="es-ES" b="1" dirty="0">
                <a:ea typeface="Calibri" panose="020F0502020204030204" pitchFamily="34" charset="0"/>
                <a:cs typeface="Times New Roman" panose="02020603050405020304" pitchFamily="18" charset="0"/>
              </a:rPr>
              <a:t>q</a:t>
            </a:r>
            <a:r>
              <a:rPr lang="es-ES" dirty="0">
                <a:ea typeface="Calibri" panose="020F0502020204030204" pitchFamily="34" charset="0"/>
                <a:cs typeface="Times New Roman" panose="02020603050405020304" pitchFamily="18" charset="0"/>
              </a:rPr>
              <a:t>: Gano el concurso.</a:t>
            </a:r>
          </a:p>
          <a:p>
            <a:pPr>
              <a:lnSpc>
                <a:spcPct val="107000"/>
              </a:lnSpc>
              <a:spcAft>
                <a:spcPts val="800"/>
              </a:spcAft>
            </a:pPr>
            <a:r>
              <a:rPr lang="es-ES" dirty="0">
                <a:ea typeface="Calibri" panose="020F0502020204030204" pitchFamily="34" charset="0"/>
                <a:cs typeface="Times New Roman" panose="02020603050405020304" pitchFamily="18" charset="0"/>
              </a:rPr>
              <a:t>			r: tengo pocos votos por la red </a:t>
            </a:r>
          </a:p>
          <a:p>
            <a:pPr>
              <a:lnSpc>
                <a:spcPct val="107000"/>
              </a:lnSpc>
              <a:spcAft>
                <a:spcPts val="800"/>
              </a:spcAft>
            </a:pPr>
            <a:r>
              <a:rPr lang="es-ES" b="1" dirty="0">
                <a:ea typeface="Calibri" panose="020F0502020204030204" pitchFamily="34" charset="0"/>
                <a:cs typeface="Times New Roman" panose="02020603050405020304" pitchFamily="18" charset="0"/>
              </a:rPr>
              <a:t>Premisa1:</a:t>
            </a:r>
            <a:r>
              <a:rPr lang="es-ES" b="1" i="1" dirty="0">
                <a:ea typeface="Calibri" panose="020F0502020204030204" pitchFamily="34" charset="0"/>
                <a:cs typeface="Times New Roman" panose="02020603050405020304" pitchFamily="18" charset="0"/>
              </a:rPr>
              <a:t> </a:t>
            </a:r>
            <a:r>
              <a:rPr lang="es-ES" dirty="0">
                <a:ea typeface="Calibri" panose="020F0502020204030204" pitchFamily="34" charset="0"/>
                <a:cs typeface="Times New Roman" panose="02020603050405020304" pitchFamily="18" charset="0"/>
              </a:rPr>
              <a:t>Si canto bien entonces no gano el concurso.  </a:t>
            </a:r>
            <a:r>
              <a:rPr lang="es-ES" b="1" dirty="0">
                <a:ea typeface="Calibri" panose="020F0502020204030204" pitchFamily="34" charset="0"/>
                <a:cs typeface="Times New Roman" panose="02020603050405020304" pitchFamily="18" charset="0"/>
              </a:rPr>
              <a:t>(p→~q)</a:t>
            </a:r>
            <a:endParaRPr lang="es-ES" dirty="0">
              <a:ea typeface="Calibri" panose="020F0502020204030204" pitchFamily="34" charset="0"/>
              <a:cs typeface="Times New Roman" panose="02020603050405020304" pitchFamily="18" charset="0"/>
            </a:endParaRPr>
          </a:p>
          <a:p>
            <a:pPr>
              <a:lnSpc>
                <a:spcPct val="107000"/>
              </a:lnSpc>
              <a:spcAft>
                <a:spcPts val="800"/>
              </a:spcAft>
            </a:pPr>
            <a:r>
              <a:rPr lang="es-ES" b="1" dirty="0">
                <a:ea typeface="Calibri" panose="020F0502020204030204" pitchFamily="34" charset="0"/>
                <a:cs typeface="Times New Roman" panose="02020603050405020304" pitchFamily="18" charset="0"/>
              </a:rPr>
              <a:t>Premisa 2:</a:t>
            </a:r>
            <a:r>
              <a:rPr lang="es-ES" b="1" i="1" dirty="0">
                <a:ea typeface="Calibri" panose="020F0502020204030204" pitchFamily="34" charset="0"/>
                <a:cs typeface="Times New Roman" panose="02020603050405020304" pitchFamily="18" charset="0"/>
              </a:rPr>
              <a:t> </a:t>
            </a:r>
            <a:r>
              <a:rPr lang="es-ES" dirty="0">
                <a:ea typeface="Calibri" panose="020F0502020204030204" pitchFamily="34" charset="0"/>
                <a:cs typeface="Times New Roman" panose="02020603050405020304" pitchFamily="18" charset="0"/>
              </a:rPr>
              <a:t>No ganaré el concurso porque tengo pocos votos por la red </a:t>
            </a:r>
            <a:r>
              <a:rPr lang="es-ES" b="1" dirty="0">
                <a:ea typeface="Calibri" panose="020F0502020204030204" pitchFamily="34" charset="0"/>
                <a:cs typeface="Times New Roman" panose="02020603050405020304" pitchFamily="18" charset="0"/>
              </a:rPr>
              <a:t>(r→~q)</a:t>
            </a:r>
            <a:endParaRPr lang="es-ES" dirty="0">
              <a:ea typeface="Calibri" panose="020F0502020204030204" pitchFamily="34" charset="0"/>
              <a:cs typeface="Times New Roman" panose="02020603050405020304" pitchFamily="18" charset="0"/>
            </a:endParaRPr>
          </a:p>
          <a:p>
            <a:pPr>
              <a:lnSpc>
                <a:spcPct val="107000"/>
              </a:lnSpc>
              <a:spcAft>
                <a:spcPts val="800"/>
              </a:spcAft>
            </a:pPr>
            <a:r>
              <a:rPr lang="es-ES" b="1" dirty="0">
                <a:ea typeface="Calibri" panose="020F0502020204030204" pitchFamily="34" charset="0"/>
                <a:cs typeface="Times New Roman" panose="02020603050405020304" pitchFamily="18" charset="0"/>
              </a:rPr>
              <a:t>Premisa 3: </a:t>
            </a:r>
            <a:r>
              <a:rPr lang="es-ES" dirty="0">
                <a:ea typeface="Calibri" panose="020F0502020204030204" pitchFamily="34" charset="0"/>
                <a:cs typeface="Times New Roman" panose="02020603050405020304" pitchFamily="18" charset="0"/>
              </a:rPr>
              <a:t>No canté bien. </a:t>
            </a:r>
            <a:r>
              <a:rPr lang="es-ES" b="1" dirty="0">
                <a:ea typeface="Calibri" panose="020F0502020204030204" pitchFamily="34" charset="0"/>
                <a:cs typeface="Times New Roman" panose="02020603050405020304" pitchFamily="18" charset="0"/>
              </a:rPr>
              <a:t>(~p)</a:t>
            </a:r>
            <a:endParaRPr lang="es-ES" dirty="0">
              <a:ea typeface="Calibri" panose="020F0502020204030204" pitchFamily="34" charset="0"/>
              <a:cs typeface="Times New Roman" panose="02020603050405020304" pitchFamily="18" charset="0"/>
            </a:endParaRPr>
          </a:p>
          <a:p>
            <a:pPr>
              <a:lnSpc>
                <a:spcPct val="107000"/>
              </a:lnSpc>
              <a:spcAft>
                <a:spcPts val="800"/>
              </a:spcAft>
            </a:pPr>
            <a:r>
              <a:rPr lang="es-ES" b="1" dirty="0">
                <a:ea typeface="Calibri" panose="020F0502020204030204" pitchFamily="34" charset="0"/>
                <a:cs typeface="Times New Roman" panose="02020603050405020304" pitchFamily="18" charset="0"/>
              </a:rPr>
              <a:t>Conclusión:</a:t>
            </a:r>
            <a:r>
              <a:rPr lang="es-ES" dirty="0">
                <a:ea typeface="Calibri" panose="020F0502020204030204" pitchFamily="34" charset="0"/>
                <a:cs typeface="Times New Roman" panose="02020603050405020304" pitchFamily="18" charset="0"/>
              </a:rPr>
              <a:t> Gané el concurso. </a:t>
            </a:r>
            <a:r>
              <a:rPr lang="es-ES" b="1" dirty="0">
                <a:ea typeface="Calibri" panose="020F0502020204030204" pitchFamily="34" charset="0"/>
                <a:cs typeface="Times New Roman" panose="02020603050405020304" pitchFamily="18" charset="0"/>
              </a:rPr>
              <a:t>(q)</a:t>
            </a:r>
            <a:endParaRPr lang="es-ES" dirty="0">
              <a:ea typeface="Calibri" panose="020F0502020204030204" pitchFamily="34" charset="0"/>
              <a:cs typeface="Times New Roman" panose="02020603050405020304" pitchFamily="18" charset="0"/>
            </a:endParaRPr>
          </a:p>
          <a:p>
            <a:pPr>
              <a:lnSpc>
                <a:spcPct val="107000"/>
              </a:lnSpc>
              <a:spcAft>
                <a:spcPts val="800"/>
              </a:spcAft>
            </a:pPr>
            <a:r>
              <a:rPr lang="es-ES" b="1" dirty="0">
                <a:ea typeface="Calibri" panose="020F0502020204030204" pitchFamily="34" charset="0"/>
                <a:cs typeface="Times New Roman" panose="02020603050405020304" pitchFamily="18" charset="0"/>
              </a:rPr>
              <a:t>Argumento :</a:t>
            </a:r>
            <a:r>
              <a:rPr lang="es-ES" dirty="0">
                <a:ea typeface="Calibri" panose="020F0502020204030204" pitchFamily="34" charset="0"/>
                <a:cs typeface="Times New Roman" panose="02020603050405020304" pitchFamily="18" charset="0"/>
              </a:rPr>
              <a:t> [</a:t>
            </a:r>
            <a:r>
              <a:rPr lang="es-ES" b="1" dirty="0">
                <a:ea typeface="Calibri" panose="020F0502020204030204" pitchFamily="34" charset="0"/>
                <a:cs typeface="Times New Roman" panose="02020603050405020304" pitchFamily="18" charset="0"/>
              </a:rPr>
              <a:t>(p→~q)˄ (r→~q)^ ~p] →q</a:t>
            </a:r>
          </a:p>
          <a:p>
            <a:pPr>
              <a:lnSpc>
                <a:spcPct val="107000"/>
              </a:lnSpc>
              <a:spcAft>
                <a:spcPts val="800"/>
              </a:spcAft>
            </a:pPr>
            <a:r>
              <a:rPr lang="es-ES" b="1" dirty="0">
                <a:ea typeface="Calibri" panose="020F0502020204030204" pitchFamily="34" charset="0"/>
                <a:cs typeface="Times New Roman" panose="02020603050405020304" pitchFamily="18" charset="0"/>
              </a:rPr>
              <a:t>( Como se tienen 3 premisas las uno con ^ y la conclusión con →)</a:t>
            </a:r>
            <a:endParaRPr lang="es-E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1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4823" y="731519"/>
            <a:ext cx="8451668" cy="5355312"/>
          </a:xfrm>
          <a:prstGeom prst="rect">
            <a:avLst/>
          </a:prstGeom>
        </p:spPr>
        <p:txBody>
          <a:bodyPr wrap="square">
            <a:spAutoFit/>
          </a:bodyPr>
          <a:lstStyle/>
          <a:p>
            <a:pPr algn="just">
              <a:buNone/>
            </a:pPr>
            <a:r>
              <a:rPr lang="es-ES" sz="2400" b="1" i="1" dirty="0"/>
              <a:t>2- Si tomo chocolate entonces me duele la cabeza. Por tanto, si no tomo chocolate entonces no me dolerá la cabeza</a:t>
            </a:r>
            <a:r>
              <a:rPr lang="es-ES" sz="2400" b="1" dirty="0"/>
              <a:t>.</a:t>
            </a:r>
            <a:endParaRPr lang="es-DO" sz="2400" b="1" dirty="0"/>
          </a:p>
          <a:p>
            <a:pPr>
              <a:buNone/>
            </a:pPr>
            <a:endParaRPr lang="es-ES" b="1" dirty="0"/>
          </a:p>
          <a:p>
            <a:pPr>
              <a:buNone/>
            </a:pPr>
            <a:r>
              <a:rPr lang="es-ES" b="1" dirty="0"/>
              <a:t>Proposiciones simples</a:t>
            </a:r>
            <a:r>
              <a:rPr lang="es-ES" dirty="0"/>
              <a:t>:   </a:t>
            </a:r>
            <a:r>
              <a:rPr lang="es-ES" b="1" dirty="0"/>
              <a:t>p</a:t>
            </a:r>
            <a:r>
              <a:rPr lang="es-ES" dirty="0"/>
              <a:t>: Tomo chocolate.</a:t>
            </a:r>
            <a:endParaRPr lang="es-DO" dirty="0"/>
          </a:p>
          <a:p>
            <a:pPr>
              <a:buNone/>
            </a:pPr>
            <a:r>
              <a:rPr lang="es-ES" dirty="0"/>
              <a:t>				</a:t>
            </a:r>
            <a:r>
              <a:rPr lang="es-ES" b="1" dirty="0"/>
              <a:t>       q</a:t>
            </a:r>
            <a:r>
              <a:rPr lang="es-ES" dirty="0"/>
              <a:t>: Me duele la cabeza.</a:t>
            </a:r>
            <a:endParaRPr lang="es-DO" dirty="0"/>
          </a:p>
          <a:p>
            <a:pPr>
              <a:buNone/>
            </a:pPr>
            <a:endParaRPr lang="es-ES" dirty="0"/>
          </a:p>
          <a:p>
            <a:pPr algn="just">
              <a:buNone/>
            </a:pPr>
            <a:r>
              <a:rPr lang="es-ES" dirty="0"/>
              <a:t>    Luego identificamos las premisas y la conclusión para escribirlas en forma simbólica:</a:t>
            </a:r>
            <a:endParaRPr lang="es-DO" dirty="0"/>
          </a:p>
          <a:p>
            <a:pPr>
              <a:buNone/>
            </a:pPr>
            <a:r>
              <a:rPr lang="es-ES" b="1" dirty="0"/>
              <a:t>Premisa</a:t>
            </a:r>
            <a:r>
              <a:rPr lang="es-ES" dirty="0"/>
              <a:t>: Si al tomar chocolate entonces me duele la cabeza. </a:t>
            </a:r>
          </a:p>
          <a:p>
            <a:pPr algn="ctr">
              <a:buNone/>
            </a:pPr>
            <a:r>
              <a:rPr lang="es-ES" dirty="0"/>
              <a:t> </a:t>
            </a:r>
            <a:r>
              <a:rPr lang="es-ES" b="1" dirty="0"/>
              <a:t>(p→ q)</a:t>
            </a:r>
            <a:endParaRPr lang="es-DO" dirty="0"/>
          </a:p>
          <a:p>
            <a:pPr algn="just">
              <a:buNone/>
            </a:pPr>
            <a:r>
              <a:rPr lang="es-ES" b="1" dirty="0"/>
              <a:t>Conclusión</a:t>
            </a:r>
            <a:r>
              <a:rPr lang="es-ES" dirty="0"/>
              <a:t>: si no tomo chocolate entonces no me dolerá la cabeza.</a:t>
            </a:r>
          </a:p>
          <a:p>
            <a:pPr algn="ctr">
              <a:buNone/>
            </a:pPr>
            <a:r>
              <a:rPr lang="es-ES" dirty="0"/>
              <a:t> </a:t>
            </a:r>
            <a:r>
              <a:rPr lang="es-ES" b="1" dirty="0"/>
              <a:t>(~p→~ q)</a:t>
            </a:r>
            <a:endParaRPr lang="es-DO" dirty="0"/>
          </a:p>
          <a:p>
            <a:pPr>
              <a:buNone/>
            </a:pPr>
            <a:r>
              <a:rPr lang="es-ES" dirty="0"/>
              <a:t>Al final tenemos que el argumento es:</a:t>
            </a:r>
          </a:p>
          <a:p>
            <a:pPr algn="ctr">
              <a:buNone/>
            </a:pPr>
            <a:r>
              <a:rPr lang="es-ES" dirty="0"/>
              <a:t> </a:t>
            </a:r>
            <a:r>
              <a:rPr lang="es-ES" b="1" dirty="0"/>
              <a:t>(p→ q) → (~p→~ q)</a:t>
            </a:r>
          </a:p>
          <a:p>
            <a:pPr algn="ctr">
              <a:buNone/>
            </a:pPr>
            <a:endParaRPr lang="es-ES" b="1" dirty="0"/>
          </a:p>
          <a:p>
            <a:pPr algn="ctr"/>
            <a:r>
              <a:rPr lang="es-ES" b="1" dirty="0">
                <a:ea typeface="Calibri" panose="020F0502020204030204" pitchFamily="34" charset="0"/>
                <a:cs typeface="Times New Roman" panose="02020603050405020304" pitchFamily="18" charset="0"/>
              </a:rPr>
              <a:t>( Como se tienen 1 premisa la uno a la conclusión con →)</a:t>
            </a:r>
            <a:endParaRPr lang="es-ES" dirty="0">
              <a:ea typeface="Calibri" panose="020F0502020204030204" pitchFamily="34" charset="0"/>
              <a:cs typeface="Times New Roman" panose="02020603050405020304" pitchFamily="18" charset="0"/>
            </a:endParaRPr>
          </a:p>
          <a:p>
            <a:pPr algn="ctr">
              <a:buNone/>
            </a:pPr>
            <a:endParaRPr lang="es-DO" dirty="0"/>
          </a:p>
        </p:txBody>
      </p:sp>
    </p:spTree>
    <p:extLst>
      <p:ext uri="{BB962C8B-B14F-4D97-AF65-F5344CB8AC3E}">
        <p14:creationId xmlns:p14="http://schemas.microsoft.com/office/powerpoint/2010/main" val="391263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DO"/>
            </a:p>
          </p:txBody>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DO"/>
            </a:p>
          </p:txBody>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DO"/>
            </a:p>
          </p:txBody>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DO"/>
            </a:p>
          </p:txBody>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DO"/>
            </a:p>
          </p:txBody>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DO"/>
            </a:p>
          </p:txBody>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DO"/>
            </a:p>
          </p:txBody>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DO"/>
            </a:p>
          </p:txBody>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DO"/>
            </a:p>
          </p:txBody>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DO"/>
            </a:p>
          </p:txBody>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DO"/>
            </a:p>
          </p:txBody>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DO"/>
            </a:p>
          </p:txBody>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DO"/>
            </a:p>
          </p:txBody>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DO"/>
            </a:p>
          </p:txBody>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DO"/>
            </a:p>
          </p:txBody>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DO"/>
            </a:p>
          </p:txBody>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DO"/>
            </a:p>
          </p:txBody>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DO"/>
            </a:p>
          </p:txBody>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DO"/>
            </a:p>
          </p:txBody>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DO"/>
            </a:p>
          </p:txBody>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DO"/>
            </a:p>
          </p:txBody>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DO"/>
            </a:p>
          </p:txBody>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DO"/>
            </a:p>
          </p:txBody>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DO"/>
            </a:p>
          </p:txBody>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DO"/>
          </a:p>
        </p:txBody>
      </p:sp>
      <p:sp>
        <p:nvSpPr>
          <p:cNvPr id="3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DO"/>
          </a:p>
        </p:txBody>
      </p:sp>
      <p:sp useBgFill="1">
        <p:nvSpPr>
          <p:cNvPr id="39" name="Rectangle 3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DO"/>
            </a:p>
          </p:txBody>
        </p:sp>
        <p:sp>
          <p:nvSpPr>
            <p:cNvPr id="4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DO"/>
            </a:p>
          </p:txBody>
        </p:sp>
        <p:sp>
          <p:nvSpPr>
            <p:cNvPr id="4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DO"/>
            </a:p>
          </p:txBody>
        </p:sp>
        <p:sp>
          <p:nvSpPr>
            <p:cNvPr id="4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DO"/>
            </a:p>
          </p:txBody>
        </p:sp>
        <p:sp>
          <p:nvSpPr>
            <p:cNvPr id="4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DO"/>
            </a:p>
          </p:txBody>
        </p:sp>
        <p:sp>
          <p:nvSpPr>
            <p:cNvPr id="4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DO"/>
            </a:p>
          </p:txBody>
        </p:sp>
        <p:sp>
          <p:nvSpPr>
            <p:cNvPr id="5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DO"/>
            </a:p>
          </p:txBody>
        </p:sp>
        <p:sp>
          <p:nvSpPr>
            <p:cNvPr id="5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DO"/>
            </a:p>
          </p:txBody>
        </p:sp>
        <p:sp>
          <p:nvSpPr>
            <p:cNvPr id="5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DO"/>
            </a:p>
          </p:txBody>
        </p:sp>
        <p:sp>
          <p:nvSpPr>
            <p:cNvPr id="5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DO"/>
            </a:p>
          </p:txBody>
        </p:sp>
        <p:sp>
          <p:nvSpPr>
            <p:cNvPr id="5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DO"/>
            </a:p>
          </p:txBody>
        </p:sp>
        <p:sp>
          <p:nvSpPr>
            <p:cNvPr id="5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DO"/>
            </a:p>
          </p:txBody>
        </p:sp>
      </p:grpSp>
      <p:grpSp>
        <p:nvGrpSpPr>
          <p:cNvPr id="57" name="Group 5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DO"/>
            </a:p>
          </p:txBody>
        </p:sp>
        <p:sp>
          <p:nvSpPr>
            <p:cNvPr id="5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DO"/>
            </a:p>
          </p:txBody>
        </p:sp>
        <p:sp>
          <p:nvSpPr>
            <p:cNvPr id="6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DO"/>
            </a:p>
          </p:txBody>
        </p:sp>
        <p:sp>
          <p:nvSpPr>
            <p:cNvPr id="6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DO"/>
            </a:p>
          </p:txBody>
        </p:sp>
        <p:sp>
          <p:nvSpPr>
            <p:cNvPr id="6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DO"/>
            </a:p>
          </p:txBody>
        </p:sp>
        <p:sp>
          <p:nvSpPr>
            <p:cNvPr id="6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DO"/>
            </a:p>
          </p:txBody>
        </p:sp>
        <p:sp>
          <p:nvSpPr>
            <p:cNvPr id="6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DO"/>
            </a:p>
          </p:txBody>
        </p:sp>
        <p:sp>
          <p:nvSpPr>
            <p:cNvPr id="6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DO"/>
            </a:p>
          </p:txBody>
        </p:sp>
        <p:sp>
          <p:nvSpPr>
            <p:cNvPr id="6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DO"/>
            </a:p>
          </p:txBody>
        </p:sp>
        <p:sp>
          <p:nvSpPr>
            <p:cNvPr id="6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DO"/>
            </a:p>
          </p:txBody>
        </p:sp>
        <p:sp>
          <p:nvSpPr>
            <p:cNvPr id="6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DO"/>
            </a:p>
          </p:txBody>
        </p:sp>
        <p:sp>
          <p:nvSpPr>
            <p:cNvPr id="6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DO"/>
            </a:p>
          </p:txBody>
        </p:sp>
      </p:grpSp>
      <p:sp>
        <p:nvSpPr>
          <p:cNvPr id="7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DO"/>
          </a:p>
        </p:txBody>
      </p:sp>
      <p:sp>
        <p:nvSpPr>
          <p:cNvPr id="2" name="Rectángulo 1"/>
          <p:cNvSpPr/>
          <p:nvPr/>
        </p:nvSpPr>
        <p:spPr>
          <a:xfrm>
            <a:off x="3373062" y="2133600"/>
            <a:ext cx="8131550" cy="3777622"/>
          </a:xfrm>
          <a:prstGeom prst="rect">
            <a:avLst/>
          </a:prstGeom>
        </p:spPr>
        <p:txBody>
          <a:bodyPr vert="horz" lIns="91440" tIns="45720" rIns="91440" bIns="45720" rtlCol="0">
            <a:normAutofit/>
          </a:bodyPr>
          <a:lstStyle/>
          <a:p>
            <a:pPr defTabSz="457200">
              <a:spcBef>
                <a:spcPts val="1000"/>
              </a:spcBef>
              <a:buClr>
                <a:schemeClr val="accent1"/>
              </a:buClr>
              <a:buFont typeface="Wingdings 3" charset="2"/>
              <a:buChar char=""/>
            </a:pPr>
            <a:r>
              <a:rPr lang="en-US" b="1" i="1" dirty="0">
                <a:solidFill>
                  <a:schemeClr val="tx1">
                    <a:lumMod val="75000"/>
                    <a:lumOff val="25000"/>
                  </a:schemeClr>
                </a:solidFill>
              </a:rPr>
              <a:t>TRADUZCA EL SIGUIENTE ARGUMENTO AL LENGUAJE SIMBOLICO</a:t>
            </a:r>
          </a:p>
          <a:p>
            <a:pPr defTabSz="457200">
              <a:spcBef>
                <a:spcPts val="1000"/>
              </a:spcBef>
              <a:buClr>
                <a:schemeClr val="accent1"/>
              </a:buClr>
              <a:buFont typeface="Wingdings 3" charset="2"/>
              <a:buChar char=""/>
            </a:pPr>
            <a:endParaRPr lang="en-US" b="1" i="1" dirty="0">
              <a:solidFill>
                <a:schemeClr val="tx1">
                  <a:lumMod val="75000"/>
                  <a:lumOff val="25000"/>
                </a:schemeClr>
              </a:solidFill>
            </a:endParaRPr>
          </a:p>
          <a:p>
            <a:pPr defTabSz="457200">
              <a:spcBef>
                <a:spcPts val="1000"/>
              </a:spcBef>
              <a:buClr>
                <a:schemeClr val="accent1"/>
              </a:buClr>
              <a:buFont typeface="Wingdings 3" charset="2"/>
              <a:buChar char=""/>
            </a:pPr>
            <a:endParaRPr lang="en-US" b="1" i="1" dirty="0">
              <a:solidFill>
                <a:schemeClr val="tx1">
                  <a:lumMod val="75000"/>
                  <a:lumOff val="25000"/>
                </a:schemeClr>
              </a:solidFill>
            </a:endParaRPr>
          </a:p>
          <a:p>
            <a:pPr defTabSz="457200">
              <a:spcBef>
                <a:spcPts val="1000"/>
              </a:spcBef>
              <a:buClr>
                <a:schemeClr val="accent1"/>
              </a:buClr>
              <a:buFont typeface="Wingdings 3" charset="2"/>
              <a:buChar char=""/>
            </a:pPr>
            <a:endParaRPr lang="en-US" b="1" i="1" dirty="0">
              <a:solidFill>
                <a:schemeClr val="tx1">
                  <a:lumMod val="75000"/>
                  <a:lumOff val="25000"/>
                </a:schemeClr>
              </a:solidFill>
            </a:endParaRPr>
          </a:p>
          <a:p>
            <a:pPr defTabSz="457200">
              <a:spcBef>
                <a:spcPts val="1000"/>
              </a:spcBef>
              <a:buClr>
                <a:schemeClr val="accent1"/>
              </a:buClr>
            </a:pPr>
            <a:r>
              <a:rPr lang="en-US" sz="2800" i="1" dirty="0">
                <a:solidFill>
                  <a:schemeClr val="tx1">
                    <a:lumMod val="75000"/>
                    <a:lumOff val="25000"/>
                  </a:schemeClr>
                </a:solidFill>
              </a:rPr>
              <a:t>Me </a:t>
            </a:r>
            <a:r>
              <a:rPr lang="en-US" sz="2800" i="1" dirty="0" err="1">
                <a:solidFill>
                  <a:schemeClr val="tx1">
                    <a:lumMod val="75000"/>
                    <a:lumOff val="25000"/>
                  </a:schemeClr>
                </a:solidFill>
              </a:rPr>
              <a:t>inscribiré</a:t>
            </a:r>
            <a:r>
              <a:rPr lang="en-US" sz="2800" i="1" dirty="0">
                <a:solidFill>
                  <a:schemeClr val="tx1">
                    <a:lumMod val="75000"/>
                    <a:lumOff val="25000"/>
                  </a:schemeClr>
                </a:solidFill>
              </a:rPr>
              <a:t> </a:t>
            </a:r>
            <a:r>
              <a:rPr lang="en-US" sz="2800" i="1" dirty="0" err="1">
                <a:solidFill>
                  <a:schemeClr val="tx1">
                    <a:lumMod val="75000"/>
                    <a:lumOff val="25000"/>
                  </a:schemeClr>
                </a:solidFill>
              </a:rPr>
              <a:t>en</a:t>
            </a:r>
            <a:r>
              <a:rPr lang="en-US" sz="2800" i="1" dirty="0">
                <a:solidFill>
                  <a:schemeClr val="tx1">
                    <a:lumMod val="75000"/>
                    <a:lumOff val="25000"/>
                  </a:schemeClr>
                </a:solidFill>
              </a:rPr>
              <a:t> </a:t>
            </a:r>
            <a:r>
              <a:rPr lang="en-US" sz="2800" i="1" dirty="0" err="1">
                <a:solidFill>
                  <a:schemeClr val="tx1">
                    <a:lumMod val="75000"/>
                    <a:lumOff val="25000"/>
                  </a:schemeClr>
                </a:solidFill>
              </a:rPr>
              <a:t>el</a:t>
            </a:r>
            <a:r>
              <a:rPr lang="en-US" sz="2800" i="1" dirty="0">
                <a:solidFill>
                  <a:schemeClr val="tx1">
                    <a:lumMod val="75000"/>
                    <a:lumOff val="25000"/>
                  </a:schemeClr>
                </a:solidFill>
              </a:rPr>
              <a:t> </a:t>
            </a:r>
            <a:r>
              <a:rPr lang="en-US" sz="2800" i="1" dirty="0" err="1">
                <a:solidFill>
                  <a:schemeClr val="tx1">
                    <a:lumMod val="75000"/>
                    <a:lumOff val="25000"/>
                  </a:schemeClr>
                </a:solidFill>
              </a:rPr>
              <a:t>ciclo</a:t>
            </a:r>
            <a:r>
              <a:rPr lang="en-US" sz="2800" i="1" dirty="0">
                <a:solidFill>
                  <a:schemeClr val="tx1">
                    <a:lumMod val="75000"/>
                    <a:lumOff val="25000"/>
                  </a:schemeClr>
                </a:solidFill>
              </a:rPr>
              <a:t> semestral o </a:t>
            </a:r>
            <a:r>
              <a:rPr lang="en-US" sz="2800" i="1" dirty="0" err="1">
                <a:solidFill>
                  <a:schemeClr val="tx1">
                    <a:lumMod val="75000"/>
                    <a:lumOff val="25000"/>
                  </a:schemeClr>
                </a:solidFill>
              </a:rPr>
              <a:t>anual</a:t>
            </a:r>
            <a:r>
              <a:rPr lang="en-US" sz="2800" i="1" dirty="0">
                <a:solidFill>
                  <a:schemeClr val="tx1">
                    <a:lumMod val="75000"/>
                    <a:lumOff val="25000"/>
                  </a:schemeClr>
                </a:solidFill>
              </a:rPr>
              <a:t> de la academia. No me </a:t>
            </a:r>
            <a:r>
              <a:rPr lang="en-US" sz="2800" i="1" dirty="0" err="1">
                <a:solidFill>
                  <a:schemeClr val="tx1">
                    <a:lumMod val="75000"/>
                    <a:lumOff val="25000"/>
                  </a:schemeClr>
                </a:solidFill>
              </a:rPr>
              <a:t>inscribí</a:t>
            </a:r>
            <a:r>
              <a:rPr lang="en-US" sz="2800" i="1" dirty="0">
                <a:solidFill>
                  <a:schemeClr val="tx1">
                    <a:lumMod val="75000"/>
                    <a:lumOff val="25000"/>
                  </a:schemeClr>
                </a:solidFill>
              </a:rPr>
              <a:t> </a:t>
            </a:r>
            <a:r>
              <a:rPr lang="en-US" sz="2800" i="1" dirty="0" err="1">
                <a:solidFill>
                  <a:schemeClr val="tx1">
                    <a:lumMod val="75000"/>
                    <a:lumOff val="25000"/>
                  </a:schemeClr>
                </a:solidFill>
              </a:rPr>
              <a:t>en</a:t>
            </a:r>
            <a:r>
              <a:rPr lang="en-US" sz="2800" i="1" dirty="0">
                <a:solidFill>
                  <a:schemeClr val="tx1">
                    <a:lumMod val="75000"/>
                    <a:lumOff val="25000"/>
                  </a:schemeClr>
                </a:solidFill>
              </a:rPr>
              <a:t> </a:t>
            </a:r>
            <a:r>
              <a:rPr lang="en-US" sz="2800" i="1" dirty="0" err="1">
                <a:solidFill>
                  <a:schemeClr val="tx1">
                    <a:lumMod val="75000"/>
                    <a:lumOff val="25000"/>
                  </a:schemeClr>
                </a:solidFill>
              </a:rPr>
              <a:t>el</a:t>
            </a:r>
            <a:r>
              <a:rPr lang="en-US" sz="2800" i="1" dirty="0">
                <a:solidFill>
                  <a:schemeClr val="tx1">
                    <a:lumMod val="75000"/>
                    <a:lumOff val="25000"/>
                  </a:schemeClr>
                </a:solidFill>
              </a:rPr>
              <a:t> </a:t>
            </a:r>
            <a:r>
              <a:rPr lang="en-US" sz="2800" i="1" dirty="0" err="1">
                <a:solidFill>
                  <a:schemeClr val="tx1">
                    <a:lumMod val="75000"/>
                    <a:lumOff val="25000"/>
                  </a:schemeClr>
                </a:solidFill>
              </a:rPr>
              <a:t>ciclo</a:t>
            </a:r>
            <a:r>
              <a:rPr lang="en-US" sz="2800" i="1" dirty="0">
                <a:solidFill>
                  <a:schemeClr val="tx1">
                    <a:lumMod val="75000"/>
                    <a:lumOff val="25000"/>
                  </a:schemeClr>
                </a:solidFill>
              </a:rPr>
              <a:t> semestral. Por </a:t>
            </a:r>
            <a:r>
              <a:rPr lang="en-US" sz="2800" i="1" dirty="0" err="1">
                <a:solidFill>
                  <a:schemeClr val="tx1">
                    <a:lumMod val="75000"/>
                    <a:lumOff val="25000"/>
                  </a:schemeClr>
                </a:solidFill>
              </a:rPr>
              <a:t>consiguiente</a:t>
            </a:r>
            <a:r>
              <a:rPr lang="en-US" sz="2800" i="1" dirty="0">
                <a:solidFill>
                  <a:schemeClr val="tx1">
                    <a:lumMod val="75000"/>
                    <a:lumOff val="25000"/>
                  </a:schemeClr>
                </a:solidFill>
              </a:rPr>
              <a:t>, me </a:t>
            </a:r>
            <a:r>
              <a:rPr lang="en-US" sz="2800" i="1" dirty="0" err="1">
                <a:solidFill>
                  <a:schemeClr val="tx1">
                    <a:lumMod val="75000"/>
                    <a:lumOff val="25000"/>
                  </a:schemeClr>
                </a:solidFill>
              </a:rPr>
              <a:t>inscribí</a:t>
            </a:r>
            <a:r>
              <a:rPr lang="en-US" sz="2800" i="1" dirty="0">
                <a:solidFill>
                  <a:schemeClr val="tx1">
                    <a:lumMod val="75000"/>
                    <a:lumOff val="25000"/>
                  </a:schemeClr>
                </a:solidFill>
              </a:rPr>
              <a:t> </a:t>
            </a:r>
            <a:r>
              <a:rPr lang="en-US" sz="2800" i="1" dirty="0" err="1">
                <a:solidFill>
                  <a:schemeClr val="tx1">
                    <a:lumMod val="75000"/>
                    <a:lumOff val="25000"/>
                  </a:schemeClr>
                </a:solidFill>
              </a:rPr>
              <a:t>en</a:t>
            </a:r>
            <a:r>
              <a:rPr lang="en-US" sz="2800" i="1" dirty="0">
                <a:solidFill>
                  <a:schemeClr val="tx1">
                    <a:lumMod val="75000"/>
                    <a:lumOff val="25000"/>
                  </a:schemeClr>
                </a:solidFill>
              </a:rPr>
              <a:t> </a:t>
            </a:r>
            <a:r>
              <a:rPr lang="en-US" sz="2800" i="1" dirty="0" err="1">
                <a:solidFill>
                  <a:schemeClr val="tx1">
                    <a:lumMod val="75000"/>
                    <a:lumOff val="25000"/>
                  </a:schemeClr>
                </a:solidFill>
              </a:rPr>
              <a:t>el</a:t>
            </a:r>
            <a:r>
              <a:rPr lang="en-US" sz="2800" i="1" dirty="0">
                <a:solidFill>
                  <a:schemeClr val="tx1">
                    <a:lumMod val="75000"/>
                    <a:lumOff val="25000"/>
                  </a:schemeClr>
                </a:solidFill>
              </a:rPr>
              <a:t> </a:t>
            </a:r>
            <a:r>
              <a:rPr lang="en-US" sz="2800" i="1" dirty="0" err="1">
                <a:solidFill>
                  <a:schemeClr val="tx1">
                    <a:lumMod val="75000"/>
                    <a:lumOff val="25000"/>
                  </a:schemeClr>
                </a:solidFill>
              </a:rPr>
              <a:t>ciclo</a:t>
            </a:r>
            <a:r>
              <a:rPr lang="en-US" sz="2800" i="1" dirty="0">
                <a:solidFill>
                  <a:schemeClr val="tx1">
                    <a:lumMod val="75000"/>
                    <a:lumOff val="25000"/>
                  </a:schemeClr>
                </a:solidFill>
              </a:rPr>
              <a:t> </a:t>
            </a:r>
            <a:r>
              <a:rPr lang="en-US" sz="2800" i="1" dirty="0" err="1">
                <a:solidFill>
                  <a:schemeClr val="tx1">
                    <a:lumMod val="75000"/>
                    <a:lumOff val="25000"/>
                  </a:schemeClr>
                </a:solidFill>
              </a:rPr>
              <a:t>anual</a:t>
            </a:r>
            <a:r>
              <a:rPr lang="en-US" sz="2800" i="1" dirty="0">
                <a:solidFill>
                  <a:schemeClr val="tx1">
                    <a:lumMod val="75000"/>
                    <a:lumOff val="25000"/>
                  </a:schemeClr>
                </a:solidFill>
              </a:rPr>
              <a:t>.</a:t>
            </a:r>
          </a:p>
        </p:txBody>
      </p:sp>
    </p:spTree>
    <p:extLst>
      <p:ext uri="{BB962C8B-B14F-4D97-AF65-F5344CB8AC3E}">
        <p14:creationId xmlns:p14="http://schemas.microsoft.com/office/powerpoint/2010/main" val="225331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373062" y="624110"/>
            <a:ext cx="8131550" cy="1280890"/>
          </a:xfrm>
        </p:spPr>
        <p:txBody>
          <a:bodyPr>
            <a:normAutofit/>
          </a:bodyPr>
          <a:lstStyle/>
          <a:p>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DO"/>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DO"/>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DO"/>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DO"/>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DO"/>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DO"/>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DO"/>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DO"/>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DO"/>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DO"/>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DO"/>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DO"/>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DO"/>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DO"/>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DO"/>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DO"/>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DO"/>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DO"/>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DO"/>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DO"/>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DO"/>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DO"/>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DO"/>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DO"/>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DO"/>
          </a:p>
        </p:txBody>
      </p:sp>
      <p:sp>
        <p:nvSpPr>
          <p:cNvPr id="3" name="Marcador de contenido 2"/>
          <p:cNvSpPr>
            <a:spLocks noGrp="1"/>
          </p:cNvSpPr>
          <p:nvPr>
            <p:ph idx="1"/>
          </p:nvPr>
        </p:nvSpPr>
        <p:spPr>
          <a:xfrm>
            <a:off x="3373062" y="2133600"/>
            <a:ext cx="8131550" cy="3777622"/>
          </a:xfrm>
        </p:spPr>
        <p:txBody>
          <a:bodyPr>
            <a:normAutofit/>
          </a:bodyPr>
          <a:lstStyle/>
          <a:p>
            <a:pPr marL="0" indent="0">
              <a:buNone/>
            </a:pPr>
            <a:r>
              <a:rPr lang="es-ES" sz="2800" dirty="0"/>
              <a:t>Si Pablo recibió el e-mail, entonces tomo el avión y estará aquí al medio </a:t>
            </a:r>
            <a:r>
              <a:rPr lang="es-ES" sz="2800" dirty="0" err="1"/>
              <a:t>dia</a:t>
            </a:r>
            <a:r>
              <a:rPr lang="es-ES" sz="2800" dirty="0"/>
              <a:t>. Pablo no tomo el avión . Luego, Pablo no recibió el e-mail </a:t>
            </a:r>
          </a:p>
          <a:p>
            <a:pPr marL="0" indent="0">
              <a:buNone/>
            </a:pPr>
            <a:endParaRPr lang="es-ES" sz="2800" dirty="0"/>
          </a:p>
          <a:p>
            <a:pPr marL="0" indent="0">
              <a:buNone/>
            </a:pPr>
            <a:endParaRPr lang="es-ES" dirty="0"/>
          </a:p>
        </p:txBody>
      </p:sp>
    </p:spTree>
    <p:extLst>
      <p:ext uri="{BB962C8B-B14F-4D97-AF65-F5344CB8AC3E}">
        <p14:creationId xmlns:p14="http://schemas.microsoft.com/office/powerpoint/2010/main" val="418795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A16C6C-12EB-359F-1496-487F07EEA452}"/>
              </a:ext>
            </a:extLst>
          </p:cNvPr>
          <p:cNvSpPr>
            <a:spLocks noGrp="1"/>
          </p:cNvSpPr>
          <p:nvPr>
            <p:ph type="title"/>
          </p:nvPr>
        </p:nvSpPr>
        <p:spPr>
          <a:xfrm>
            <a:off x="3373062" y="624110"/>
            <a:ext cx="8131550" cy="1280890"/>
          </a:xfrm>
        </p:spPr>
        <p:txBody>
          <a:bodyPr>
            <a:normAutofit/>
          </a:bodyPr>
          <a:lstStyle/>
          <a:p>
            <a:endParaRPr lang="es-DO"/>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DO"/>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DO"/>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DO"/>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DO"/>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DO"/>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DO"/>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DO"/>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DO"/>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DO"/>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DO"/>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DO"/>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DO"/>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DO"/>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DO"/>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DO"/>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DO"/>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DO"/>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DO"/>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DO"/>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DO"/>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DO"/>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DO"/>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DO"/>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DO"/>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DO"/>
          </a:p>
        </p:txBody>
      </p:sp>
      <p:sp>
        <p:nvSpPr>
          <p:cNvPr id="3" name="Marcador de contenido 2">
            <a:extLst>
              <a:ext uri="{FF2B5EF4-FFF2-40B4-BE49-F238E27FC236}">
                <a16:creationId xmlns:a16="http://schemas.microsoft.com/office/drawing/2014/main" id="{2D2AC07B-9D38-9F58-D2BD-19EFF7EB84D5}"/>
              </a:ext>
            </a:extLst>
          </p:cNvPr>
          <p:cNvSpPr>
            <a:spLocks noGrp="1"/>
          </p:cNvSpPr>
          <p:nvPr>
            <p:ph idx="1"/>
          </p:nvPr>
        </p:nvSpPr>
        <p:spPr>
          <a:xfrm>
            <a:off x="3373062" y="2133600"/>
            <a:ext cx="8131550" cy="3777622"/>
          </a:xfrm>
        </p:spPr>
        <p:txBody>
          <a:bodyPr>
            <a:normAutofit/>
          </a:bodyPr>
          <a:lstStyle/>
          <a:p>
            <a:r>
              <a:rPr lang="es-ES" sz="2800" dirty="0"/>
              <a:t>Si gano las elecciones, bajare los precios de los combustibles. Bajare el precio si los electores votan por mi. Los electores no votaron por mi. Por tanto, no bajare el precio de los combustibles. </a:t>
            </a:r>
            <a:endParaRPr lang="en-US" sz="2800" dirty="0"/>
          </a:p>
          <a:p>
            <a:endParaRPr lang="es-DO" dirty="0"/>
          </a:p>
        </p:txBody>
      </p:sp>
    </p:spTree>
    <p:extLst>
      <p:ext uri="{BB962C8B-B14F-4D97-AF65-F5344CB8AC3E}">
        <p14:creationId xmlns:p14="http://schemas.microsoft.com/office/powerpoint/2010/main" val="38974619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TotalTime>
  <Words>499</Words>
  <Application>Microsoft Office PowerPoint</Application>
  <PresentationFormat>Panorámica</PresentationFormat>
  <Paragraphs>41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Traducir Argumentos al lenguaje simbólico </vt:lpstr>
      <vt:lpstr>Argumneto </vt:lpstr>
      <vt:lpstr>Una argumentación tiene la forma siguiente:  </vt:lpstr>
      <vt:lpstr>Por ejemplo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Traducir Argumentos al lenguaje simbólico </dc:title>
  <dc:creator>HP</dc:creator>
  <cp:lastModifiedBy>Maxiely Reyes de Mateo</cp:lastModifiedBy>
  <cp:revision>10</cp:revision>
  <dcterms:created xsi:type="dcterms:W3CDTF">2022-05-30T23:15:15Z</dcterms:created>
  <dcterms:modified xsi:type="dcterms:W3CDTF">2023-09-20T21:21:37Z</dcterms:modified>
</cp:coreProperties>
</file>