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5" r:id="rId4"/>
    <p:sldId id="266" r:id="rId5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0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3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2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0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96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48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3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_o9YMjfcQ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PYeBgvY2Fo" TargetMode="External"/><Relationship Id="rId2" Type="http://schemas.openxmlformats.org/officeDocument/2006/relationships/hyperlink" Target="https://www.youtube.com/watch?v=2bK2f7JGLw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Humo de polvo rosado">
            <a:extLst>
              <a:ext uri="{FF2B5EF4-FFF2-40B4-BE49-F238E27FC236}">
                <a16:creationId xmlns:a16="http://schemas.microsoft.com/office/drawing/2014/main" id="{B514F2B1-4D24-4C6E-0EEA-9BB96551F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44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1D6CC8-9F72-B23B-E93E-DC775C275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2953075"/>
          </a:xfrm>
        </p:spPr>
        <p:txBody>
          <a:bodyPr anchor="t">
            <a:normAutofit fontScale="90000"/>
          </a:bodyPr>
          <a:lstStyle/>
          <a:p>
            <a:pPr algn="r"/>
            <a:r>
              <a:rPr lang="es-ES" sz="7200" dirty="0">
                <a:solidFill>
                  <a:srgbClr val="FFFFFF"/>
                </a:solidFill>
              </a:rPr>
              <a:t>Tablas equivalentes </a:t>
            </a:r>
            <a:endParaRPr lang="es-DO" sz="7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1D7B5E-9722-936A-6D0C-C2C736FF6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endParaRPr lang="es-DO" sz="2000">
              <a:solidFill>
                <a:srgbClr val="FFFFFF"/>
              </a:solidFill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80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30DC13-21B5-CC67-AFC8-991C081E1E83}"/>
                  </a:ext>
                </a:extLst>
              </p:cNvPr>
              <p:cNvSpPr txBox="1"/>
              <p:nvPr/>
            </p:nvSpPr>
            <p:spPr>
              <a:xfrm>
                <a:off x="1616765" y="2823049"/>
                <a:ext cx="9157252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s-ES" sz="2800" dirty="0"/>
                  <a:t>Equivalencias lógicas</a:t>
                </a:r>
              </a:p>
              <a:p>
                <a:pPr marL="0" indent="0">
                  <a:buNone/>
                </a:pPr>
                <a:r>
                  <a:rPr lang="es-ES" sz="2800" dirty="0"/>
                  <a:t> </a:t>
                </a:r>
                <a:r>
                  <a:rPr lang="es-ES" sz="2800" u="sng" dirty="0">
                    <a:hlinkClick r:id="rId2"/>
                  </a:rPr>
                  <a:t>https://www.youtube.com/watch?v=v_o9YMjfcQM</a:t>
                </a:r>
                <a:endParaRPr lang="es-ES" sz="2800" dirty="0"/>
              </a:p>
              <a:p>
                <a:pPr marL="0" indent="0">
                  <a:buNone/>
                </a:pPr>
                <a:endParaRPr lang="es-ES" sz="2800" dirty="0"/>
              </a:p>
              <a:p>
                <a:pPr marL="0" indent="0">
                  <a:buNone/>
                </a:pPr>
                <a:r>
                  <a:rPr lang="es-ES" sz="2800" dirty="0"/>
                  <a:t>¿Cuál de los siguientes pares de Fórmulas son equivalentes?</a:t>
                </a:r>
              </a:p>
              <a:p>
                <a:pPr algn="ctr"/>
                <a:r>
                  <a:rPr lang="es-ES" sz="2800" dirty="0"/>
                  <a:t>1) (p </a:t>
                </a:r>
                <a14:m>
                  <m:oMath xmlns:m="http://schemas.openxmlformats.org/officeDocument/2006/math">
                    <m:r>
                      <a:rPr lang="es-E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s-ES" sz="2800" dirty="0"/>
                  <a:t> ~q) es equivalente con (~p V ~q)</a:t>
                </a:r>
              </a:p>
              <a:p>
                <a:pPr marL="0" indent="0" algn="ctr">
                  <a:buNone/>
                </a:pPr>
                <a:r>
                  <a:rPr lang="es-ES" sz="2800" dirty="0"/>
                  <a:t>2) (~p V q) es equivalente con (p → q)</a:t>
                </a:r>
              </a:p>
              <a:p>
                <a:pPr algn="ctr"/>
                <a:r>
                  <a:rPr lang="es-ES" sz="2800" dirty="0"/>
                  <a:t>3)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DO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 </m:t>
                        </m:r>
                        <m:r>
                          <a:rPr lang="es-E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E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∧</m:t>
                        </m:r>
                        <m:r>
                          <a:rPr lang="es-E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  <m:r>
                      <m:rPr>
                        <m:sty m:val="p"/>
                      </m:rPr>
                      <a:rPr lang="es-E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r</m:t>
                    </m:r>
                    <m:r>
                      <a:rPr lang="es-E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≡</m:t>
                    </m:r>
                    <m:d>
                      <m:dPr>
                        <m:ctrlPr>
                          <a:rPr lang="es-DO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s-E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E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s-E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∨ ∼</m:t>
                        </m:r>
                        <m:r>
                          <a:rPr lang="es-E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  <m:r>
                      <a:rPr lang="es-E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∨ </m:t>
                    </m:r>
                    <m:r>
                      <a:rPr lang="es-E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endParaRPr lang="es-DO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ES" sz="28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30DC13-21B5-CC67-AFC8-991C081E1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65" y="2823049"/>
                <a:ext cx="9157252" cy="3970318"/>
              </a:xfrm>
              <a:prstGeom prst="rect">
                <a:avLst/>
              </a:prstGeom>
              <a:blipFill>
                <a:blip r:embed="rId3"/>
                <a:stretch>
                  <a:fillRect l="-1332" t="-1382"/>
                </a:stretch>
              </a:blipFill>
            </p:spPr>
            <p:txBody>
              <a:bodyPr/>
              <a:lstStyle/>
              <a:p>
                <a:r>
                  <a:rPr lang="es-D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7DCCDD82-F164-331E-6F7B-7F348F2DBC94}"/>
              </a:ext>
            </a:extLst>
          </p:cNvPr>
          <p:cNvSpPr txBox="1"/>
          <p:nvPr/>
        </p:nvSpPr>
        <p:spPr>
          <a:xfrm>
            <a:off x="1616765" y="725700"/>
            <a:ext cx="97138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>
                <a:solidFill>
                  <a:schemeClr val="tx1"/>
                </a:solidFill>
              </a:rPr>
              <a:t>Ver el video de la catedra de matemática para administración y computación de la </a:t>
            </a:r>
            <a:r>
              <a:rPr lang="es-ES" sz="2800" b="1">
                <a:solidFill>
                  <a:schemeClr val="tx1"/>
                </a:solidFill>
              </a:rPr>
              <a:t>Universidad Estatal a Distancia de Costa Rica</a:t>
            </a:r>
            <a:r>
              <a:rPr lang="es-ES" sz="2800">
                <a:solidFill>
                  <a:schemeClr val="tx1"/>
                </a:solidFill>
              </a:rPr>
              <a:t>, para luego resolver el ejercicio propuesto</a:t>
            </a:r>
            <a:br>
              <a:rPr lang="es-ES" sz="2800"/>
            </a:br>
            <a:endParaRPr lang="es-DO" sz="2800" dirty="0"/>
          </a:p>
        </p:txBody>
      </p:sp>
    </p:spTree>
    <p:extLst>
      <p:ext uri="{BB962C8B-B14F-4D97-AF65-F5344CB8AC3E}">
        <p14:creationId xmlns:p14="http://schemas.microsoft.com/office/powerpoint/2010/main" val="129359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3400" b="1">
                <a:solidFill>
                  <a:schemeClr val="bg1"/>
                </a:solidFill>
              </a:rPr>
              <a:t>EL CONDICIONAL Y LOS ENUNCIADOS RELACIONADOS</a:t>
            </a:r>
            <a:br>
              <a:rPr lang="es-ES" sz="3400">
                <a:solidFill>
                  <a:schemeClr val="bg1"/>
                </a:solidFill>
              </a:rPr>
            </a:br>
            <a:endParaRPr lang="es-ES" sz="340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1800"/>
          </a:p>
          <a:p>
            <a:pPr marL="0" indent="0">
              <a:buNone/>
            </a:pPr>
            <a:r>
              <a:rPr lang="es-ES" sz="1800"/>
              <a:t>Leer </a:t>
            </a:r>
            <a:r>
              <a:rPr lang="es-ES" sz="1800" b="1"/>
              <a:t>Página 110</a:t>
            </a:r>
            <a:r>
              <a:rPr lang="es-ES" sz="1800"/>
              <a:t> del nuestro libro. Luego ver los videos de la catedra de matemática para administración y computación de la </a:t>
            </a:r>
            <a:r>
              <a:rPr lang="es-ES" sz="1800" b="1"/>
              <a:t>Universidad Estatal a Distancia de Costa Rica</a:t>
            </a:r>
            <a:r>
              <a:rPr lang="es-ES" sz="1800"/>
              <a:t>, para mayor comprensión del documento que han leído. Tome en cuenta que cuando en el video dicen</a:t>
            </a:r>
            <a:r>
              <a:rPr lang="es-ES" sz="1800" b="1"/>
              <a:t> recíproca </a:t>
            </a:r>
            <a:r>
              <a:rPr lang="es-ES" sz="1800"/>
              <a:t>se refiere a </a:t>
            </a:r>
            <a:r>
              <a:rPr lang="es-ES" sz="1800" b="1"/>
              <a:t>Converso</a:t>
            </a:r>
          </a:p>
          <a:p>
            <a:pPr marL="0" indent="0">
              <a:buNone/>
            </a:pPr>
            <a:endParaRPr lang="es-ES" sz="1800"/>
          </a:p>
          <a:p>
            <a:r>
              <a:rPr lang="es-ES" sz="1800"/>
              <a:t>Condicional, recíproca, inversa y contrapositiva</a:t>
            </a:r>
          </a:p>
          <a:p>
            <a:pPr marL="0" indent="0">
              <a:buNone/>
            </a:pPr>
            <a:r>
              <a:rPr lang="es-ES" sz="1800" u="sng">
                <a:hlinkClick r:id="rId2"/>
              </a:rPr>
              <a:t>https://www.youtube.com/watch?v=2bK2f7JGLwQ</a:t>
            </a:r>
            <a:endParaRPr lang="es-ES" sz="1800"/>
          </a:p>
          <a:p>
            <a:pPr marL="0" indent="0">
              <a:buNone/>
            </a:pPr>
            <a:r>
              <a:rPr lang="es-ES" sz="1800"/>
              <a:t> </a:t>
            </a:r>
          </a:p>
          <a:p>
            <a:r>
              <a:rPr lang="es-ES" sz="1800"/>
              <a:t>Condicional, recíproca, inversa y contrapositiva (Sección 2)</a:t>
            </a:r>
          </a:p>
          <a:p>
            <a:pPr marL="0" indent="0">
              <a:buNone/>
            </a:pPr>
            <a:r>
              <a:rPr lang="es-ES" sz="1800" u="sng">
                <a:hlinkClick r:id="rId3"/>
              </a:rPr>
              <a:t>https://www.youtube.com/watch?v=pPYeBgvY2Fo</a:t>
            </a:r>
            <a:endParaRPr lang="es-ES" sz="1800"/>
          </a:p>
          <a:p>
            <a:pPr marL="0" indent="0">
              <a:buNone/>
            </a:pPr>
            <a:endParaRPr lang="es-ES" sz="1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7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Ejercicios a resolver de nuestro libro: </a:t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007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ES" sz="2800" dirty="0">
                <a:solidFill>
                  <a:schemeClr val="tx1"/>
                </a:solidFill>
              </a:rPr>
              <a:t>Pagina 114 ejercicios 1, 2 y 9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02389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222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Univers</vt:lpstr>
      <vt:lpstr>GradientVTI</vt:lpstr>
      <vt:lpstr>Tablas equivalentes </vt:lpstr>
      <vt:lpstr>Presentación de PowerPoint</vt:lpstr>
      <vt:lpstr>EL CONDICIONAL Y LOS ENUNCIADOS RELACIONADOS </vt:lpstr>
      <vt:lpstr>Ejercicios a resolver de nuestro libro: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Tablas equivalentes </dc:title>
  <dc:creator>Maxiely Reyes de Mateo</dc:creator>
  <cp:lastModifiedBy>Maxiely Reyes de Mateo</cp:lastModifiedBy>
  <cp:revision>4</cp:revision>
  <dcterms:created xsi:type="dcterms:W3CDTF">2023-01-31T13:34:49Z</dcterms:created>
  <dcterms:modified xsi:type="dcterms:W3CDTF">2024-10-03T12:04:57Z</dcterms:modified>
</cp:coreProperties>
</file>