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000000"/>
          </p15:clr>
        </p15:guide>
        <p15:guide id="2" orient="horz" pos="2160">
          <p15:clr>
            <a:srgbClr val="000000"/>
          </p15:clr>
        </p15:guide>
      </p15:sldGuideLst>
    </p:ext>
    <p:ext uri="GoogleSlidesCustomDataVersion2">
      <go:slidesCustomData xmlns:go="http://customooxmlschemas.google.com/" r:id="rId28" roundtripDataSignature="AMtx7mi6y4h6iQYT+95ofiGTLMY5C9ZU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3207C2-1A75-4988-9EBE-C9EAAC54FCDE}">
  <a:tblStyle styleId="{F63207C2-1A75-4988-9EBE-C9EAAC54FCD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1:notes"/>
          <p:cNvSpPr txBox="1"/>
          <p:nvPr>
            <p:ph idx="1" type="body"/>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86" name="Google Shape;8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686c1ef320_0_4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g3686c1ef320_0_40:notes"/>
          <p:cNvSpPr txBox="1"/>
          <p:nvPr>
            <p:ph idx="1" type="body"/>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56" name="Google Shape;156;g3686c1ef320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09c7b4294_0_7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g3509c7b4294_0_70:notes"/>
          <p:cNvSpPr txBox="1"/>
          <p:nvPr>
            <p:ph idx="1" type="body"/>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64" name="Google Shape;164;g3509c7b4294_0_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686c1ef320_0_5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g3686c1ef320_0_50:notes"/>
          <p:cNvSpPr txBox="1"/>
          <p:nvPr>
            <p:ph idx="1" type="body"/>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72" name="Google Shape;172;g3686c1ef320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686c1ef320_0_5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g3686c1ef320_0_58:notes"/>
          <p:cNvSpPr txBox="1"/>
          <p:nvPr>
            <p:ph idx="1" type="body"/>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80" name="Google Shape;180;g3686c1ef320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5:notes"/>
          <p:cNvSpPr txBox="1"/>
          <p:nvPr>
            <p:ph idx="1" type="body"/>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88" name="Google Shape;188;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686c1ef320_0_6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g3686c1ef320_0_68:notes"/>
          <p:cNvSpPr txBox="1"/>
          <p:nvPr>
            <p:ph idx="1" type="body"/>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95" name="Google Shape;195;g3686c1ef320_0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686c1ef320_0_7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g3686c1ef320_0_75:notes"/>
          <p:cNvSpPr txBox="1"/>
          <p:nvPr>
            <p:ph idx="1" type="body"/>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02" name="Google Shape;202;g3686c1ef320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6:notes"/>
          <p:cNvSpPr txBox="1"/>
          <p:nvPr>
            <p:ph idx="1" type="body"/>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09" name="Google Shape;209;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509c7b4294_0_1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g3509c7b4294_0_11:notes"/>
          <p:cNvSpPr txBox="1"/>
          <p:nvPr>
            <p:ph idx="1" type="body"/>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16" name="Google Shape;216;g3509c7b4294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509c7b4294_0_1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g3509c7b4294_0_18:notes"/>
          <p:cNvSpPr txBox="1"/>
          <p:nvPr>
            <p:ph idx="1" type="body"/>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23" name="Google Shape;223;g3509c7b4294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16:notes"/>
          <p:cNvSpPr txBox="1"/>
          <p:nvPr>
            <p:ph idx="1" type="body"/>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30" name="Google Shape;23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17:notes"/>
          <p:cNvSpPr txBox="1"/>
          <p:nvPr>
            <p:ph idx="1" type="body"/>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39" name="Google Shape;23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3:notes"/>
          <p:cNvSpPr txBox="1"/>
          <p:nvPr>
            <p:ph idx="1" type="body"/>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05" name="Google Shape;105;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09c7b4294_0_4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g3509c7b4294_0_40:notes"/>
          <p:cNvSpPr txBox="1"/>
          <p:nvPr>
            <p:ph idx="1" type="body"/>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12" name="Google Shape;112;g3509c7b4294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6725d4fffd_0_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g36725d4fffd_0_4:notes"/>
          <p:cNvSpPr txBox="1"/>
          <p:nvPr>
            <p:ph idx="1" type="body"/>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19" name="Google Shape;119;g36725d4fffd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4:notes"/>
          <p:cNvSpPr txBox="1"/>
          <p:nvPr>
            <p:ph idx="1" type="body"/>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26" name="Google Shape;126;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09c7b4294_0_5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g3509c7b4294_0_50:notes"/>
          <p:cNvSpPr txBox="1"/>
          <p:nvPr>
            <p:ph idx="1" type="body"/>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3" name="Google Shape;133;g3509c7b4294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09c7b4294_0_6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g3509c7b4294_0_60:notes"/>
          <p:cNvSpPr txBox="1"/>
          <p:nvPr>
            <p:ph idx="1" type="body"/>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40" name="Google Shape;140;g3509c7b4294_0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686c1ef320_0_3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g3686c1ef320_0_33:notes"/>
          <p:cNvSpPr txBox="1"/>
          <p:nvPr>
            <p:ph idx="1" type="body"/>
          </p:nvPr>
        </p:nvSpPr>
        <p:spPr>
          <a:xfrm>
            <a:off x="685800" y="4400550"/>
            <a:ext cx="5486400" cy="360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48" name="Google Shape;148;g3686c1ef320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8"/>
          <p:cNvSpPr/>
          <p:nvPr>
            <p:ph idx="2" type="pic"/>
          </p:nvPr>
        </p:nvSpPr>
        <p:spPr>
          <a:xfrm>
            <a:off x="5183188" y="987425"/>
            <a:ext cx="6172200" cy="4873625"/>
          </a:xfrm>
          <a:prstGeom prst="rect">
            <a:avLst/>
          </a:prstGeom>
          <a:noFill/>
          <a:ln>
            <a:noFill/>
          </a:ln>
        </p:spPr>
      </p:sp>
      <p:sp>
        <p:nvSpPr>
          <p:cNvPr id="67" name="Google Shape;67;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1"/>
          <p:cNvSpPr txBox="1"/>
          <p:nvPr>
            <p:ph type="title"/>
          </p:nvPr>
        </p:nvSpPr>
        <p:spPr>
          <a:xfrm>
            <a:off x="415600" y="2867800"/>
            <a:ext cx="11360800" cy="11224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3600"/>
              <a:buFont typeface="Calibri"/>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23" name="Google Shape;23;p21"/>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0" name="Shape 30"/>
        <p:cNvGrpSpPr/>
        <p:nvPr/>
      </p:nvGrpSpPr>
      <p:grpSpPr>
        <a:xfrm>
          <a:off x="0" y="0"/>
          <a:ext cx="0" cy="0"/>
          <a:chOff x="0" y="0"/>
          <a:chExt cx="0" cy="0"/>
        </a:xfrm>
      </p:grpSpPr>
      <p:sp>
        <p:nvSpPr>
          <p:cNvPr id="31" name="Google Shape;31;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5"/>
          <p:cNvSpPr txBox="1"/>
          <p:nvPr>
            <p:ph idx="2" type="body"/>
          </p:nvPr>
        </p:nvSpPr>
        <p:spPr>
          <a:xfrm>
            <a:off x="839788" y="2505074"/>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5"/>
          <p:cNvSpPr txBox="1"/>
          <p:nvPr>
            <p:ph idx="4" type="body"/>
          </p:nvPr>
        </p:nvSpPr>
        <p:spPr>
          <a:xfrm>
            <a:off x="6172200" y="2505074"/>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jp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7.png"/><Relationship Id="rId5"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3545401" y="-431175"/>
            <a:ext cx="9017212" cy="6448916"/>
          </a:xfrm>
          <a:prstGeom prst="rect">
            <a:avLst/>
          </a:prstGeom>
          <a:noFill/>
          <a:ln>
            <a:noFill/>
          </a:ln>
        </p:spPr>
      </p:pic>
      <p:sp>
        <p:nvSpPr>
          <p:cNvPr id="89" name="Google Shape;89;p1"/>
          <p:cNvSpPr txBox="1"/>
          <p:nvPr/>
        </p:nvSpPr>
        <p:spPr>
          <a:xfrm>
            <a:off x="9164780" y="3462425"/>
            <a:ext cx="3027300" cy="44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411221012 – KENEDI PERES</a:t>
            </a:r>
            <a:endParaRPr b="0" i="0" sz="1400" u="none" cap="none" strike="noStrike">
              <a:solidFill>
                <a:srgbClr val="000000"/>
              </a:solidFill>
              <a:latin typeface="Arial"/>
              <a:ea typeface="Arial"/>
              <a:cs typeface="Arial"/>
              <a:sym typeface="Arial"/>
            </a:endParaRPr>
          </a:p>
        </p:txBody>
      </p:sp>
      <p:pic>
        <p:nvPicPr>
          <p:cNvPr id="90" name="Google Shape;90;p1"/>
          <p:cNvPicPr preferRelativeResize="0"/>
          <p:nvPr/>
        </p:nvPicPr>
        <p:blipFill rotWithShape="1">
          <a:blip r:embed="rId4">
            <a:alphaModFix/>
          </a:blip>
          <a:srcRect b="0" l="0" r="0" t="0"/>
          <a:stretch/>
        </p:blipFill>
        <p:spPr>
          <a:xfrm>
            <a:off x="7646434" y="3280568"/>
            <a:ext cx="1069953" cy="1037653"/>
          </a:xfrm>
          <a:prstGeom prst="ellipse">
            <a:avLst/>
          </a:prstGeom>
          <a:noFill/>
          <a:ln>
            <a:noFill/>
          </a:ln>
        </p:spPr>
      </p:pic>
      <p:sp>
        <p:nvSpPr>
          <p:cNvPr id="91" name="Google Shape;91;p1"/>
          <p:cNvSpPr txBox="1"/>
          <p:nvPr/>
        </p:nvSpPr>
        <p:spPr>
          <a:xfrm>
            <a:off x="6917235" y="4995788"/>
            <a:ext cx="2985739" cy="5185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2060"/>
                </a:solidFill>
                <a:latin typeface="Arial"/>
                <a:ea typeface="Arial"/>
                <a:cs typeface="Arial"/>
                <a:sym typeface="Arial"/>
              </a:rPr>
              <a:t>Fakultas :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060"/>
                </a:solidFill>
                <a:latin typeface="Arial"/>
                <a:ea typeface="Arial"/>
                <a:cs typeface="Arial"/>
                <a:sym typeface="Arial"/>
              </a:rPr>
              <a:t>Teknik</a:t>
            </a:r>
            <a:endParaRPr b="0" i="0" sz="1400" u="none" cap="none" strike="noStrike">
              <a:solidFill>
                <a:srgbClr val="002060"/>
              </a:solidFill>
              <a:latin typeface="Arial"/>
              <a:ea typeface="Arial"/>
              <a:cs typeface="Arial"/>
              <a:sym typeface="Arial"/>
            </a:endParaRPr>
          </a:p>
        </p:txBody>
      </p:sp>
      <p:sp>
        <p:nvSpPr>
          <p:cNvPr id="92" name="Google Shape;92;p1"/>
          <p:cNvSpPr txBox="1"/>
          <p:nvPr/>
        </p:nvSpPr>
        <p:spPr>
          <a:xfrm>
            <a:off x="8901765" y="5020634"/>
            <a:ext cx="2518772" cy="5185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060"/>
                </a:solidFill>
                <a:latin typeface="Arial"/>
                <a:ea typeface="Arial"/>
                <a:cs typeface="Arial"/>
                <a:sym typeface="Arial"/>
              </a:rPr>
              <a:t>Program Studi:</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060"/>
                </a:solidFill>
                <a:latin typeface="Arial"/>
                <a:ea typeface="Arial"/>
                <a:cs typeface="Arial"/>
                <a:sym typeface="Arial"/>
              </a:rPr>
              <a:t>Informatika</a:t>
            </a:r>
            <a:endParaRPr b="0" i="0" sz="1400" u="none" cap="none" strike="noStrike">
              <a:solidFill>
                <a:srgbClr val="002060"/>
              </a:solidFill>
              <a:latin typeface="Arial"/>
              <a:ea typeface="Arial"/>
              <a:cs typeface="Arial"/>
              <a:sym typeface="Arial"/>
            </a:endParaRPr>
          </a:p>
        </p:txBody>
      </p:sp>
      <p:sp>
        <p:nvSpPr>
          <p:cNvPr id="93" name="Google Shape;93;p1"/>
          <p:cNvSpPr txBox="1"/>
          <p:nvPr/>
        </p:nvSpPr>
        <p:spPr>
          <a:xfrm>
            <a:off x="5721493" y="979455"/>
            <a:ext cx="5695085" cy="2147104"/>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5400"/>
              <a:buFont typeface="Arial"/>
              <a:buNone/>
            </a:pPr>
            <a:br>
              <a:rPr b="1" i="0" lang="en-US" sz="5400" u="none" cap="none" strike="noStrike">
                <a:solidFill>
                  <a:srgbClr val="002060"/>
                </a:solidFill>
                <a:latin typeface="Arial"/>
                <a:ea typeface="Arial"/>
                <a:cs typeface="Arial"/>
                <a:sym typeface="Arial"/>
              </a:rPr>
            </a:br>
            <a:r>
              <a:rPr b="1" i="0" lang="en-US" sz="1800" u="none" cap="none" strike="noStrike">
                <a:solidFill>
                  <a:srgbClr val="002060"/>
                </a:solidFill>
                <a:latin typeface="Arial"/>
                <a:ea typeface="Arial"/>
                <a:cs typeface="Arial"/>
                <a:sym typeface="Arial"/>
              </a:rPr>
              <a:t>PERANCANGAN VLAN SERTA TRUNKING PADA JARINGAN PT. CITRA MANDIRI NEGARA DENGAN MENERAPKAN ROUTING OSPF</a:t>
            </a:r>
            <a:endParaRPr b="0" i="0" sz="1800" u="none" cap="none" strike="noStrike">
              <a:solidFill>
                <a:schemeClr val="dk1"/>
              </a:solidFill>
              <a:latin typeface="Calibri"/>
              <a:ea typeface="Calibri"/>
              <a:cs typeface="Calibri"/>
              <a:sym typeface="Calibri"/>
            </a:endParaRPr>
          </a:p>
        </p:txBody>
      </p:sp>
      <p:pic>
        <p:nvPicPr>
          <p:cNvPr id="94" name="Google Shape;94;p1"/>
          <p:cNvPicPr preferRelativeResize="0"/>
          <p:nvPr/>
        </p:nvPicPr>
        <p:blipFill rotWithShape="1">
          <a:blip r:embed="rId5">
            <a:alphaModFix/>
          </a:blip>
          <a:srcRect b="0" l="0" r="0" t="0"/>
          <a:stretch/>
        </p:blipFill>
        <p:spPr>
          <a:xfrm>
            <a:off x="872868" y="340518"/>
            <a:ext cx="2431858" cy="6241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686c1ef320_0_40"/>
          <p:cNvSpPr txBox="1"/>
          <p:nvPr/>
        </p:nvSpPr>
        <p:spPr>
          <a:xfrm>
            <a:off x="2349900" y="1152051"/>
            <a:ext cx="7492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Implementasi VLAN dan Subnetting</a:t>
            </a:r>
            <a:endParaRPr b="0" i="0" sz="2700" u="none" cap="none" strike="noStrike">
              <a:solidFill>
                <a:srgbClr val="000000"/>
              </a:solidFill>
              <a:latin typeface="Arial"/>
              <a:ea typeface="Arial"/>
              <a:cs typeface="Arial"/>
              <a:sym typeface="Arial"/>
            </a:endParaRPr>
          </a:p>
        </p:txBody>
      </p:sp>
      <p:sp>
        <p:nvSpPr>
          <p:cNvPr id="159" name="Google Shape;159;g3686c1ef320_0_40"/>
          <p:cNvSpPr txBox="1"/>
          <p:nvPr/>
        </p:nvSpPr>
        <p:spPr>
          <a:xfrm>
            <a:off x="1108950" y="1923475"/>
            <a:ext cx="9375000" cy="3775200"/>
          </a:xfrm>
          <a:prstGeom prst="rect">
            <a:avLst/>
          </a:prstGeom>
          <a:noFill/>
          <a:ln>
            <a:noFill/>
          </a:ln>
        </p:spPr>
        <p:txBody>
          <a:bodyPr anchorCtr="0" anchor="t" bIns="91400" lIns="91400" spcFirstLastPara="1" rIns="91400" wrap="square" tIns="91400">
            <a:noAutofit/>
          </a:bodyPr>
          <a:lstStyle/>
          <a:p>
            <a:pPr indent="-355600" lvl="0" marL="457200" marR="0" rtl="0" algn="just">
              <a:lnSpc>
                <a:spcPct val="100000"/>
              </a:lnSpc>
              <a:spcBef>
                <a:spcPts val="0"/>
              </a:spcBef>
              <a:spcAft>
                <a:spcPts val="0"/>
              </a:spcAft>
              <a:buClr>
                <a:srgbClr val="002060"/>
              </a:buClr>
              <a:buSzPts val="2000"/>
              <a:buFont typeface="Arial"/>
              <a:buAutoNum type="alphaLcPeriod"/>
            </a:pPr>
            <a:r>
              <a:rPr b="0" i="0" lang="en-US" sz="2000" u="none" cap="none" strike="noStrike">
                <a:solidFill>
                  <a:srgbClr val="002060"/>
                </a:solidFill>
                <a:latin typeface="Arial"/>
                <a:ea typeface="Arial"/>
                <a:cs typeface="Arial"/>
                <a:sym typeface="Arial"/>
              </a:rPr>
              <a:t>PT. Citra Factory Indonesia</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2060"/>
              </a:solidFill>
              <a:latin typeface="Arial"/>
              <a:ea typeface="Arial"/>
              <a:cs typeface="Arial"/>
              <a:sym typeface="Arial"/>
            </a:endParaRPr>
          </a:p>
        </p:txBody>
      </p:sp>
      <p:graphicFrame>
        <p:nvGraphicFramePr>
          <p:cNvPr id="160" name="Google Shape;160;g3686c1ef320_0_40"/>
          <p:cNvGraphicFramePr/>
          <p:nvPr/>
        </p:nvGraphicFramePr>
        <p:xfrm>
          <a:off x="952500" y="2454050"/>
          <a:ext cx="3000000" cy="3000000"/>
        </p:xfrm>
        <a:graphic>
          <a:graphicData uri="http://schemas.openxmlformats.org/drawingml/2006/table">
            <a:tbl>
              <a:tblPr>
                <a:noFill/>
                <a:tableStyleId>{F63207C2-1A75-4988-9EBE-C9EAAC54FCDE}</a:tableStyleId>
              </a:tblPr>
              <a:tblGrid>
                <a:gridCol w="1846575"/>
                <a:gridCol w="3296925"/>
                <a:gridCol w="2571750"/>
                <a:gridCol w="2571750"/>
              </a:tblGrid>
              <a:tr h="381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2060"/>
                          </a:solidFill>
                        </a:rPr>
                        <a:t>ID VLAN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2060"/>
                          </a:solidFill>
                        </a:rPr>
                        <a:t>Nama VLAN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2060"/>
                          </a:solidFill>
                        </a:rPr>
                        <a:t>Subnet/IP Address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2060"/>
                          </a:solidFill>
                        </a:rPr>
                        <a:t>Gateway</a:t>
                      </a:r>
                      <a:endParaRPr sz="1400" u="none" cap="none" strike="noStrike"/>
                    </a:p>
                  </a:txBody>
                  <a:tcPr marT="91425" marB="91425" marR="91425" marL="91425"/>
                </a:tc>
              </a:tr>
              <a:tr h="3602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65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Finance CPI</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192.168.65.0/24</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192.168.65.1</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70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Mesin CTP</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192.168.70.0/24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192.168.70.1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75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Staff Umum</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192.168.75.0/24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192.168.75.1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509c7b4294_0_70"/>
          <p:cNvSpPr txBox="1"/>
          <p:nvPr/>
        </p:nvSpPr>
        <p:spPr>
          <a:xfrm>
            <a:off x="2349900" y="1152051"/>
            <a:ext cx="7492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Implementasi OSPF</a:t>
            </a:r>
            <a:endParaRPr b="0" i="0" sz="2700" u="none" cap="none" strike="noStrike">
              <a:solidFill>
                <a:srgbClr val="000000"/>
              </a:solidFill>
              <a:latin typeface="Arial"/>
              <a:ea typeface="Arial"/>
              <a:cs typeface="Arial"/>
              <a:sym typeface="Arial"/>
            </a:endParaRPr>
          </a:p>
        </p:txBody>
      </p:sp>
      <p:sp>
        <p:nvSpPr>
          <p:cNvPr id="167" name="Google Shape;167;g3509c7b4294_0_70"/>
          <p:cNvSpPr txBox="1"/>
          <p:nvPr/>
        </p:nvSpPr>
        <p:spPr>
          <a:xfrm>
            <a:off x="1108950" y="1923475"/>
            <a:ext cx="5604000" cy="3775200"/>
          </a:xfrm>
          <a:prstGeom prst="rect">
            <a:avLst/>
          </a:prstGeom>
          <a:noFill/>
          <a:ln>
            <a:noFill/>
          </a:ln>
        </p:spPr>
        <p:txBody>
          <a:bodyPr anchorCtr="0" anchor="t" bIns="91400" lIns="91400" spcFirstLastPara="1" rIns="91400" wrap="square" tIns="91400">
            <a:noAutofit/>
          </a:bodyPr>
          <a:lstStyle/>
          <a:p>
            <a:pPr indent="-355600" lvl="0" marL="457200" marR="0" rtl="0" algn="just">
              <a:lnSpc>
                <a:spcPct val="100000"/>
              </a:lnSpc>
              <a:spcBef>
                <a:spcPts val="0"/>
              </a:spcBef>
              <a:spcAft>
                <a:spcPts val="0"/>
              </a:spcAft>
              <a:buClr>
                <a:srgbClr val="002060"/>
              </a:buClr>
              <a:buSzPts val="2000"/>
              <a:buFont typeface="Arial"/>
              <a:buAutoNum type="alphaLcPeriod"/>
            </a:pPr>
            <a:r>
              <a:rPr b="0" i="0" lang="en-US" sz="2000" u="none" cap="none" strike="noStrike">
                <a:solidFill>
                  <a:srgbClr val="002060"/>
                </a:solidFill>
                <a:latin typeface="Arial"/>
                <a:ea typeface="Arial"/>
                <a:cs typeface="Arial"/>
                <a:sym typeface="Arial"/>
              </a:rPr>
              <a:t>Router CMN</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2060"/>
                </a:solidFill>
                <a:latin typeface="Arial"/>
                <a:ea typeface="Arial"/>
                <a:cs typeface="Arial"/>
                <a:sym typeface="Arial"/>
              </a:rPr>
              <a:t>router ospf 1</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router-id 1.1.1.1</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network 192.168.15.0 0.0.0.255 area 0</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network 192.168.25.0 0.0.0.255 area 0</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network 192.168.100.0 0.0.0.255 area 0</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network 10.0.0.0 0.0.0.3 area 0</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network 10.0.0.4 0.0.0.3 area 0</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2060"/>
              </a:solidFill>
              <a:latin typeface="Arial"/>
              <a:ea typeface="Arial"/>
              <a:cs typeface="Arial"/>
              <a:sym typeface="Arial"/>
            </a:endParaRPr>
          </a:p>
        </p:txBody>
      </p:sp>
      <p:pic>
        <p:nvPicPr>
          <p:cNvPr id="168" name="Google Shape;168;g3509c7b4294_0_70" title="Router.PNG"/>
          <p:cNvPicPr preferRelativeResize="0"/>
          <p:nvPr/>
        </p:nvPicPr>
        <p:blipFill rotWithShape="1">
          <a:blip r:embed="rId3">
            <a:alphaModFix/>
          </a:blip>
          <a:srcRect b="0" l="0" r="0" t="0"/>
          <a:stretch/>
        </p:blipFill>
        <p:spPr>
          <a:xfrm>
            <a:off x="7341875" y="1753700"/>
            <a:ext cx="3960350" cy="411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686c1ef320_0_50"/>
          <p:cNvSpPr txBox="1"/>
          <p:nvPr/>
        </p:nvSpPr>
        <p:spPr>
          <a:xfrm>
            <a:off x="2349900" y="1152051"/>
            <a:ext cx="7492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Implementasi OSPF</a:t>
            </a:r>
            <a:endParaRPr b="0" i="0" sz="2700" u="none" cap="none" strike="noStrike">
              <a:solidFill>
                <a:srgbClr val="000000"/>
              </a:solidFill>
              <a:latin typeface="Arial"/>
              <a:ea typeface="Arial"/>
              <a:cs typeface="Arial"/>
              <a:sym typeface="Arial"/>
            </a:endParaRPr>
          </a:p>
        </p:txBody>
      </p:sp>
      <p:sp>
        <p:nvSpPr>
          <p:cNvPr id="175" name="Google Shape;175;g3686c1ef320_0_50"/>
          <p:cNvSpPr txBox="1"/>
          <p:nvPr/>
        </p:nvSpPr>
        <p:spPr>
          <a:xfrm>
            <a:off x="1108950" y="1923475"/>
            <a:ext cx="5604000" cy="3775200"/>
          </a:xfrm>
          <a:prstGeom prst="rect">
            <a:avLst/>
          </a:prstGeom>
          <a:noFill/>
          <a:ln>
            <a:noFill/>
          </a:ln>
        </p:spPr>
        <p:txBody>
          <a:bodyPr anchorCtr="0" anchor="t" bIns="91400" lIns="91400" spcFirstLastPara="1" rIns="91400" wrap="square" tIns="91400">
            <a:noAutofit/>
          </a:bodyPr>
          <a:lstStyle/>
          <a:p>
            <a:pPr indent="-355600" lvl="0" marL="457200" marR="0" rtl="0" algn="just">
              <a:lnSpc>
                <a:spcPct val="100000"/>
              </a:lnSpc>
              <a:spcBef>
                <a:spcPts val="0"/>
              </a:spcBef>
              <a:spcAft>
                <a:spcPts val="0"/>
              </a:spcAft>
              <a:buClr>
                <a:srgbClr val="002060"/>
              </a:buClr>
              <a:buSzPts val="2000"/>
              <a:buFont typeface="Arial"/>
              <a:buAutoNum type="alphaLcPeriod"/>
            </a:pPr>
            <a:r>
              <a:rPr b="0" i="0" lang="en-US" sz="2000" u="none" cap="none" strike="noStrike">
                <a:solidFill>
                  <a:srgbClr val="002060"/>
                </a:solidFill>
                <a:latin typeface="Arial"/>
                <a:ea typeface="Arial"/>
                <a:cs typeface="Arial"/>
                <a:sym typeface="Arial"/>
              </a:rPr>
              <a:t>Router CPI</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2060"/>
                </a:solidFill>
                <a:latin typeface="Arial"/>
                <a:ea typeface="Arial"/>
                <a:cs typeface="Arial"/>
                <a:sym typeface="Arial"/>
              </a:rPr>
              <a:t>router ospf 1</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2060"/>
                </a:solidFill>
                <a:latin typeface="Arial"/>
                <a:ea typeface="Arial"/>
                <a:cs typeface="Arial"/>
                <a:sym typeface="Arial"/>
              </a:rPr>
              <a:t>router-id 2.2.2.2</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2060"/>
                </a:solidFill>
                <a:latin typeface="Arial"/>
                <a:ea typeface="Arial"/>
                <a:cs typeface="Arial"/>
                <a:sym typeface="Arial"/>
              </a:rPr>
              <a:t>network 192.168.45.0 0.0.0.255 area 1</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2060"/>
                </a:solidFill>
                <a:latin typeface="Arial"/>
                <a:ea typeface="Arial"/>
                <a:cs typeface="Arial"/>
                <a:sym typeface="Arial"/>
              </a:rPr>
              <a:t>network 192.168.50.0 0.0.0.255 area 1</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2060"/>
                </a:solidFill>
                <a:latin typeface="Arial"/>
                <a:ea typeface="Arial"/>
                <a:cs typeface="Arial"/>
                <a:sym typeface="Arial"/>
              </a:rPr>
              <a:t>network 192.168.55.0 0.0.0.255 area 1</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2060"/>
                </a:solidFill>
                <a:latin typeface="Arial"/>
                <a:ea typeface="Arial"/>
                <a:cs typeface="Arial"/>
                <a:sym typeface="Arial"/>
              </a:rPr>
              <a:t>network 10.0.0.0 0.0.0.3 area 0</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2060"/>
                </a:solidFill>
                <a:latin typeface="Arial"/>
                <a:ea typeface="Arial"/>
                <a:cs typeface="Arial"/>
                <a:sym typeface="Arial"/>
              </a:rPr>
              <a:t>network 10.0.0.8 0.0.0.3 area 1</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2060"/>
              </a:solidFill>
              <a:latin typeface="Arial"/>
              <a:ea typeface="Arial"/>
              <a:cs typeface="Arial"/>
              <a:sym typeface="Arial"/>
            </a:endParaRPr>
          </a:p>
        </p:txBody>
      </p:sp>
      <p:pic>
        <p:nvPicPr>
          <p:cNvPr id="176" name="Google Shape;176;g3686c1ef320_0_50" title="Router.PNG"/>
          <p:cNvPicPr preferRelativeResize="0"/>
          <p:nvPr/>
        </p:nvPicPr>
        <p:blipFill rotWithShape="1">
          <a:blip r:embed="rId3">
            <a:alphaModFix/>
          </a:blip>
          <a:srcRect b="0" l="0" r="0" t="0"/>
          <a:stretch/>
        </p:blipFill>
        <p:spPr>
          <a:xfrm>
            <a:off x="7341875" y="1753700"/>
            <a:ext cx="3960350" cy="4114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686c1ef320_0_58"/>
          <p:cNvSpPr txBox="1"/>
          <p:nvPr/>
        </p:nvSpPr>
        <p:spPr>
          <a:xfrm>
            <a:off x="2349900" y="1152051"/>
            <a:ext cx="7492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Implementasi OSPF</a:t>
            </a:r>
            <a:endParaRPr b="0" i="0" sz="2700" u="none" cap="none" strike="noStrike">
              <a:solidFill>
                <a:srgbClr val="000000"/>
              </a:solidFill>
              <a:latin typeface="Arial"/>
              <a:ea typeface="Arial"/>
              <a:cs typeface="Arial"/>
              <a:sym typeface="Arial"/>
            </a:endParaRPr>
          </a:p>
        </p:txBody>
      </p:sp>
      <p:sp>
        <p:nvSpPr>
          <p:cNvPr id="183" name="Google Shape;183;g3686c1ef320_0_58"/>
          <p:cNvSpPr txBox="1"/>
          <p:nvPr/>
        </p:nvSpPr>
        <p:spPr>
          <a:xfrm>
            <a:off x="1108950" y="1923475"/>
            <a:ext cx="6232800" cy="3775200"/>
          </a:xfrm>
          <a:prstGeom prst="rect">
            <a:avLst/>
          </a:prstGeom>
          <a:noFill/>
          <a:ln>
            <a:noFill/>
          </a:ln>
        </p:spPr>
        <p:txBody>
          <a:bodyPr anchorCtr="0" anchor="t" bIns="91400" lIns="91400" spcFirstLastPara="1" rIns="91400" wrap="square" tIns="91400">
            <a:noAutofit/>
          </a:bodyPr>
          <a:lstStyle/>
          <a:p>
            <a:pPr indent="-355600" lvl="0" marL="457200" marR="0" rtl="0" algn="just">
              <a:lnSpc>
                <a:spcPct val="100000"/>
              </a:lnSpc>
              <a:spcBef>
                <a:spcPts val="0"/>
              </a:spcBef>
              <a:spcAft>
                <a:spcPts val="0"/>
              </a:spcAft>
              <a:buClr>
                <a:srgbClr val="002060"/>
              </a:buClr>
              <a:buSzPts val="2000"/>
              <a:buFont typeface="Arial"/>
              <a:buAutoNum type="alphaLcPeriod"/>
            </a:pPr>
            <a:r>
              <a:rPr b="0" i="0" lang="en-US" sz="2000" u="none" cap="none" strike="noStrike">
                <a:solidFill>
                  <a:srgbClr val="002060"/>
                </a:solidFill>
                <a:latin typeface="Arial"/>
                <a:ea typeface="Arial"/>
                <a:cs typeface="Arial"/>
                <a:sym typeface="Arial"/>
              </a:rPr>
              <a:t>Router C</a:t>
            </a:r>
            <a:r>
              <a:rPr lang="en-US" sz="2000">
                <a:solidFill>
                  <a:srgbClr val="002060"/>
                </a:solidFill>
              </a:rPr>
              <a:t>F</a:t>
            </a:r>
            <a:r>
              <a:rPr b="0" i="0" lang="en-US" sz="2000" u="none" cap="none" strike="noStrike">
                <a:solidFill>
                  <a:srgbClr val="002060"/>
                </a:solidFill>
                <a:latin typeface="Arial"/>
                <a:ea typeface="Arial"/>
                <a:cs typeface="Arial"/>
                <a:sym typeface="Arial"/>
              </a:rPr>
              <a:t>I</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2060"/>
                </a:solidFill>
                <a:latin typeface="Arial"/>
                <a:ea typeface="Arial"/>
                <a:cs typeface="Arial"/>
                <a:sym typeface="Arial"/>
              </a:rPr>
              <a:t>router ospf 1</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2060"/>
                </a:solidFill>
                <a:latin typeface="Arial"/>
                <a:ea typeface="Arial"/>
                <a:cs typeface="Arial"/>
                <a:sym typeface="Arial"/>
              </a:rPr>
              <a:t>router-id 3.3.3.3</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2060"/>
                </a:solidFill>
                <a:latin typeface="Arial"/>
                <a:ea typeface="Arial"/>
                <a:cs typeface="Arial"/>
                <a:sym typeface="Arial"/>
              </a:rPr>
              <a:t>network 192.168.70.0 0.0.0.255 area 2</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2060"/>
                </a:solidFill>
                <a:latin typeface="Arial"/>
                <a:ea typeface="Arial"/>
                <a:cs typeface="Arial"/>
                <a:sym typeface="Arial"/>
              </a:rPr>
              <a:t>network 10.0.0.4 0.0.0.3 area 0</a:t>
            </a:r>
            <a:endParaRPr sz="2000">
              <a:solidFill>
                <a:srgbClr val="002060"/>
              </a:solidFill>
            </a:endParaRPr>
          </a:p>
          <a:p>
            <a:pPr indent="0" lvl="0" marL="45720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2060"/>
                </a:solidFill>
                <a:latin typeface="Arial"/>
                <a:ea typeface="Arial"/>
                <a:cs typeface="Arial"/>
                <a:sym typeface="Arial"/>
              </a:rPr>
              <a:t>network 10.0.0.8 0.0.0.3 area 2</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2060"/>
              </a:solidFill>
              <a:latin typeface="Arial"/>
              <a:ea typeface="Arial"/>
              <a:cs typeface="Arial"/>
              <a:sym typeface="Arial"/>
            </a:endParaRPr>
          </a:p>
        </p:txBody>
      </p:sp>
      <p:pic>
        <p:nvPicPr>
          <p:cNvPr id="184" name="Google Shape;184;g3686c1ef320_0_58" title="Router.PNG"/>
          <p:cNvPicPr preferRelativeResize="0"/>
          <p:nvPr/>
        </p:nvPicPr>
        <p:blipFill rotWithShape="1">
          <a:blip r:embed="rId3">
            <a:alphaModFix/>
          </a:blip>
          <a:srcRect b="0" l="0" r="0" t="0"/>
          <a:stretch/>
        </p:blipFill>
        <p:spPr>
          <a:xfrm>
            <a:off x="7341875" y="1753700"/>
            <a:ext cx="3960350" cy="4114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txBox="1"/>
          <p:nvPr/>
        </p:nvSpPr>
        <p:spPr>
          <a:xfrm>
            <a:off x="2349900" y="1152051"/>
            <a:ext cx="7492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Hasil Pengujian</a:t>
            </a:r>
            <a:endParaRPr b="0" i="0" sz="1400" u="none" cap="none" strike="noStrike">
              <a:solidFill>
                <a:srgbClr val="000000"/>
              </a:solidFill>
              <a:latin typeface="Arial"/>
              <a:ea typeface="Arial"/>
              <a:cs typeface="Arial"/>
              <a:sym typeface="Arial"/>
            </a:endParaRPr>
          </a:p>
        </p:txBody>
      </p:sp>
      <p:sp>
        <p:nvSpPr>
          <p:cNvPr id="191" name="Google Shape;191;p5"/>
          <p:cNvSpPr txBox="1"/>
          <p:nvPr/>
        </p:nvSpPr>
        <p:spPr>
          <a:xfrm>
            <a:off x="1108950" y="1923475"/>
            <a:ext cx="10511700" cy="4166100"/>
          </a:xfrm>
          <a:prstGeom prst="rect">
            <a:avLst/>
          </a:prstGeom>
          <a:noFill/>
          <a:ln>
            <a:noFill/>
          </a:ln>
        </p:spPr>
        <p:txBody>
          <a:bodyPr anchorCtr="0" anchor="t" bIns="91400" lIns="91400" spcFirstLastPara="1" rIns="91400" wrap="square" tIns="91400">
            <a:noAutofit/>
          </a:bodyPr>
          <a:lstStyle/>
          <a:p>
            <a:pPr indent="0" lvl="0" marL="0" marR="0" rtl="0" algn="just">
              <a:lnSpc>
                <a:spcPct val="100000"/>
              </a:lnSpc>
              <a:spcBef>
                <a:spcPts val="0"/>
              </a:spcBef>
              <a:spcAft>
                <a:spcPts val="0"/>
              </a:spcAft>
              <a:buClr>
                <a:schemeClr val="dk1"/>
              </a:buClr>
              <a:buSzPts val="1100"/>
              <a:buFont typeface="Arial"/>
              <a:buNone/>
            </a:pPr>
            <a:r>
              <a:rPr lang="en-US" sz="2000">
                <a:solidFill>
                  <a:srgbClr val="002060"/>
                </a:solidFill>
              </a:rPr>
              <a:t>Hasil Pengujian dari VLAN 15 ( Prepress ) ke VLAN 70 ( CTP )</a:t>
            </a:r>
            <a:br>
              <a:rPr lang="en-US" sz="2000">
                <a:solidFill>
                  <a:srgbClr val="002060"/>
                </a:solidFill>
              </a:rPr>
            </a:br>
            <a:r>
              <a:rPr b="0" i="0" lang="en-US" sz="2000" u="none" cap="none" strike="noStrike">
                <a:solidFill>
                  <a:srgbClr val="002060"/>
                </a:solidFill>
                <a:latin typeface="Arial"/>
                <a:ea typeface="Arial"/>
                <a:cs typeface="Arial"/>
                <a:sym typeface="Arial"/>
              </a:rPr>
              <a:t>Pinging 192.168.70.2 with 32 bytes of data:</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Reply from 192.168.70.2: bytes=32 time=1ms TTL=126</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Reply from 192.168.70.2: bytes=32 time=12ms TTL=126</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Reply from 192.168.70.2: bytes=32 time=10ms TTL=126</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Reply from 192.168.70.2: bytes=32 time=22ms TTL=126</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Ping statistics for 192.168.70.2:</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    Packets: Sent = 4, Received = 4, Lost = 0 (0% loss),</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Approximate round trip times in milli-seconds:</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    Minimum = 1ms, Maximum = 22ms, Average = 11ms</a:t>
            </a:r>
            <a:endParaRPr b="0" i="0" sz="2000" u="none" cap="none" strike="noStrike">
              <a:solidFill>
                <a:srgbClr val="00206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686c1ef320_0_68"/>
          <p:cNvSpPr txBox="1"/>
          <p:nvPr/>
        </p:nvSpPr>
        <p:spPr>
          <a:xfrm>
            <a:off x="2349900" y="1152051"/>
            <a:ext cx="7492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Hasil Pengujian</a:t>
            </a:r>
            <a:endParaRPr b="0" i="0" sz="1400" u="none" cap="none" strike="noStrike">
              <a:solidFill>
                <a:srgbClr val="000000"/>
              </a:solidFill>
              <a:latin typeface="Arial"/>
              <a:ea typeface="Arial"/>
              <a:cs typeface="Arial"/>
              <a:sym typeface="Arial"/>
            </a:endParaRPr>
          </a:p>
        </p:txBody>
      </p:sp>
      <p:sp>
        <p:nvSpPr>
          <p:cNvPr id="198" name="Google Shape;198;g3686c1ef320_0_68"/>
          <p:cNvSpPr txBox="1"/>
          <p:nvPr/>
        </p:nvSpPr>
        <p:spPr>
          <a:xfrm>
            <a:off x="1108950" y="1923475"/>
            <a:ext cx="10511700" cy="4166100"/>
          </a:xfrm>
          <a:prstGeom prst="rect">
            <a:avLst/>
          </a:prstGeom>
          <a:noFill/>
          <a:ln>
            <a:noFill/>
          </a:ln>
        </p:spPr>
        <p:txBody>
          <a:bodyPr anchorCtr="0" anchor="t" bIns="91400" lIns="91400" spcFirstLastPara="1" rIns="91400" wrap="square" tIns="91400">
            <a:noAutofit/>
          </a:bodyPr>
          <a:lstStyle/>
          <a:p>
            <a:pPr indent="0" lvl="0" marL="0" marR="0" rtl="0" algn="just">
              <a:lnSpc>
                <a:spcPct val="100000"/>
              </a:lnSpc>
              <a:spcBef>
                <a:spcPts val="0"/>
              </a:spcBef>
              <a:spcAft>
                <a:spcPts val="0"/>
              </a:spcAft>
              <a:buClr>
                <a:schemeClr val="dk1"/>
              </a:buClr>
              <a:buSzPts val="1100"/>
              <a:buFont typeface="Arial"/>
              <a:buNone/>
            </a:pPr>
            <a:r>
              <a:rPr lang="en-US" sz="2000">
                <a:solidFill>
                  <a:srgbClr val="002060"/>
                </a:solidFill>
              </a:rPr>
              <a:t>Hasil Pengujian dari VLAN 15 ( Prepress ) ke VLAN 100 ( Data Storage )</a:t>
            </a:r>
            <a:br>
              <a:rPr lang="en-US" sz="2000">
                <a:solidFill>
                  <a:srgbClr val="002060"/>
                </a:solidFill>
              </a:rPr>
            </a:br>
            <a:r>
              <a:rPr b="0" i="0" lang="en-US" sz="2000" u="none" cap="none" strike="noStrike">
                <a:solidFill>
                  <a:srgbClr val="002060"/>
                </a:solidFill>
                <a:latin typeface="Arial"/>
                <a:ea typeface="Arial"/>
                <a:cs typeface="Arial"/>
                <a:sym typeface="Arial"/>
              </a:rPr>
              <a:t>Pinging 192.168.100.2 with 32 bytes of data:</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Reply from 192.168.100.2: bytes=32 time&lt;1ms TTL=127</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Reply from 192.168.100.2: bytes=32 time&lt;1ms TTL=127</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Reply from 192.168.100.2: bytes=32 time=10ms TTL=127</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Reply from 192.168.100.2: bytes=32 time&lt;1ms TTL=127</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Ping statistics for 192.168.100.2:</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    Packets: Sent = 4, Received = 4, Lost = 0 (0% loss),</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Approximate round trip times in milli-seconds:</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    Minimum = 0ms, Maximum = 10ms, Average = 2ms</a:t>
            </a:r>
            <a:endParaRPr b="0" i="0" sz="2000" u="none" cap="none" strike="noStrike">
              <a:solidFill>
                <a:srgbClr val="00206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686c1ef320_0_75"/>
          <p:cNvSpPr txBox="1"/>
          <p:nvPr/>
        </p:nvSpPr>
        <p:spPr>
          <a:xfrm>
            <a:off x="2349900" y="1152051"/>
            <a:ext cx="7492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Hasil Pengujian</a:t>
            </a:r>
            <a:endParaRPr b="0" i="0" sz="1400" u="none" cap="none" strike="noStrike">
              <a:solidFill>
                <a:srgbClr val="000000"/>
              </a:solidFill>
              <a:latin typeface="Arial"/>
              <a:ea typeface="Arial"/>
              <a:cs typeface="Arial"/>
              <a:sym typeface="Arial"/>
            </a:endParaRPr>
          </a:p>
        </p:txBody>
      </p:sp>
      <p:sp>
        <p:nvSpPr>
          <p:cNvPr id="205" name="Google Shape;205;g3686c1ef320_0_75"/>
          <p:cNvSpPr txBox="1"/>
          <p:nvPr/>
        </p:nvSpPr>
        <p:spPr>
          <a:xfrm>
            <a:off x="1108950" y="1923475"/>
            <a:ext cx="10511700" cy="4166100"/>
          </a:xfrm>
          <a:prstGeom prst="rect">
            <a:avLst/>
          </a:prstGeom>
          <a:noFill/>
          <a:ln>
            <a:noFill/>
          </a:ln>
        </p:spPr>
        <p:txBody>
          <a:bodyPr anchorCtr="0" anchor="t" bIns="91400" lIns="91400" spcFirstLastPara="1" rIns="91400" wrap="square" tIns="91400">
            <a:noAutofit/>
          </a:bodyPr>
          <a:lstStyle/>
          <a:p>
            <a:pPr indent="0" lvl="0" marL="0" marR="0" rtl="0" algn="just">
              <a:lnSpc>
                <a:spcPct val="100000"/>
              </a:lnSpc>
              <a:spcBef>
                <a:spcPts val="0"/>
              </a:spcBef>
              <a:spcAft>
                <a:spcPts val="0"/>
              </a:spcAft>
              <a:buClr>
                <a:schemeClr val="dk1"/>
              </a:buClr>
              <a:buSzPts val="1100"/>
              <a:buFont typeface="Arial"/>
              <a:buNone/>
            </a:pPr>
            <a:r>
              <a:rPr lang="en-US" sz="2000">
                <a:solidFill>
                  <a:srgbClr val="002060"/>
                </a:solidFill>
              </a:rPr>
              <a:t>Hasil Pengujian dari VLAN 15 ( Prepress ) ke VLAN 40 ( Staff_Umum )</a:t>
            </a:r>
            <a:br>
              <a:rPr lang="en-US" sz="2000">
                <a:solidFill>
                  <a:srgbClr val="002060"/>
                </a:solidFill>
              </a:rPr>
            </a:br>
            <a:r>
              <a:rPr b="0" i="0" lang="en-US" sz="2000" u="none" cap="none" strike="noStrike">
                <a:solidFill>
                  <a:srgbClr val="002060"/>
                </a:solidFill>
                <a:latin typeface="Arial"/>
                <a:ea typeface="Arial"/>
                <a:cs typeface="Arial"/>
                <a:sym typeface="Arial"/>
              </a:rPr>
              <a:t>Pinging 192.168.60.2 with 32 bytes of data:</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Reply from 192.168.40.1: Destination host unreachable.</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Reply from 192.168.40.1: Destination host unreachable.</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Reply from 192.168.40.1: Destination host unreachable.</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Reply from 192.168.40.1: Destination host unreachable.</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Ping statistics for 192.168.60.2:</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2060"/>
                </a:solidFill>
                <a:latin typeface="Arial"/>
                <a:ea typeface="Arial"/>
                <a:cs typeface="Arial"/>
                <a:sym typeface="Arial"/>
              </a:rPr>
              <a:t>    Packets: Sent = 4, Received = 0, Lost = 4 (100% loss),</a:t>
            </a:r>
            <a:endParaRPr b="0" i="0" sz="2000" u="none" cap="none" strike="noStrike">
              <a:solidFill>
                <a:srgbClr val="00206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6"/>
          <p:cNvSpPr txBox="1"/>
          <p:nvPr/>
        </p:nvSpPr>
        <p:spPr>
          <a:xfrm>
            <a:off x="2349900" y="1152051"/>
            <a:ext cx="7492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Kesimpulan</a:t>
            </a:r>
            <a:endParaRPr b="0" i="0" sz="1400" u="none" cap="none" strike="noStrike">
              <a:solidFill>
                <a:srgbClr val="000000"/>
              </a:solidFill>
              <a:latin typeface="Arial"/>
              <a:ea typeface="Arial"/>
              <a:cs typeface="Arial"/>
              <a:sym typeface="Arial"/>
            </a:endParaRPr>
          </a:p>
        </p:txBody>
      </p:sp>
      <p:sp>
        <p:nvSpPr>
          <p:cNvPr id="212" name="Google Shape;212;p6"/>
          <p:cNvSpPr txBox="1"/>
          <p:nvPr/>
        </p:nvSpPr>
        <p:spPr>
          <a:xfrm>
            <a:off x="1108952" y="1923470"/>
            <a:ext cx="9621900" cy="3775200"/>
          </a:xfrm>
          <a:prstGeom prst="rect">
            <a:avLst/>
          </a:prstGeom>
          <a:noFill/>
          <a:ln>
            <a:noFill/>
          </a:ln>
        </p:spPr>
        <p:txBody>
          <a:bodyPr anchorCtr="0" anchor="t" bIns="91400" lIns="91400" spcFirstLastPara="1" rIns="91400" wrap="square" tIns="91400">
            <a:noAutofit/>
          </a:bodyPr>
          <a:lstStyle/>
          <a:p>
            <a:pPr indent="-381000" lvl="0" marL="457200" marR="0" rtl="0" algn="just">
              <a:lnSpc>
                <a:spcPct val="100000"/>
              </a:lnSpc>
              <a:spcBef>
                <a:spcPts val="0"/>
              </a:spcBef>
              <a:spcAft>
                <a:spcPts val="0"/>
              </a:spcAft>
              <a:buClr>
                <a:srgbClr val="002060"/>
              </a:buClr>
              <a:buSzPts val="2400"/>
              <a:buFont typeface="Arial"/>
              <a:buAutoNum type="alphaLcPeriod"/>
            </a:pPr>
            <a:r>
              <a:rPr lang="en-US" sz="2400">
                <a:solidFill>
                  <a:srgbClr val="002060"/>
                </a:solidFill>
              </a:rPr>
              <a:t>Segmentasi VLAN berdasarkan divisi, seperti VLAN Prepress, VLAN Mesin Digital Print dan VLAN CTP. Berhasil mengoptimalkan lalu lintas dalam transferring data, dan mempercepat komunikasi antar divisi dan kantor cabang.</a:t>
            </a:r>
            <a:endParaRPr b="0" i="0" sz="2400" u="none" cap="none" strike="noStrike">
              <a:solidFill>
                <a:srgbClr val="002060"/>
              </a:solidFill>
              <a:latin typeface="Arial"/>
              <a:ea typeface="Arial"/>
              <a:cs typeface="Arial"/>
              <a:sym typeface="Arial"/>
            </a:endParaRPr>
          </a:p>
          <a:p>
            <a:pPr indent="-381000" lvl="0" marL="457200" marR="0" rtl="0" algn="just">
              <a:lnSpc>
                <a:spcPct val="100000"/>
              </a:lnSpc>
              <a:spcBef>
                <a:spcPts val="0"/>
              </a:spcBef>
              <a:spcAft>
                <a:spcPts val="0"/>
              </a:spcAft>
              <a:buClr>
                <a:srgbClr val="002060"/>
              </a:buClr>
              <a:buSzPts val="2400"/>
              <a:buFont typeface="Arial"/>
              <a:buAutoNum type="alphaLcPeriod"/>
            </a:pPr>
            <a:r>
              <a:rPr lang="en-US" sz="2400">
                <a:solidFill>
                  <a:srgbClr val="002060"/>
                </a:solidFill>
              </a:rPr>
              <a:t>Implementasi Access Control List (ACL) dan fitur keamanan LAN seperti Port Security berhasil mengisolasi lalu lintas sensitif VLAN Finance dan VLAN Staff Umum sekaligus memungkinkan akses terkontrol antar divisi yang membutuhkan,</a:t>
            </a:r>
            <a:br>
              <a:rPr lang="en-US" sz="2400">
                <a:solidFill>
                  <a:srgbClr val="002060"/>
                </a:solidFill>
              </a:rPr>
            </a:br>
            <a:r>
              <a:rPr lang="en-US" sz="2400">
                <a:solidFill>
                  <a:srgbClr val="002060"/>
                </a:solidFill>
              </a:rPr>
              <a:t>contohnya VLAN 15 ke VLAN 100 untuk penyimpanan terpusat.</a:t>
            </a:r>
            <a:endParaRPr b="0" i="0" sz="2400" u="none" cap="none" strike="noStrike">
              <a:solidFill>
                <a:srgbClr val="00206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509c7b4294_0_11"/>
          <p:cNvSpPr txBox="1"/>
          <p:nvPr/>
        </p:nvSpPr>
        <p:spPr>
          <a:xfrm>
            <a:off x="2349900" y="1152051"/>
            <a:ext cx="7492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Saran</a:t>
            </a:r>
            <a:endParaRPr b="0" i="0" sz="1400" u="none" cap="none" strike="noStrike">
              <a:solidFill>
                <a:srgbClr val="000000"/>
              </a:solidFill>
              <a:latin typeface="Arial"/>
              <a:ea typeface="Arial"/>
              <a:cs typeface="Arial"/>
              <a:sym typeface="Arial"/>
            </a:endParaRPr>
          </a:p>
        </p:txBody>
      </p:sp>
      <p:sp>
        <p:nvSpPr>
          <p:cNvPr id="219" name="Google Shape;219;g3509c7b4294_0_11"/>
          <p:cNvSpPr txBox="1"/>
          <p:nvPr/>
        </p:nvSpPr>
        <p:spPr>
          <a:xfrm>
            <a:off x="1108952" y="1923470"/>
            <a:ext cx="9621900" cy="3775200"/>
          </a:xfrm>
          <a:prstGeom prst="rect">
            <a:avLst/>
          </a:prstGeom>
          <a:noFill/>
          <a:ln>
            <a:noFill/>
          </a:ln>
        </p:spPr>
        <p:txBody>
          <a:bodyPr anchorCtr="0" anchor="t" bIns="91400" lIns="91400" spcFirstLastPara="1" rIns="91400" wrap="square" tIns="91400">
            <a:no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002060"/>
                </a:solidFill>
                <a:latin typeface="Arial"/>
                <a:ea typeface="Arial"/>
                <a:cs typeface="Arial"/>
                <a:sym typeface="Arial"/>
              </a:rPr>
              <a:t>Perlu pengadaan Router tambahan untuk mengoptimalkan routing antar VLAN dan NAS guna mendukung penyimpanan terpusat serta transfer file berukuran besar (&gt;300MB) secara efisien.</a:t>
            </a:r>
            <a:endParaRPr b="0" i="0" sz="2400" u="none" cap="none" strike="noStrike">
              <a:solidFill>
                <a:srgbClr val="00206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509c7b4294_0_18"/>
          <p:cNvSpPr txBox="1"/>
          <p:nvPr/>
        </p:nvSpPr>
        <p:spPr>
          <a:xfrm>
            <a:off x="2349900" y="1152051"/>
            <a:ext cx="7492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Referensi</a:t>
            </a:r>
            <a:endParaRPr b="0" i="0" sz="1400" u="none" cap="none" strike="noStrike">
              <a:solidFill>
                <a:srgbClr val="000000"/>
              </a:solidFill>
              <a:latin typeface="Arial"/>
              <a:ea typeface="Arial"/>
              <a:cs typeface="Arial"/>
              <a:sym typeface="Arial"/>
            </a:endParaRPr>
          </a:p>
        </p:txBody>
      </p:sp>
      <p:sp>
        <p:nvSpPr>
          <p:cNvPr id="226" name="Google Shape;226;g3509c7b4294_0_18"/>
          <p:cNvSpPr txBox="1"/>
          <p:nvPr/>
        </p:nvSpPr>
        <p:spPr>
          <a:xfrm>
            <a:off x="1108952" y="1923470"/>
            <a:ext cx="9621900" cy="3775200"/>
          </a:xfrm>
          <a:prstGeom prst="rect">
            <a:avLst/>
          </a:prstGeom>
          <a:noFill/>
          <a:ln>
            <a:noFill/>
          </a:ln>
        </p:spPr>
        <p:txBody>
          <a:bodyPr anchorCtr="0" anchor="t" bIns="91400" lIns="91400" spcFirstLastPara="1" rIns="91400" wrap="square" tIns="91400">
            <a:noAutofit/>
          </a:bodyPr>
          <a:lstStyle/>
          <a:p>
            <a:pPr indent="0" lvl="0" marL="0" marR="0" rtl="0" algn="just">
              <a:lnSpc>
                <a:spcPct val="100000"/>
              </a:lnSpc>
              <a:spcBef>
                <a:spcPts val="0"/>
              </a:spcBef>
              <a:spcAft>
                <a:spcPts val="0"/>
              </a:spcAft>
              <a:buClr>
                <a:schemeClr val="dk1"/>
              </a:buClr>
              <a:buSzPts val="1100"/>
              <a:buFont typeface="Arial"/>
              <a:buNone/>
            </a:pPr>
            <a:r>
              <a:rPr b="0" i="0" lang="en-US" sz="2400" u="none" cap="none" strike="noStrike">
                <a:solidFill>
                  <a:srgbClr val="002060"/>
                </a:solidFill>
                <a:latin typeface="Arial"/>
                <a:ea typeface="Arial"/>
                <a:cs typeface="Arial"/>
                <a:sym typeface="Arial"/>
              </a:rPr>
              <a:t>Cisco. (2022). OSPF Design Guide.</a:t>
            </a:r>
            <a:endParaRPr b="0" i="0" sz="24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24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400" u="none" cap="none" strike="noStrike">
                <a:solidFill>
                  <a:srgbClr val="002060"/>
                </a:solidFill>
                <a:latin typeface="Arial"/>
                <a:ea typeface="Arial"/>
                <a:cs typeface="Arial"/>
                <a:sym typeface="Arial"/>
              </a:rPr>
              <a:t>Ar-Rasyid, H. (2024). Optimasi VLAN Trunking.</a:t>
            </a:r>
            <a:endParaRPr b="0" i="0" sz="24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24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2400" u="none" cap="none" strike="noStrike">
                <a:solidFill>
                  <a:srgbClr val="002060"/>
                </a:solidFill>
                <a:latin typeface="Arial"/>
                <a:ea typeface="Arial"/>
                <a:cs typeface="Arial"/>
                <a:sym typeface="Arial"/>
              </a:rPr>
              <a:t>Laksono, A. T. (2020). Implementasi ACL.</a:t>
            </a:r>
            <a:endParaRPr b="0" i="0" sz="2400" u="none" cap="none" strike="noStrike">
              <a:solidFill>
                <a:srgbClr val="00206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nvSpPr>
        <p:spPr>
          <a:xfrm>
            <a:off x="2349900" y="1152051"/>
            <a:ext cx="7492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Latar Belakang</a:t>
            </a:r>
            <a:endParaRPr b="0" i="0" sz="1400" u="none" cap="none" strike="noStrike">
              <a:solidFill>
                <a:srgbClr val="000000"/>
              </a:solidFill>
              <a:latin typeface="Arial"/>
              <a:ea typeface="Arial"/>
              <a:cs typeface="Arial"/>
              <a:sym typeface="Arial"/>
            </a:endParaRPr>
          </a:p>
        </p:txBody>
      </p:sp>
      <p:sp>
        <p:nvSpPr>
          <p:cNvPr id="101" name="Google Shape;101;p2"/>
          <p:cNvSpPr txBox="1"/>
          <p:nvPr/>
        </p:nvSpPr>
        <p:spPr>
          <a:xfrm>
            <a:off x="1128002" y="2142545"/>
            <a:ext cx="9621900" cy="3775200"/>
          </a:xfrm>
          <a:prstGeom prst="rect">
            <a:avLst/>
          </a:prstGeom>
          <a:noFill/>
          <a:ln>
            <a:noFill/>
          </a:ln>
        </p:spPr>
        <p:txBody>
          <a:bodyPr anchorCtr="0" anchor="t" bIns="91400" lIns="91400" spcFirstLastPara="1" rIns="91400" wrap="square" tIns="91400">
            <a:noAutofit/>
          </a:bodyPr>
          <a:lstStyle/>
          <a:p>
            <a:pPr indent="0" lvl="0" marL="0" marR="0" rtl="0" algn="just">
              <a:lnSpc>
                <a:spcPct val="100000"/>
              </a:lnSpc>
              <a:spcBef>
                <a:spcPts val="0"/>
              </a:spcBef>
              <a:spcAft>
                <a:spcPts val="0"/>
              </a:spcAft>
              <a:buNone/>
            </a:pPr>
            <a:r>
              <a:rPr b="0" i="0" lang="en-US" sz="2400" u="none" cap="none" strike="noStrike">
                <a:solidFill>
                  <a:srgbClr val="002060"/>
                </a:solidFill>
                <a:latin typeface="Arial"/>
                <a:ea typeface="Arial"/>
                <a:cs typeface="Arial"/>
                <a:sym typeface="Arial"/>
              </a:rPr>
              <a:t>Mengoptimalkan dan membuat </a:t>
            </a:r>
            <a:r>
              <a:rPr b="0" i="1" lang="en-US" sz="2400" u="none" cap="none" strike="noStrike">
                <a:solidFill>
                  <a:srgbClr val="002060"/>
                </a:solidFill>
                <a:latin typeface="Arial"/>
                <a:ea typeface="Arial"/>
                <a:cs typeface="Arial"/>
                <a:sym typeface="Arial"/>
              </a:rPr>
              <a:t>route</a:t>
            </a:r>
            <a:r>
              <a:rPr b="0" i="0" lang="en-US" sz="2400" u="none" cap="none" strike="noStrike">
                <a:solidFill>
                  <a:srgbClr val="002060"/>
                </a:solidFill>
                <a:latin typeface="Arial"/>
                <a:ea typeface="Arial"/>
                <a:cs typeface="Arial"/>
                <a:sym typeface="Arial"/>
              </a:rPr>
              <a:t> komunikasi antar divisi Prepress, divisi produksi CPI ( Mesin Digital Print &amp; Mesin Cutting ) dan </a:t>
            </a:r>
            <a:r>
              <a:rPr lang="en-US" sz="2400">
                <a:solidFill>
                  <a:srgbClr val="002060"/>
                </a:solidFill>
              </a:rPr>
              <a:t>Divisi Produksi CFI ( CTP)</a:t>
            </a:r>
            <a:r>
              <a:rPr b="0" i="0" lang="en-US" sz="2400" u="none" cap="none" strike="noStrike">
                <a:solidFill>
                  <a:srgbClr val="002060"/>
                </a:solidFill>
                <a:latin typeface="Arial"/>
                <a:ea typeface="Arial"/>
                <a:cs typeface="Arial"/>
                <a:sym typeface="Arial"/>
              </a:rPr>
              <a:t>.</a:t>
            </a:r>
            <a:endParaRPr b="0" i="0" sz="2400" u="none" cap="none" strike="noStrike">
              <a:solidFill>
                <a:srgbClr val="00206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16"/>
          <p:cNvPicPr preferRelativeResize="0"/>
          <p:nvPr/>
        </p:nvPicPr>
        <p:blipFill rotWithShape="1">
          <a:blip r:embed="rId3">
            <a:alphaModFix/>
          </a:blip>
          <a:srcRect b="0" l="0" r="25595" t="0"/>
          <a:stretch/>
        </p:blipFill>
        <p:spPr>
          <a:xfrm>
            <a:off x="4747098" y="0"/>
            <a:ext cx="7444902" cy="6449438"/>
          </a:xfrm>
          <a:prstGeom prst="rect">
            <a:avLst/>
          </a:prstGeom>
          <a:noFill/>
          <a:ln>
            <a:noFill/>
          </a:ln>
        </p:spPr>
      </p:pic>
      <p:pic>
        <p:nvPicPr>
          <p:cNvPr id="233" name="Google Shape;233;p16"/>
          <p:cNvPicPr preferRelativeResize="0"/>
          <p:nvPr/>
        </p:nvPicPr>
        <p:blipFill rotWithShape="1">
          <a:blip r:embed="rId4">
            <a:alphaModFix/>
          </a:blip>
          <a:srcRect b="0" l="0" r="0" t="0"/>
          <a:stretch/>
        </p:blipFill>
        <p:spPr>
          <a:xfrm>
            <a:off x="-3674" y="0"/>
            <a:ext cx="7753260" cy="6449438"/>
          </a:xfrm>
          <a:prstGeom prst="rect">
            <a:avLst/>
          </a:prstGeom>
          <a:noFill/>
          <a:ln>
            <a:noFill/>
          </a:ln>
        </p:spPr>
      </p:pic>
      <p:sp>
        <p:nvSpPr>
          <p:cNvPr id="234" name="Google Shape;234;p16"/>
          <p:cNvSpPr txBox="1"/>
          <p:nvPr/>
        </p:nvSpPr>
        <p:spPr>
          <a:xfrm>
            <a:off x="526415" y="2383596"/>
            <a:ext cx="3690593" cy="26468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Bersinar</a:t>
            </a:r>
            <a:endParaRPr b="1" i="0" sz="28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Bersama Undira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32A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2060"/>
                </a:solidFill>
                <a:latin typeface="Arial"/>
                <a:ea typeface="Arial"/>
                <a:cs typeface="Arial"/>
                <a:sym typeface="Arial"/>
              </a:rPr>
              <a:t>UNDIRA mengajak Anda untuk temukan jalanmu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2060"/>
                </a:solidFill>
                <a:latin typeface="Arial"/>
                <a:ea typeface="Arial"/>
                <a:cs typeface="Arial"/>
                <a:sym typeface="Arial"/>
              </a:rPr>
              <a:t>untuk mencapai cita-cita, dan bersinar lebih terang menuju masa depan yang lebih cerah</a:t>
            </a:r>
            <a:r>
              <a:rPr b="0" i="0" lang="en-US" sz="1600" u="none" cap="none" strike="noStrike">
                <a:solidFill>
                  <a:srgbClr val="002060"/>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35" name="Google Shape;235;p16"/>
          <p:cNvPicPr preferRelativeResize="0"/>
          <p:nvPr/>
        </p:nvPicPr>
        <p:blipFill rotWithShape="1">
          <a:blip r:embed="rId5">
            <a:alphaModFix/>
          </a:blip>
          <a:srcRect b="0" l="0" r="0" t="0"/>
          <a:stretch/>
        </p:blipFill>
        <p:spPr>
          <a:xfrm>
            <a:off x="526415" y="408562"/>
            <a:ext cx="2166728" cy="55607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2" name="Google Shape;242;p17"/>
          <p:cNvSpPr txBox="1"/>
          <p:nvPr/>
        </p:nvSpPr>
        <p:spPr>
          <a:xfrm>
            <a:off x="4250703" y="3028890"/>
            <a:ext cx="3690593" cy="80021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TERIMA KASIH</a:t>
            </a:r>
            <a:endParaRPr b="0" i="0" sz="16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nvSpPr>
        <p:spPr>
          <a:xfrm>
            <a:off x="2349900" y="1152051"/>
            <a:ext cx="7492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Rumusan Masalah</a:t>
            </a:r>
            <a:endParaRPr b="0" i="0" sz="1400" u="none" cap="none" strike="noStrike">
              <a:solidFill>
                <a:srgbClr val="000000"/>
              </a:solidFill>
              <a:latin typeface="Arial"/>
              <a:ea typeface="Arial"/>
              <a:cs typeface="Arial"/>
              <a:sym typeface="Arial"/>
            </a:endParaRPr>
          </a:p>
        </p:txBody>
      </p:sp>
      <p:sp>
        <p:nvSpPr>
          <p:cNvPr id="108" name="Google Shape;108;p3"/>
          <p:cNvSpPr txBox="1"/>
          <p:nvPr/>
        </p:nvSpPr>
        <p:spPr>
          <a:xfrm>
            <a:off x="1108952" y="1923470"/>
            <a:ext cx="9621900" cy="3775200"/>
          </a:xfrm>
          <a:prstGeom prst="rect">
            <a:avLst/>
          </a:prstGeom>
          <a:noFill/>
          <a:ln>
            <a:noFill/>
          </a:ln>
        </p:spPr>
        <p:txBody>
          <a:bodyPr anchorCtr="0" anchor="t" bIns="91400" lIns="91400" spcFirstLastPara="1" rIns="91400" wrap="square" tIns="91400">
            <a:noAutofit/>
          </a:bodyPr>
          <a:lstStyle/>
          <a:p>
            <a:pPr indent="-381000" lvl="0" marL="457200" rtl="0" algn="just">
              <a:spcBef>
                <a:spcPts val="0"/>
              </a:spcBef>
              <a:spcAft>
                <a:spcPts val="0"/>
              </a:spcAft>
              <a:buClr>
                <a:srgbClr val="002060"/>
              </a:buClr>
              <a:buSzPts val="2400"/>
              <a:buAutoNum type="alphaLcPeriod"/>
            </a:pPr>
            <a:r>
              <a:rPr lang="en-US" sz="2400">
                <a:solidFill>
                  <a:srgbClr val="002060"/>
                </a:solidFill>
              </a:rPr>
              <a:t>Bagaimana membuat jalur komunikasi data antara kantor pusat dan kantor cabang ?</a:t>
            </a:r>
            <a:endParaRPr sz="2400">
              <a:solidFill>
                <a:srgbClr val="002060"/>
              </a:solidFill>
            </a:endParaRPr>
          </a:p>
          <a:p>
            <a:pPr indent="-381000" lvl="0" marL="457200" rtl="0" algn="just">
              <a:spcBef>
                <a:spcPts val="0"/>
              </a:spcBef>
              <a:spcAft>
                <a:spcPts val="0"/>
              </a:spcAft>
              <a:buClr>
                <a:srgbClr val="002060"/>
              </a:buClr>
              <a:buSzPts val="2400"/>
              <a:buAutoNum type="alphaLcPeriod"/>
            </a:pPr>
            <a:r>
              <a:rPr lang="en-US" sz="2400">
                <a:solidFill>
                  <a:srgbClr val="002060"/>
                </a:solidFill>
              </a:rPr>
              <a:t>Bagaimana mengoptimalkan protokol jaringan untuk stabilitas ?</a:t>
            </a:r>
            <a:endParaRPr sz="240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3509c7b4294_0_40"/>
          <p:cNvSpPr txBox="1"/>
          <p:nvPr/>
        </p:nvSpPr>
        <p:spPr>
          <a:xfrm>
            <a:off x="2349900" y="1152051"/>
            <a:ext cx="7492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lang="en-US" sz="2800">
                <a:solidFill>
                  <a:srgbClr val="002060"/>
                </a:solidFill>
              </a:rPr>
              <a:t>Tujuan dan Manfaat</a:t>
            </a:r>
            <a:endParaRPr b="0" i="0" sz="1400" u="none" cap="none" strike="noStrike">
              <a:solidFill>
                <a:srgbClr val="000000"/>
              </a:solidFill>
              <a:latin typeface="Arial"/>
              <a:ea typeface="Arial"/>
              <a:cs typeface="Arial"/>
              <a:sym typeface="Arial"/>
            </a:endParaRPr>
          </a:p>
        </p:txBody>
      </p:sp>
      <p:sp>
        <p:nvSpPr>
          <p:cNvPr id="115" name="Google Shape;115;g3509c7b4294_0_40"/>
          <p:cNvSpPr txBox="1"/>
          <p:nvPr/>
        </p:nvSpPr>
        <p:spPr>
          <a:xfrm>
            <a:off x="1108950" y="1923475"/>
            <a:ext cx="10017300" cy="3775200"/>
          </a:xfrm>
          <a:prstGeom prst="rect">
            <a:avLst/>
          </a:prstGeom>
          <a:noFill/>
          <a:ln>
            <a:noFill/>
          </a:ln>
        </p:spPr>
        <p:txBody>
          <a:bodyPr anchorCtr="0" anchor="t" bIns="91400" lIns="91400" spcFirstLastPara="1" rIns="91400" wrap="square" tIns="91400">
            <a:noAutofit/>
          </a:bodyPr>
          <a:lstStyle/>
          <a:p>
            <a:pPr indent="-355600" lvl="0" marL="457200" rtl="0" algn="just">
              <a:spcBef>
                <a:spcPts val="0"/>
              </a:spcBef>
              <a:spcAft>
                <a:spcPts val="0"/>
              </a:spcAft>
              <a:buClr>
                <a:srgbClr val="002060"/>
              </a:buClr>
              <a:buSzPts val="2000"/>
              <a:buAutoNum type="alphaLcPeriod"/>
            </a:pPr>
            <a:r>
              <a:rPr lang="en-US" sz="2000">
                <a:solidFill>
                  <a:srgbClr val="002060"/>
                </a:solidFill>
              </a:rPr>
              <a:t>Tujuan</a:t>
            </a:r>
            <a:endParaRPr sz="2000">
              <a:solidFill>
                <a:srgbClr val="002060"/>
              </a:solidFill>
            </a:endParaRPr>
          </a:p>
          <a:p>
            <a:pPr indent="-355600" lvl="0" marL="457200" rtl="0" algn="just">
              <a:spcBef>
                <a:spcPts val="0"/>
              </a:spcBef>
              <a:spcAft>
                <a:spcPts val="0"/>
              </a:spcAft>
              <a:buClr>
                <a:srgbClr val="002060"/>
              </a:buClr>
              <a:buSzPts val="2000"/>
              <a:buChar char="-"/>
            </a:pPr>
            <a:r>
              <a:rPr lang="en-US" sz="2000">
                <a:solidFill>
                  <a:srgbClr val="002060"/>
                </a:solidFill>
              </a:rPr>
              <a:t>Segmentasi VLAN berdasarkan divisi.</a:t>
            </a:r>
            <a:endParaRPr sz="2000">
              <a:solidFill>
                <a:srgbClr val="002060"/>
              </a:solidFill>
            </a:endParaRPr>
          </a:p>
          <a:p>
            <a:pPr indent="-355600" lvl="0" marL="457200" rtl="0" algn="just">
              <a:spcBef>
                <a:spcPts val="0"/>
              </a:spcBef>
              <a:spcAft>
                <a:spcPts val="0"/>
              </a:spcAft>
              <a:buClr>
                <a:srgbClr val="002060"/>
              </a:buClr>
              <a:buSzPts val="2000"/>
              <a:buChar char="-"/>
            </a:pPr>
            <a:r>
              <a:rPr lang="en-US" sz="2000">
                <a:solidFill>
                  <a:srgbClr val="002060"/>
                </a:solidFill>
              </a:rPr>
              <a:t>Penerapan ACL untuk mengisolasi VLAN tertentu.</a:t>
            </a:r>
            <a:endParaRPr sz="2000">
              <a:solidFill>
                <a:srgbClr val="002060"/>
              </a:solidFill>
            </a:endParaRPr>
          </a:p>
          <a:p>
            <a:pPr indent="0" lvl="0" marL="0" rtl="0" algn="just">
              <a:spcBef>
                <a:spcPts val="0"/>
              </a:spcBef>
              <a:spcAft>
                <a:spcPts val="0"/>
              </a:spcAft>
              <a:buClr>
                <a:schemeClr val="dk1"/>
              </a:buClr>
              <a:buSzPts val="1100"/>
              <a:buFont typeface="Arial"/>
              <a:buNone/>
            </a:pPr>
            <a:r>
              <a:t/>
            </a:r>
            <a:endParaRPr sz="2000">
              <a:solidFill>
                <a:srgbClr val="002060"/>
              </a:solidFill>
            </a:endParaRPr>
          </a:p>
          <a:p>
            <a:pPr indent="-355600" lvl="0" marL="457200" rtl="0" algn="just">
              <a:spcBef>
                <a:spcPts val="0"/>
              </a:spcBef>
              <a:spcAft>
                <a:spcPts val="0"/>
              </a:spcAft>
              <a:buClr>
                <a:srgbClr val="002060"/>
              </a:buClr>
              <a:buSzPts val="2000"/>
              <a:buAutoNum type="alphaLcPeriod"/>
            </a:pPr>
            <a:r>
              <a:rPr lang="en-US" sz="2000">
                <a:solidFill>
                  <a:srgbClr val="002060"/>
                </a:solidFill>
              </a:rPr>
              <a:t>Manfaat</a:t>
            </a:r>
            <a:endParaRPr sz="2000">
              <a:solidFill>
                <a:srgbClr val="002060"/>
              </a:solidFill>
            </a:endParaRPr>
          </a:p>
          <a:p>
            <a:pPr indent="-355600" lvl="0" marL="457200" rtl="0" algn="just">
              <a:spcBef>
                <a:spcPts val="0"/>
              </a:spcBef>
              <a:spcAft>
                <a:spcPts val="0"/>
              </a:spcAft>
              <a:buClr>
                <a:srgbClr val="002060"/>
              </a:buClr>
              <a:buSzPts val="2000"/>
              <a:buChar char="-"/>
            </a:pPr>
            <a:r>
              <a:rPr lang="en-US" sz="2000">
                <a:solidFill>
                  <a:srgbClr val="002060"/>
                </a:solidFill>
              </a:rPr>
              <a:t>Efisiensi komunikasi antar divisi.</a:t>
            </a:r>
            <a:endParaRPr sz="2000">
              <a:solidFill>
                <a:srgbClr val="002060"/>
              </a:solidFill>
            </a:endParaRPr>
          </a:p>
          <a:p>
            <a:pPr indent="-355600" lvl="0" marL="457200" rtl="0" algn="just">
              <a:spcBef>
                <a:spcPts val="0"/>
              </a:spcBef>
              <a:spcAft>
                <a:spcPts val="0"/>
              </a:spcAft>
              <a:buClr>
                <a:srgbClr val="002060"/>
              </a:buClr>
              <a:buSzPts val="2000"/>
              <a:buChar char="-"/>
            </a:pPr>
            <a:r>
              <a:rPr lang="en-US" sz="2000">
                <a:solidFill>
                  <a:srgbClr val="002060"/>
                </a:solidFill>
              </a:rPr>
              <a:t>Penyimpanan data terpusat.</a:t>
            </a:r>
            <a:endParaRPr sz="2000">
              <a:solidFill>
                <a:srgbClr val="002060"/>
              </a:solidFill>
            </a:endParaRPr>
          </a:p>
          <a:p>
            <a:pPr indent="-355600" lvl="0" marL="457200" rtl="0" algn="just">
              <a:spcBef>
                <a:spcPts val="0"/>
              </a:spcBef>
              <a:spcAft>
                <a:spcPts val="0"/>
              </a:spcAft>
              <a:buClr>
                <a:srgbClr val="002060"/>
              </a:buClr>
              <a:buSzPts val="2000"/>
              <a:buChar char="-"/>
            </a:pPr>
            <a:r>
              <a:rPr lang="en-US" sz="2000">
                <a:solidFill>
                  <a:srgbClr val="002060"/>
                </a:solidFill>
              </a:rPr>
              <a:t>Pengurangan biaya operasional.</a:t>
            </a:r>
            <a:endParaRPr sz="2000">
              <a:solidFill>
                <a:srgbClr val="002060"/>
              </a:solidFill>
            </a:endParaRPr>
          </a:p>
          <a:p>
            <a:pPr indent="0" lvl="0" marL="0" marR="0" rtl="0" algn="just">
              <a:lnSpc>
                <a:spcPct val="100000"/>
              </a:lnSpc>
              <a:spcBef>
                <a:spcPts val="0"/>
              </a:spcBef>
              <a:spcAft>
                <a:spcPts val="0"/>
              </a:spcAft>
              <a:buNone/>
            </a:pPr>
            <a:r>
              <a:t/>
            </a:r>
            <a:endParaRPr sz="200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6725d4fffd_0_4"/>
          <p:cNvSpPr txBox="1"/>
          <p:nvPr/>
        </p:nvSpPr>
        <p:spPr>
          <a:xfrm>
            <a:off x="2349900" y="1152051"/>
            <a:ext cx="7492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Metodologi Penelitian</a:t>
            </a:r>
            <a:endParaRPr b="0" i="0" sz="1400" u="none" cap="none" strike="noStrike">
              <a:solidFill>
                <a:srgbClr val="000000"/>
              </a:solidFill>
              <a:latin typeface="Arial"/>
              <a:ea typeface="Arial"/>
              <a:cs typeface="Arial"/>
              <a:sym typeface="Arial"/>
            </a:endParaRPr>
          </a:p>
        </p:txBody>
      </p:sp>
      <p:sp>
        <p:nvSpPr>
          <p:cNvPr id="122" name="Google Shape;122;g36725d4fffd_0_4"/>
          <p:cNvSpPr txBox="1"/>
          <p:nvPr/>
        </p:nvSpPr>
        <p:spPr>
          <a:xfrm>
            <a:off x="1108950" y="1923475"/>
            <a:ext cx="10017300" cy="3775200"/>
          </a:xfrm>
          <a:prstGeom prst="rect">
            <a:avLst/>
          </a:prstGeom>
          <a:noFill/>
          <a:ln>
            <a:noFill/>
          </a:ln>
        </p:spPr>
        <p:txBody>
          <a:bodyPr anchorCtr="0" anchor="t" bIns="91400" lIns="91400" spcFirstLastPara="1" rIns="91400" wrap="square" tIns="91400">
            <a:noAutofit/>
          </a:bodyPr>
          <a:lstStyle/>
          <a:p>
            <a:pPr indent="-355600" lvl="0" marL="457200" marR="0" rtl="0" algn="just">
              <a:lnSpc>
                <a:spcPct val="100000"/>
              </a:lnSpc>
              <a:spcBef>
                <a:spcPts val="0"/>
              </a:spcBef>
              <a:spcAft>
                <a:spcPts val="0"/>
              </a:spcAft>
              <a:buClr>
                <a:srgbClr val="002060"/>
              </a:buClr>
              <a:buSzPts val="2000"/>
              <a:buFont typeface="Arial"/>
              <a:buAutoNum type="alphaLcPeriod"/>
            </a:pPr>
            <a:r>
              <a:rPr b="0" i="0" lang="en-US" sz="2000" u="none" cap="none" strike="noStrike">
                <a:solidFill>
                  <a:srgbClr val="002060"/>
                </a:solidFill>
                <a:latin typeface="Arial"/>
                <a:ea typeface="Arial"/>
                <a:cs typeface="Arial"/>
                <a:sym typeface="Arial"/>
              </a:rPr>
              <a:t>Jenis Penelitian yaitu Penelitian Terapan</a:t>
            </a:r>
            <a:endParaRPr b="0" i="0" sz="2000" u="none" cap="none" strike="noStrike">
              <a:solidFill>
                <a:srgbClr val="002060"/>
              </a:solidFill>
              <a:latin typeface="Arial"/>
              <a:ea typeface="Arial"/>
              <a:cs typeface="Arial"/>
              <a:sym typeface="Arial"/>
            </a:endParaRPr>
          </a:p>
          <a:p>
            <a:pPr indent="-355600" lvl="0" marL="457200" marR="0" rtl="0" algn="just">
              <a:lnSpc>
                <a:spcPct val="100000"/>
              </a:lnSpc>
              <a:spcBef>
                <a:spcPts val="0"/>
              </a:spcBef>
              <a:spcAft>
                <a:spcPts val="0"/>
              </a:spcAft>
              <a:buClr>
                <a:srgbClr val="002060"/>
              </a:buClr>
              <a:buSzPts val="2000"/>
              <a:buFont typeface="Arial"/>
              <a:buAutoNum type="alphaLcPeriod"/>
            </a:pPr>
            <a:r>
              <a:rPr b="0" i="0" lang="en-US" sz="2000" u="none" cap="none" strike="noStrike">
                <a:solidFill>
                  <a:srgbClr val="002060"/>
                </a:solidFill>
                <a:latin typeface="Arial"/>
                <a:ea typeface="Arial"/>
                <a:cs typeface="Arial"/>
                <a:sym typeface="Arial"/>
              </a:rPr>
              <a:t>Metode Pengumpulan Data:</a:t>
            </a:r>
            <a:endParaRPr b="0" i="0" sz="2000" u="none" cap="none" strike="noStrike">
              <a:solidFill>
                <a:srgbClr val="002060"/>
              </a:solidFill>
              <a:latin typeface="Arial"/>
              <a:ea typeface="Arial"/>
              <a:cs typeface="Arial"/>
              <a:sym typeface="Arial"/>
            </a:endParaRPr>
          </a:p>
          <a:p>
            <a:pPr indent="-355600" lvl="0" marL="457200" marR="0" rtl="0" algn="just">
              <a:lnSpc>
                <a:spcPct val="100000"/>
              </a:lnSpc>
              <a:spcBef>
                <a:spcPts val="0"/>
              </a:spcBef>
              <a:spcAft>
                <a:spcPts val="0"/>
              </a:spcAft>
              <a:buClr>
                <a:srgbClr val="002060"/>
              </a:buClr>
              <a:buSzPts val="2000"/>
              <a:buFont typeface="Arial"/>
              <a:buChar char="-"/>
            </a:pPr>
            <a:r>
              <a:rPr b="0" i="0" lang="en-US" sz="2000" u="none" cap="none" strike="noStrike">
                <a:solidFill>
                  <a:srgbClr val="002060"/>
                </a:solidFill>
                <a:latin typeface="Arial"/>
                <a:ea typeface="Arial"/>
                <a:cs typeface="Arial"/>
                <a:sym typeface="Arial"/>
              </a:rPr>
              <a:t>Observasi topologi eksisting.</a:t>
            </a:r>
            <a:endParaRPr b="0" i="0" sz="2000" u="none" cap="none" strike="noStrike">
              <a:solidFill>
                <a:srgbClr val="002060"/>
              </a:solidFill>
              <a:latin typeface="Arial"/>
              <a:ea typeface="Arial"/>
              <a:cs typeface="Arial"/>
              <a:sym typeface="Arial"/>
            </a:endParaRPr>
          </a:p>
          <a:p>
            <a:pPr indent="-355600" lvl="0" marL="457200" marR="0" rtl="0" algn="just">
              <a:lnSpc>
                <a:spcPct val="100000"/>
              </a:lnSpc>
              <a:spcBef>
                <a:spcPts val="0"/>
              </a:spcBef>
              <a:spcAft>
                <a:spcPts val="0"/>
              </a:spcAft>
              <a:buClr>
                <a:srgbClr val="002060"/>
              </a:buClr>
              <a:buSzPts val="2000"/>
              <a:buFont typeface="Arial"/>
              <a:buChar char="-"/>
            </a:pPr>
            <a:r>
              <a:rPr b="0" i="0" lang="en-US" sz="2000" u="none" cap="none" strike="noStrike">
                <a:solidFill>
                  <a:srgbClr val="002060"/>
                </a:solidFill>
                <a:latin typeface="Arial"/>
                <a:ea typeface="Arial"/>
                <a:cs typeface="Arial"/>
                <a:sym typeface="Arial"/>
              </a:rPr>
              <a:t>Studi literatur (VLAN, OSPF, ACL, STP, </a:t>
            </a:r>
            <a:r>
              <a:rPr b="0" i="1" lang="en-US" sz="2000" u="none" cap="none" strike="noStrike">
                <a:solidFill>
                  <a:srgbClr val="002060"/>
                </a:solidFill>
                <a:latin typeface="Arial"/>
                <a:ea typeface="Arial"/>
                <a:cs typeface="Arial"/>
                <a:sym typeface="Arial"/>
              </a:rPr>
              <a:t>Etherchannel</a:t>
            </a:r>
            <a:r>
              <a:rPr b="0" i="0" lang="en-US" sz="2000" u="none" cap="none" strike="noStrike">
                <a:solidFill>
                  <a:srgbClr val="002060"/>
                </a:solidFill>
                <a:latin typeface="Arial"/>
                <a:ea typeface="Arial"/>
                <a:cs typeface="Arial"/>
                <a:sym typeface="Arial"/>
              </a:rPr>
              <a:t>, dan </a:t>
            </a:r>
            <a:r>
              <a:rPr b="0" i="1" lang="en-US" sz="2000" u="none" cap="none" strike="noStrike">
                <a:solidFill>
                  <a:srgbClr val="002060"/>
                </a:solidFill>
                <a:latin typeface="Arial"/>
                <a:ea typeface="Arial"/>
                <a:cs typeface="Arial"/>
                <a:sym typeface="Arial"/>
              </a:rPr>
              <a:t>LAN Security.</a:t>
            </a:r>
            <a:r>
              <a:rPr b="0" i="0" lang="en-US" sz="2000" u="none" cap="none" strike="noStrike">
                <a:solidFill>
                  <a:srgbClr val="002060"/>
                </a:solidFill>
                <a:latin typeface="Arial"/>
                <a:ea typeface="Arial"/>
                <a:cs typeface="Arial"/>
                <a:sym typeface="Arial"/>
              </a:rPr>
              <a:t>).</a:t>
            </a:r>
            <a:endParaRPr b="0" i="0" sz="2000" u="none" cap="none" strike="noStrike">
              <a:solidFill>
                <a:srgbClr val="002060"/>
              </a:solidFill>
              <a:latin typeface="Arial"/>
              <a:ea typeface="Arial"/>
              <a:cs typeface="Arial"/>
              <a:sym typeface="Arial"/>
            </a:endParaRPr>
          </a:p>
          <a:p>
            <a:pPr indent="-355600" lvl="0" marL="457200" marR="0" rtl="0" algn="just">
              <a:lnSpc>
                <a:spcPct val="100000"/>
              </a:lnSpc>
              <a:spcBef>
                <a:spcPts val="0"/>
              </a:spcBef>
              <a:spcAft>
                <a:spcPts val="0"/>
              </a:spcAft>
              <a:buClr>
                <a:srgbClr val="002060"/>
              </a:buClr>
              <a:buSzPts val="2000"/>
              <a:buFont typeface="Arial"/>
              <a:buAutoNum type="alphaLcPeriod"/>
            </a:pPr>
            <a:r>
              <a:rPr b="0" i="0" lang="en-US" sz="2000" u="none" cap="none" strike="noStrike">
                <a:solidFill>
                  <a:srgbClr val="002060"/>
                </a:solidFill>
                <a:latin typeface="Arial"/>
                <a:ea typeface="Arial"/>
                <a:cs typeface="Arial"/>
                <a:sym typeface="Arial"/>
              </a:rPr>
              <a:t>Analisis Kebutuhan</a:t>
            </a:r>
            <a:endParaRPr b="0" i="0" sz="2000" u="none" cap="none" strike="noStrike">
              <a:solidFill>
                <a:srgbClr val="002060"/>
              </a:solidFill>
              <a:latin typeface="Arial"/>
              <a:ea typeface="Arial"/>
              <a:cs typeface="Arial"/>
              <a:sym typeface="Arial"/>
            </a:endParaRPr>
          </a:p>
          <a:p>
            <a:pPr indent="-355600" lvl="0" marL="457200" marR="0" rtl="0" algn="just">
              <a:lnSpc>
                <a:spcPct val="100000"/>
              </a:lnSpc>
              <a:spcBef>
                <a:spcPts val="0"/>
              </a:spcBef>
              <a:spcAft>
                <a:spcPts val="0"/>
              </a:spcAft>
              <a:buClr>
                <a:srgbClr val="002060"/>
              </a:buClr>
              <a:buSzPts val="2000"/>
              <a:buFont typeface="Arial"/>
              <a:buChar char="-"/>
            </a:pPr>
            <a:r>
              <a:rPr b="0" i="0" lang="en-US" sz="2000" u="none" cap="none" strike="noStrike">
                <a:solidFill>
                  <a:srgbClr val="002060"/>
                </a:solidFill>
                <a:latin typeface="Arial"/>
                <a:ea typeface="Arial"/>
                <a:cs typeface="Arial"/>
                <a:sym typeface="Arial"/>
              </a:rPr>
              <a:t>Segmentasi VLAN</a:t>
            </a:r>
            <a:endParaRPr b="0" i="0" sz="2000" u="none" cap="none" strike="noStrike">
              <a:solidFill>
                <a:srgbClr val="002060"/>
              </a:solidFill>
              <a:latin typeface="Arial"/>
              <a:ea typeface="Arial"/>
              <a:cs typeface="Arial"/>
              <a:sym typeface="Arial"/>
            </a:endParaRPr>
          </a:p>
          <a:p>
            <a:pPr indent="-355600" lvl="0" marL="457200" marR="0" rtl="0" algn="just">
              <a:lnSpc>
                <a:spcPct val="100000"/>
              </a:lnSpc>
              <a:spcBef>
                <a:spcPts val="0"/>
              </a:spcBef>
              <a:spcAft>
                <a:spcPts val="0"/>
              </a:spcAft>
              <a:buClr>
                <a:srgbClr val="002060"/>
              </a:buClr>
              <a:buSzPts val="2000"/>
              <a:buFont typeface="Arial"/>
              <a:buChar char="-"/>
            </a:pPr>
            <a:r>
              <a:rPr b="0" i="0" lang="en-US" sz="2000" u="none" cap="none" strike="noStrike">
                <a:solidFill>
                  <a:srgbClr val="002060"/>
                </a:solidFill>
                <a:latin typeface="Arial"/>
                <a:ea typeface="Arial"/>
                <a:cs typeface="Arial"/>
                <a:sym typeface="Arial"/>
              </a:rPr>
              <a:t>Routing OSPF</a:t>
            </a:r>
            <a:endParaRPr b="0" i="0" sz="2000" u="none" cap="none" strike="noStrike">
              <a:solidFill>
                <a:srgbClr val="00206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4" title="Topologi.PNG"/>
          <p:cNvPicPr preferRelativeResize="0"/>
          <p:nvPr/>
        </p:nvPicPr>
        <p:blipFill rotWithShape="1">
          <a:blip r:embed="rId3">
            <a:alphaModFix/>
          </a:blip>
          <a:srcRect b="0" l="-10795" r="-10784" t="0"/>
          <a:stretch/>
        </p:blipFill>
        <p:spPr>
          <a:xfrm>
            <a:off x="2650350" y="1724750"/>
            <a:ext cx="7422626" cy="4175225"/>
          </a:xfrm>
          <a:prstGeom prst="rect">
            <a:avLst/>
          </a:prstGeom>
          <a:noFill/>
          <a:ln>
            <a:noFill/>
          </a:ln>
          <a:effectLst>
            <a:outerShdw blurRad="57150" rotWithShape="0" algn="bl" dir="5400000" dist="19050">
              <a:srgbClr val="000000">
                <a:alpha val="49019"/>
              </a:srgbClr>
            </a:outerShdw>
          </a:effectLst>
        </p:spPr>
      </p:pic>
      <p:sp>
        <p:nvSpPr>
          <p:cNvPr id="129" name="Google Shape;129;p4"/>
          <p:cNvSpPr txBox="1"/>
          <p:nvPr/>
        </p:nvSpPr>
        <p:spPr>
          <a:xfrm>
            <a:off x="2349900" y="1152051"/>
            <a:ext cx="7492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Design Topologi Jaringan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3509c7b4294_0_50"/>
          <p:cNvSpPr txBox="1"/>
          <p:nvPr/>
        </p:nvSpPr>
        <p:spPr>
          <a:xfrm>
            <a:off x="2349900" y="1152051"/>
            <a:ext cx="7492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r>
              <a:rPr b="1" i="0" lang="en-US" sz="2800" u="none" cap="none" strike="noStrike">
                <a:solidFill>
                  <a:srgbClr val="002060"/>
                </a:solidFill>
                <a:latin typeface="Arial"/>
                <a:ea typeface="Arial"/>
                <a:cs typeface="Arial"/>
                <a:sym typeface="Arial"/>
              </a:rPr>
              <a:t>Design Topologi Jaringan</a:t>
            </a:r>
            <a:endParaRPr b="1" i="0" sz="2800" u="none" cap="none" strike="noStrike">
              <a:solidFill>
                <a:srgbClr val="002060"/>
              </a:solidFill>
              <a:latin typeface="Arial"/>
              <a:ea typeface="Arial"/>
              <a:cs typeface="Arial"/>
              <a:sym typeface="Arial"/>
            </a:endParaRPr>
          </a:p>
        </p:txBody>
      </p:sp>
      <p:sp>
        <p:nvSpPr>
          <p:cNvPr id="136" name="Google Shape;136;g3509c7b4294_0_50"/>
          <p:cNvSpPr txBox="1"/>
          <p:nvPr/>
        </p:nvSpPr>
        <p:spPr>
          <a:xfrm>
            <a:off x="1108950" y="1923475"/>
            <a:ext cx="9716700" cy="3775200"/>
          </a:xfrm>
          <a:prstGeom prst="rect">
            <a:avLst/>
          </a:prstGeom>
          <a:noFill/>
          <a:ln>
            <a:noFill/>
          </a:ln>
        </p:spPr>
        <p:txBody>
          <a:bodyPr anchorCtr="0" anchor="t" bIns="91400" lIns="91400" spcFirstLastPara="1" rIns="91400" wrap="square" tIns="91400">
            <a:noAutofit/>
          </a:bodyPr>
          <a:lstStyle/>
          <a:p>
            <a:pPr indent="-355600" lvl="0" marL="457200" marR="0" rtl="0" algn="just">
              <a:lnSpc>
                <a:spcPct val="100000"/>
              </a:lnSpc>
              <a:spcBef>
                <a:spcPts val="0"/>
              </a:spcBef>
              <a:spcAft>
                <a:spcPts val="0"/>
              </a:spcAft>
              <a:buClr>
                <a:srgbClr val="002060"/>
              </a:buClr>
              <a:buSzPts val="2000"/>
              <a:buFont typeface="Arial"/>
              <a:buAutoNum type="alphaLcPeriod"/>
            </a:pPr>
            <a:r>
              <a:rPr b="0" i="0" lang="en-US" sz="2000" u="none" cap="none" strike="noStrike">
                <a:solidFill>
                  <a:srgbClr val="002060"/>
                </a:solidFill>
                <a:latin typeface="Arial"/>
                <a:ea typeface="Arial"/>
                <a:cs typeface="Arial"/>
                <a:sym typeface="Arial"/>
              </a:rPr>
              <a:t>PT. Citra Mandiri Negara (Area 0), PT. Citra Print Indonesia (Area 1), dan PT. Citra Factory Indonesia (Area 2).</a:t>
            </a:r>
            <a:endParaRPr b="0" i="0" sz="2000" u="none" cap="none" strike="noStrike">
              <a:solidFill>
                <a:srgbClr val="002060"/>
              </a:solidFill>
              <a:latin typeface="Arial"/>
              <a:ea typeface="Arial"/>
              <a:cs typeface="Arial"/>
              <a:sym typeface="Arial"/>
            </a:endParaRPr>
          </a:p>
          <a:p>
            <a:pPr indent="-355600" lvl="0" marL="457200" marR="0" rtl="0" algn="just">
              <a:lnSpc>
                <a:spcPct val="100000"/>
              </a:lnSpc>
              <a:spcBef>
                <a:spcPts val="0"/>
              </a:spcBef>
              <a:spcAft>
                <a:spcPts val="0"/>
              </a:spcAft>
              <a:buClr>
                <a:srgbClr val="002060"/>
              </a:buClr>
              <a:buSzPts val="2000"/>
              <a:buFont typeface="Arial"/>
              <a:buAutoNum type="alphaLcPeriod"/>
            </a:pPr>
            <a:r>
              <a:rPr b="0" i="0" lang="en-US" sz="2000" u="none" cap="none" strike="noStrike">
                <a:solidFill>
                  <a:srgbClr val="002060"/>
                </a:solidFill>
                <a:latin typeface="Arial"/>
                <a:ea typeface="Arial"/>
                <a:cs typeface="Arial"/>
                <a:sym typeface="Arial"/>
              </a:rPr>
              <a:t>Protokol Jaringan</a:t>
            </a:r>
            <a:endParaRPr b="0" i="0" sz="2000" u="none" cap="none" strike="noStrike">
              <a:solidFill>
                <a:srgbClr val="002060"/>
              </a:solidFill>
              <a:latin typeface="Arial"/>
              <a:ea typeface="Arial"/>
              <a:cs typeface="Arial"/>
              <a:sym typeface="Arial"/>
            </a:endParaRPr>
          </a:p>
          <a:p>
            <a:pPr indent="-355600" lvl="0" marL="457200" marR="0" rtl="0" algn="just">
              <a:lnSpc>
                <a:spcPct val="100000"/>
              </a:lnSpc>
              <a:spcBef>
                <a:spcPts val="0"/>
              </a:spcBef>
              <a:spcAft>
                <a:spcPts val="0"/>
              </a:spcAft>
              <a:buClr>
                <a:srgbClr val="002060"/>
              </a:buClr>
              <a:buSzPts val="2000"/>
              <a:buFont typeface="Arial"/>
              <a:buChar char="-"/>
            </a:pPr>
            <a:r>
              <a:rPr b="0" i="0" lang="en-US" sz="2000" u="none" cap="none" strike="noStrike">
                <a:solidFill>
                  <a:srgbClr val="002060"/>
                </a:solidFill>
                <a:latin typeface="Arial"/>
                <a:ea typeface="Arial"/>
                <a:cs typeface="Arial"/>
                <a:sym typeface="Arial"/>
              </a:rPr>
              <a:t>Routing OSPF</a:t>
            </a:r>
            <a:endParaRPr b="0" i="0" sz="2000" u="none" cap="none" strike="noStrike">
              <a:solidFill>
                <a:srgbClr val="002060"/>
              </a:solidFill>
              <a:latin typeface="Arial"/>
              <a:ea typeface="Arial"/>
              <a:cs typeface="Arial"/>
              <a:sym typeface="Arial"/>
            </a:endParaRPr>
          </a:p>
          <a:p>
            <a:pPr indent="-355600" lvl="0" marL="457200" marR="0" rtl="0" algn="just">
              <a:lnSpc>
                <a:spcPct val="100000"/>
              </a:lnSpc>
              <a:spcBef>
                <a:spcPts val="0"/>
              </a:spcBef>
              <a:spcAft>
                <a:spcPts val="0"/>
              </a:spcAft>
              <a:buClr>
                <a:srgbClr val="002060"/>
              </a:buClr>
              <a:buSzPts val="2000"/>
              <a:buFont typeface="Arial"/>
              <a:buChar char="-"/>
            </a:pPr>
            <a:r>
              <a:rPr b="0" i="0" lang="en-US" sz="2000" u="none" cap="none" strike="noStrike">
                <a:solidFill>
                  <a:srgbClr val="002060"/>
                </a:solidFill>
                <a:latin typeface="Arial"/>
                <a:ea typeface="Arial"/>
                <a:cs typeface="Arial"/>
                <a:sym typeface="Arial"/>
              </a:rPr>
              <a:t>VLAN</a:t>
            </a:r>
            <a:endParaRPr b="0" i="0" sz="2000" u="none" cap="none" strike="noStrike">
              <a:solidFill>
                <a:srgbClr val="002060"/>
              </a:solidFill>
              <a:latin typeface="Arial"/>
              <a:ea typeface="Arial"/>
              <a:cs typeface="Arial"/>
              <a:sym typeface="Arial"/>
            </a:endParaRPr>
          </a:p>
          <a:p>
            <a:pPr indent="-355600" lvl="0" marL="457200" marR="0" rtl="0" algn="just">
              <a:lnSpc>
                <a:spcPct val="100000"/>
              </a:lnSpc>
              <a:spcBef>
                <a:spcPts val="0"/>
              </a:spcBef>
              <a:spcAft>
                <a:spcPts val="0"/>
              </a:spcAft>
              <a:buClr>
                <a:srgbClr val="002060"/>
              </a:buClr>
              <a:buSzPts val="2000"/>
              <a:buFont typeface="Arial"/>
              <a:buChar char="-"/>
            </a:pPr>
            <a:r>
              <a:rPr b="0" i="0" lang="en-US" sz="2000" u="none" cap="none" strike="noStrike">
                <a:solidFill>
                  <a:srgbClr val="002060"/>
                </a:solidFill>
                <a:latin typeface="Arial"/>
                <a:ea typeface="Arial"/>
                <a:cs typeface="Arial"/>
                <a:sym typeface="Arial"/>
              </a:rPr>
              <a:t>STP</a:t>
            </a:r>
            <a:endParaRPr b="0" i="0" sz="2000" u="none" cap="none" strike="noStrike">
              <a:solidFill>
                <a:srgbClr val="002060"/>
              </a:solidFill>
              <a:latin typeface="Arial"/>
              <a:ea typeface="Arial"/>
              <a:cs typeface="Arial"/>
              <a:sym typeface="Arial"/>
            </a:endParaRPr>
          </a:p>
          <a:p>
            <a:pPr indent="-355600" lvl="0" marL="457200" marR="0" rtl="0" algn="just">
              <a:lnSpc>
                <a:spcPct val="100000"/>
              </a:lnSpc>
              <a:spcBef>
                <a:spcPts val="0"/>
              </a:spcBef>
              <a:spcAft>
                <a:spcPts val="0"/>
              </a:spcAft>
              <a:buClr>
                <a:srgbClr val="002060"/>
              </a:buClr>
              <a:buSzPts val="2000"/>
              <a:buFont typeface="Arial"/>
              <a:buChar char="-"/>
            </a:pPr>
            <a:r>
              <a:rPr b="0" i="0" lang="en-US" sz="2000" u="none" cap="none" strike="noStrike">
                <a:solidFill>
                  <a:srgbClr val="002060"/>
                </a:solidFill>
                <a:latin typeface="Arial"/>
                <a:ea typeface="Arial"/>
                <a:cs typeface="Arial"/>
                <a:sym typeface="Arial"/>
              </a:rPr>
              <a:t>ACL</a:t>
            </a:r>
            <a:endParaRPr b="0" i="0" sz="2000" u="none" cap="none" strike="noStrike">
              <a:solidFill>
                <a:srgbClr val="002060"/>
              </a:solidFill>
              <a:latin typeface="Arial"/>
              <a:ea typeface="Arial"/>
              <a:cs typeface="Arial"/>
              <a:sym typeface="Arial"/>
            </a:endParaRPr>
          </a:p>
          <a:p>
            <a:pPr indent="-355600" lvl="0" marL="457200" marR="0" rtl="0" algn="just">
              <a:lnSpc>
                <a:spcPct val="100000"/>
              </a:lnSpc>
              <a:spcBef>
                <a:spcPts val="0"/>
              </a:spcBef>
              <a:spcAft>
                <a:spcPts val="0"/>
              </a:spcAft>
              <a:buClr>
                <a:srgbClr val="002060"/>
              </a:buClr>
              <a:buSzPts val="2000"/>
              <a:buFont typeface="Arial"/>
              <a:buChar char="-"/>
            </a:pPr>
            <a:r>
              <a:rPr b="0" i="0" lang="en-US" sz="2000" u="none" cap="none" strike="noStrike">
                <a:solidFill>
                  <a:srgbClr val="002060"/>
                </a:solidFill>
                <a:latin typeface="Arial"/>
                <a:ea typeface="Arial"/>
                <a:cs typeface="Arial"/>
                <a:sym typeface="Arial"/>
              </a:rPr>
              <a:t>LAN Security</a:t>
            </a:r>
            <a:endParaRPr b="0" i="0" sz="2000" u="none" cap="none" strike="noStrike">
              <a:solidFill>
                <a:srgbClr val="002060"/>
              </a:solidFill>
              <a:latin typeface="Arial"/>
              <a:ea typeface="Arial"/>
              <a:cs typeface="Arial"/>
              <a:sym typeface="Arial"/>
            </a:endParaRPr>
          </a:p>
          <a:p>
            <a:pPr indent="-355600" lvl="0" marL="457200" marR="0" rtl="0" algn="just">
              <a:lnSpc>
                <a:spcPct val="100000"/>
              </a:lnSpc>
              <a:spcBef>
                <a:spcPts val="0"/>
              </a:spcBef>
              <a:spcAft>
                <a:spcPts val="0"/>
              </a:spcAft>
              <a:buClr>
                <a:srgbClr val="002060"/>
              </a:buClr>
              <a:buSzPts val="2000"/>
              <a:buFont typeface="Arial"/>
              <a:buChar char="-"/>
            </a:pPr>
            <a:r>
              <a:rPr b="0" i="0" lang="en-US" sz="2000" u="none" cap="none" strike="noStrike">
                <a:solidFill>
                  <a:srgbClr val="002060"/>
                </a:solidFill>
                <a:latin typeface="Arial"/>
                <a:ea typeface="Arial"/>
                <a:cs typeface="Arial"/>
                <a:sym typeface="Arial"/>
              </a:rPr>
              <a:t>Etherchannel</a:t>
            </a:r>
            <a:endParaRPr b="0" i="0" sz="2000" u="none" cap="none" strike="noStrike">
              <a:solidFill>
                <a:srgbClr val="002060"/>
              </a:solidFill>
              <a:latin typeface="Arial"/>
              <a:ea typeface="Arial"/>
              <a:cs typeface="Arial"/>
              <a:sym typeface="Arial"/>
            </a:endParaRPr>
          </a:p>
          <a:p>
            <a:pPr indent="-355600" lvl="0" marL="457200" marR="0" rtl="0" algn="just">
              <a:lnSpc>
                <a:spcPct val="100000"/>
              </a:lnSpc>
              <a:spcBef>
                <a:spcPts val="0"/>
              </a:spcBef>
              <a:spcAft>
                <a:spcPts val="0"/>
              </a:spcAft>
              <a:buClr>
                <a:srgbClr val="002060"/>
              </a:buClr>
              <a:buSzPts val="2000"/>
              <a:buFont typeface="Arial"/>
              <a:buChar char="-"/>
            </a:pPr>
            <a:r>
              <a:rPr b="0" i="0" lang="en-US" sz="2000" u="none" cap="none" strike="noStrike">
                <a:solidFill>
                  <a:srgbClr val="002060"/>
                </a:solidFill>
                <a:latin typeface="Arial"/>
                <a:ea typeface="Arial"/>
                <a:cs typeface="Arial"/>
                <a:sym typeface="Arial"/>
              </a:rPr>
              <a:t>DHCPv4</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206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206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3509c7b4294_0_60"/>
          <p:cNvSpPr txBox="1"/>
          <p:nvPr/>
        </p:nvSpPr>
        <p:spPr>
          <a:xfrm>
            <a:off x="2349900" y="1152051"/>
            <a:ext cx="7492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Implementasi VLAN dan Subnetting</a:t>
            </a:r>
            <a:endParaRPr b="0" i="0" sz="2700" u="none" cap="none" strike="noStrike">
              <a:solidFill>
                <a:srgbClr val="000000"/>
              </a:solidFill>
              <a:latin typeface="Arial"/>
              <a:ea typeface="Arial"/>
              <a:cs typeface="Arial"/>
              <a:sym typeface="Arial"/>
            </a:endParaRPr>
          </a:p>
        </p:txBody>
      </p:sp>
      <p:sp>
        <p:nvSpPr>
          <p:cNvPr id="143" name="Google Shape;143;g3509c7b4294_0_60"/>
          <p:cNvSpPr txBox="1"/>
          <p:nvPr/>
        </p:nvSpPr>
        <p:spPr>
          <a:xfrm>
            <a:off x="1108950" y="1923475"/>
            <a:ext cx="9375000" cy="3775200"/>
          </a:xfrm>
          <a:prstGeom prst="rect">
            <a:avLst/>
          </a:prstGeom>
          <a:noFill/>
          <a:ln>
            <a:noFill/>
          </a:ln>
        </p:spPr>
        <p:txBody>
          <a:bodyPr anchorCtr="0" anchor="t" bIns="91400" lIns="91400" spcFirstLastPara="1" rIns="91400" wrap="square" tIns="91400">
            <a:noAutofit/>
          </a:bodyPr>
          <a:lstStyle/>
          <a:p>
            <a:pPr indent="-355600" lvl="0" marL="457200" marR="0" rtl="0" algn="just">
              <a:lnSpc>
                <a:spcPct val="100000"/>
              </a:lnSpc>
              <a:spcBef>
                <a:spcPts val="0"/>
              </a:spcBef>
              <a:spcAft>
                <a:spcPts val="0"/>
              </a:spcAft>
              <a:buClr>
                <a:srgbClr val="002060"/>
              </a:buClr>
              <a:buSzPts val="2000"/>
              <a:buFont typeface="Arial"/>
              <a:buAutoNum type="alphaLcPeriod"/>
            </a:pPr>
            <a:r>
              <a:rPr b="0" i="0" lang="en-US" sz="2000" u="none" cap="none" strike="noStrike">
                <a:solidFill>
                  <a:srgbClr val="002060"/>
                </a:solidFill>
                <a:latin typeface="Arial"/>
                <a:ea typeface="Arial"/>
                <a:cs typeface="Arial"/>
                <a:sym typeface="Arial"/>
              </a:rPr>
              <a:t>PT. Citra Mandiri Negara</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2060"/>
              </a:solidFill>
              <a:latin typeface="Arial"/>
              <a:ea typeface="Arial"/>
              <a:cs typeface="Arial"/>
              <a:sym typeface="Arial"/>
            </a:endParaRPr>
          </a:p>
        </p:txBody>
      </p:sp>
      <p:graphicFrame>
        <p:nvGraphicFramePr>
          <p:cNvPr id="144" name="Google Shape;144;g3509c7b4294_0_60"/>
          <p:cNvGraphicFramePr/>
          <p:nvPr/>
        </p:nvGraphicFramePr>
        <p:xfrm>
          <a:off x="952500" y="2454050"/>
          <a:ext cx="3000000" cy="3000000"/>
        </p:xfrm>
        <a:graphic>
          <a:graphicData uri="http://schemas.openxmlformats.org/drawingml/2006/table">
            <a:tbl>
              <a:tblPr>
                <a:noFill/>
                <a:tableStyleId>{F63207C2-1A75-4988-9EBE-C9EAAC54FCDE}</a:tableStyleId>
              </a:tblPr>
              <a:tblGrid>
                <a:gridCol w="1846575"/>
                <a:gridCol w="3296925"/>
                <a:gridCol w="2571750"/>
                <a:gridCol w="2571750"/>
              </a:tblGrid>
              <a:tr h="381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2060"/>
                          </a:solidFill>
                        </a:rPr>
                        <a:t>ID VLAN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2000" u="none" cap="none" strike="noStrike">
                          <a:solidFill>
                            <a:srgbClr val="002060"/>
                          </a:solidFill>
                        </a:rPr>
                        <a:t>Nama VLAN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2000" u="none" cap="none" strike="noStrike">
                          <a:solidFill>
                            <a:srgbClr val="002060"/>
                          </a:solidFill>
                        </a:rPr>
                        <a:t>Subnet/IP Address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US" sz="2000" u="none" cap="none" strike="noStrike">
                          <a:solidFill>
                            <a:srgbClr val="002060"/>
                          </a:solidFill>
                        </a:rPr>
                        <a:t>Gateway</a:t>
                      </a:r>
                      <a:endParaRPr sz="1400" u="none" cap="none" strike="noStrike"/>
                    </a:p>
                  </a:txBody>
                  <a:tcPr marT="91425" marB="91425" marR="91425" marL="91425"/>
                </a:tc>
              </a:tr>
              <a:tr h="3602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Finance CMN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192.168.10.0/24</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192.168.10.1</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Prepress &amp; Desainer</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192.168.15.0/24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192.168.15.1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Estimator</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192.168.20.0/24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192.168.20.1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Spv IT</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192.168.25.0/24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192.168.25.1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PPIC</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192.168.30.0/24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192.168.30.1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Staff Umum</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192.168.35.0/24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192.168.35.1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Data Storage (NAS)</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192.168.100.0/24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192.168.100.1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686c1ef320_0_33"/>
          <p:cNvSpPr txBox="1"/>
          <p:nvPr/>
        </p:nvSpPr>
        <p:spPr>
          <a:xfrm>
            <a:off x="2349900" y="1152051"/>
            <a:ext cx="74922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Implementasi VLAN dan Subnetting</a:t>
            </a:r>
            <a:endParaRPr b="0" i="0" sz="2700" u="none" cap="none" strike="noStrike">
              <a:solidFill>
                <a:srgbClr val="000000"/>
              </a:solidFill>
              <a:latin typeface="Arial"/>
              <a:ea typeface="Arial"/>
              <a:cs typeface="Arial"/>
              <a:sym typeface="Arial"/>
            </a:endParaRPr>
          </a:p>
        </p:txBody>
      </p:sp>
      <p:sp>
        <p:nvSpPr>
          <p:cNvPr id="151" name="Google Shape;151;g3686c1ef320_0_33"/>
          <p:cNvSpPr txBox="1"/>
          <p:nvPr/>
        </p:nvSpPr>
        <p:spPr>
          <a:xfrm>
            <a:off x="1108950" y="1923475"/>
            <a:ext cx="9375000" cy="3775200"/>
          </a:xfrm>
          <a:prstGeom prst="rect">
            <a:avLst/>
          </a:prstGeom>
          <a:noFill/>
          <a:ln>
            <a:noFill/>
          </a:ln>
        </p:spPr>
        <p:txBody>
          <a:bodyPr anchorCtr="0" anchor="t" bIns="91400" lIns="91400" spcFirstLastPara="1" rIns="91400" wrap="square" tIns="91400">
            <a:noAutofit/>
          </a:bodyPr>
          <a:lstStyle/>
          <a:p>
            <a:pPr indent="-355600" lvl="0" marL="457200" marR="0" rtl="0" algn="just">
              <a:lnSpc>
                <a:spcPct val="100000"/>
              </a:lnSpc>
              <a:spcBef>
                <a:spcPts val="0"/>
              </a:spcBef>
              <a:spcAft>
                <a:spcPts val="0"/>
              </a:spcAft>
              <a:buClr>
                <a:srgbClr val="002060"/>
              </a:buClr>
              <a:buSzPts val="2000"/>
              <a:buFont typeface="Arial"/>
              <a:buAutoNum type="alphaLcPeriod"/>
            </a:pPr>
            <a:r>
              <a:rPr b="0" i="0" lang="en-US" sz="2000" u="none" cap="none" strike="noStrike">
                <a:solidFill>
                  <a:srgbClr val="002060"/>
                </a:solidFill>
                <a:latin typeface="Arial"/>
                <a:ea typeface="Arial"/>
                <a:cs typeface="Arial"/>
                <a:sym typeface="Arial"/>
              </a:rPr>
              <a:t>PT. Citra Print Indonesia</a:t>
            </a:r>
            <a:endParaRPr b="0" i="0" sz="2000" u="none" cap="none" strike="noStrike">
              <a:solidFill>
                <a:srgbClr val="00206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2060"/>
              </a:solidFill>
              <a:latin typeface="Arial"/>
              <a:ea typeface="Arial"/>
              <a:cs typeface="Arial"/>
              <a:sym typeface="Arial"/>
            </a:endParaRPr>
          </a:p>
        </p:txBody>
      </p:sp>
      <p:graphicFrame>
        <p:nvGraphicFramePr>
          <p:cNvPr id="152" name="Google Shape;152;g3686c1ef320_0_33"/>
          <p:cNvGraphicFramePr/>
          <p:nvPr/>
        </p:nvGraphicFramePr>
        <p:xfrm>
          <a:off x="952500" y="2454050"/>
          <a:ext cx="3000000" cy="3000000"/>
        </p:xfrm>
        <a:graphic>
          <a:graphicData uri="http://schemas.openxmlformats.org/drawingml/2006/table">
            <a:tbl>
              <a:tblPr>
                <a:noFill/>
                <a:tableStyleId>{F63207C2-1A75-4988-9EBE-C9EAAC54FCDE}</a:tableStyleId>
              </a:tblPr>
              <a:tblGrid>
                <a:gridCol w="1846575"/>
                <a:gridCol w="3296925"/>
                <a:gridCol w="2571750"/>
                <a:gridCol w="2571750"/>
              </a:tblGrid>
              <a:tr h="38100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2060"/>
                          </a:solidFill>
                        </a:rPr>
                        <a:t>ID VLAN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2060"/>
                          </a:solidFill>
                        </a:rPr>
                        <a:t>Nama VLAN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2060"/>
                          </a:solidFill>
                        </a:rPr>
                        <a:t>Subnet/IP Address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rgbClr val="002060"/>
                          </a:solidFill>
                        </a:rPr>
                        <a:t>Gateway</a:t>
                      </a:r>
                      <a:endParaRPr sz="1400" u="none" cap="none" strike="noStrike"/>
                    </a:p>
                  </a:txBody>
                  <a:tcPr marT="91425" marB="91425" marR="91425" marL="91425"/>
                </a:tc>
              </a:tr>
              <a:tr h="3602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Finance CMN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192.168.40.0/24</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192.168.40.1</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Prepress &amp; Desainer</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192.168.45.0/24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192.168.45.1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Estimator</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192.168.50.0/24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192.168.50.1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55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Spv IT</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192.168.55.0/24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192.168.55.1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60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PPIC</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192.168.60.0/24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192.168.60.1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