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2" r:id="rId6"/>
    <p:sldId id="275" r:id="rId7"/>
    <p:sldId id="277" r:id="rId8"/>
    <p:sldId id="278" r:id="rId9"/>
    <p:sldId id="279" r:id="rId10"/>
    <p:sldId id="280" r:id="rId11"/>
    <p:sldId id="265" r:id="rId12"/>
    <p:sldId id="268" r:id="rId13"/>
    <p:sldId id="269" r:id="rId14"/>
    <p:sldId id="270" r:id="rId15"/>
    <p:sldId id="271" r:id="rId16"/>
    <p:sldId id="273" r:id="rId17"/>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24C20CC8-DF51-4013-BC1A-C69F27EE951B}" type="datetimeFigureOut">
              <a:rPr lang="es-CO" smtClean="0"/>
              <a:pPr/>
              <a:t>19/04/2021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6EE1C4A2-FD93-4C7C-B4BA-E1A68F7BAA61}" type="slidenum">
              <a:rPr lang="es-CO" smtClean="0"/>
              <a:pPr/>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24C20CC8-DF51-4013-BC1A-C69F27EE951B}" type="datetimeFigureOut">
              <a:rPr lang="es-CO" smtClean="0"/>
              <a:pPr/>
              <a:t>19/04/2021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6EE1C4A2-FD93-4C7C-B4BA-E1A68F7BAA61}" type="slidenum">
              <a:rPr lang="es-CO" smtClean="0"/>
              <a:pPr/>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24C20CC8-DF51-4013-BC1A-C69F27EE951B}" type="datetimeFigureOut">
              <a:rPr lang="es-CO" smtClean="0"/>
              <a:pPr/>
              <a:t>19/04/2021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6EE1C4A2-FD93-4C7C-B4BA-E1A68F7BAA61}" type="slidenum">
              <a:rPr lang="es-CO" smtClean="0"/>
              <a:pPr/>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24C20CC8-DF51-4013-BC1A-C69F27EE951B}" type="datetimeFigureOut">
              <a:rPr lang="es-CO" smtClean="0"/>
              <a:pPr/>
              <a:t>19/04/2021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6EE1C4A2-FD93-4C7C-B4BA-E1A68F7BAA61}" type="slidenum">
              <a:rPr lang="es-CO" smtClean="0"/>
              <a:pPr/>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24C20CC8-DF51-4013-BC1A-C69F27EE951B}" type="datetimeFigureOut">
              <a:rPr lang="es-CO" smtClean="0"/>
              <a:pPr/>
              <a:t>19/04/2021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6EE1C4A2-FD93-4C7C-B4BA-E1A68F7BAA61}" type="slidenum">
              <a:rPr lang="es-CO" smtClean="0"/>
              <a:pPr/>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24C20CC8-DF51-4013-BC1A-C69F27EE951B}" type="datetimeFigureOut">
              <a:rPr lang="es-CO" smtClean="0"/>
              <a:pPr/>
              <a:t>19/04/2021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6EE1C4A2-FD93-4C7C-B4BA-E1A68F7BAA61}" type="slidenum">
              <a:rPr lang="es-CO" smtClean="0"/>
              <a:pPr/>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24C20CC8-DF51-4013-BC1A-C69F27EE951B}" type="datetimeFigureOut">
              <a:rPr lang="es-CO" smtClean="0"/>
              <a:pPr/>
              <a:t>19/04/2021</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6EE1C4A2-FD93-4C7C-B4BA-E1A68F7BAA61}" type="slidenum">
              <a:rPr lang="es-CO" smtClean="0"/>
              <a:pPr/>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24C20CC8-DF51-4013-BC1A-C69F27EE951B}" type="datetimeFigureOut">
              <a:rPr lang="es-CO" smtClean="0"/>
              <a:pPr/>
              <a:t>19/04/2021</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6EE1C4A2-FD93-4C7C-B4BA-E1A68F7BAA61}" type="slidenum">
              <a:rPr lang="es-CO" smtClean="0"/>
              <a:pPr/>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4C20CC8-DF51-4013-BC1A-C69F27EE951B}" type="datetimeFigureOut">
              <a:rPr lang="es-CO" smtClean="0"/>
              <a:pPr/>
              <a:t>19/04/2021</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6EE1C4A2-FD93-4C7C-B4BA-E1A68F7BAA61}" type="slidenum">
              <a:rPr lang="es-CO" smtClean="0"/>
              <a:pPr/>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4C20CC8-DF51-4013-BC1A-C69F27EE951B}" type="datetimeFigureOut">
              <a:rPr lang="es-CO" smtClean="0"/>
              <a:pPr/>
              <a:t>19/04/2021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6EE1C4A2-FD93-4C7C-B4BA-E1A68F7BAA61}" type="slidenum">
              <a:rPr lang="es-CO" smtClean="0"/>
              <a:pPr/>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4C20CC8-DF51-4013-BC1A-C69F27EE951B}" type="datetimeFigureOut">
              <a:rPr lang="es-CO" smtClean="0"/>
              <a:pPr/>
              <a:t>19/04/2021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6EE1C4A2-FD93-4C7C-B4BA-E1A68F7BAA61}" type="slidenum">
              <a:rPr lang="es-CO" smtClean="0"/>
              <a:pPr/>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20CC8-DF51-4013-BC1A-C69F27EE951B}" type="datetimeFigureOut">
              <a:rPr lang="es-CO" smtClean="0"/>
              <a:pPr/>
              <a:t>19/04/2021</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E1C4A2-FD93-4C7C-B4BA-E1A68F7BAA61}" type="slidenum">
              <a:rPr lang="es-CO" smtClean="0"/>
              <a:pPr/>
              <a:t>‹Nº›</a:t>
            </a:fld>
            <a:endParaRPr lang="es-C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Pearl%20Jam%20-%20Do%20The%20Evolution%20%5bHD%5d%20%5bwww.bajaryoutube.com%5d.flv"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wall%20e%20mirror.wmv"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CO" dirty="0" smtClean="0"/>
              <a:t>L A MODERNIDAD EN CRISIS</a:t>
            </a:r>
            <a:endParaRPr lang="es-CO" dirty="0"/>
          </a:p>
        </p:txBody>
      </p:sp>
      <p:sp>
        <p:nvSpPr>
          <p:cNvPr id="3" name="2 Subtítulo"/>
          <p:cNvSpPr>
            <a:spLocks noGrp="1"/>
          </p:cNvSpPr>
          <p:nvPr>
            <p:ph type="subTitle" idx="1"/>
          </p:nvPr>
        </p:nvSpPr>
        <p:spPr/>
        <p:txBody>
          <a:bodyPr/>
          <a:lstStyle/>
          <a:p>
            <a:endParaRPr lang="es-CO"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O"/>
          </a:p>
        </p:txBody>
      </p:sp>
      <p:sp>
        <p:nvSpPr>
          <p:cNvPr id="3" name="2 Marcador de contenido"/>
          <p:cNvSpPr>
            <a:spLocks noGrp="1"/>
          </p:cNvSpPr>
          <p:nvPr>
            <p:ph idx="1"/>
          </p:nvPr>
        </p:nvSpPr>
        <p:spPr/>
        <p:txBody>
          <a:bodyPr/>
          <a:lstStyle/>
          <a:p>
            <a:endParaRPr lang="es-CO"/>
          </a:p>
        </p:txBody>
      </p:sp>
      <p:pic>
        <p:nvPicPr>
          <p:cNvPr id="34818" name="Picture 2" descr="http://www.guerraeterna.com/archives/world_press_photo.jpg"/>
          <p:cNvPicPr>
            <a:picLocks noChangeAspect="1" noChangeArrowheads="1"/>
          </p:cNvPicPr>
          <p:nvPr/>
        </p:nvPicPr>
        <p:blipFill>
          <a:blip r:embed="rId2" cstate="print"/>
          <a:srcRect/>
          <a:stretch>
            <a:fillRect/>
          </a:stretch>
        </p:blipFill>
        <p:spPr bwMode="auto">
          <a:xfrm>
            <a:off x="683568" y="404664"/>
            <a:ext cx="7776864" cy="573544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42954"/>
            <a:ext cx="7498080" cy="1143000"/>
          </a:xfrm>
        </p:spPr>
        <p:txBody>
          <a:bodyPr>
            <a:normAutofit fontScale="90000"/>
          </a:bodyPr>
          <a:lstStyle/>
          <a:p>
            <a:r>
              <a:rPr lang="es-CO" dirty="0" smtClean="0"/>
              <a:t>La crisis de las promesas: pérdida de credibilidad</a:t>
            </a:r>
            <a:endParaRPr lang="es-CO" dirty="0"/>
          </a:p>
        </p:txBody>
      </p:sp>
      <p:sp>
        <p:nvSpPr>
          <p:cNvPr id="3" name="2 Marcador de contenido"/>
          <p:cNvSpPr>
            <a:spLocks noGrp="1"/>
          </p:cNvSpPr>
          <p:nvPr>
            <p:ph idx="1"/>
          </p:nvPr>
        </p:nvSpPr>
        <p:spPr>
          <a:xfrm>
            <a:off x="936104" y="1512168"/>
            <a:ext cx="8172400" cy="5661248"/>
          </a:xfrm>
        </p:spPr>
        <p:txBody>
          <a:bodyPr>
            <a:normAutofit/>
          </a:bodyPr>
          <a:lstStyle/>
          <a:p>
            <a:pPr marL="552450" indent="-552450" algn="just">
              <a:lnSpc>
                <a:spcPct val="80000"/>
              </a:lnSpc>
              <a:buNone/>
            </a:pPr>
            <a:r>
              <a:rPr lang="es-CO" dirty="0" smtClean="0"/>
              <a:t>Aparecen nuevos paradigmas de ciencia que ponen en duda la fe en la objetividad, deja de ser un mundo ordenado.</a:t>
            </a:r>
          </a:p>
          <a:p>
            <a:pPr marL="552450" indent="-552450" algn="just">
              <a:lnSpc>
                <a:spcPct val="80000"/>
              </a:lnSpc>
              <a:buNone/>
            </a:pPr>
            <a:endParaRPr lang="es-CO" sz="1800" dirty="0" smtClean="0"/>
          </a:p>
          <a:p>
            <a:pPr marL="552450" indent="-552450" algn="just">
              <a:lnSpc>
                <a:spcPct val="80000"/>
              </a:lnSpc>
              <a:buNone/>
            </a:pPr>
            <a:r>
              <a:rPr lang="es-CO" dirty="0" smtClean="0"/>
              <a:t>El mundo parece ser caótico, la </a:t>
            </a:r>
            <a:r>
              <a:rPr lang="es-CO" dirty="0" err="1" smtClean="0"/>
              <a:t>cognoscibilidad</a:t>
            </a:r>
            <a:r>
              <a:rPr lang="es-CO" dirty="0" smtClean="0"/>
              <a:t> no es posible. </a:t>
            </a:r>
          </a:p>
          <a:p>
            <a:pPr marL="552450" indent="-552450" algn="just">
              <a:lnSpc>
                <a:spcPct val="80000"/>
              </a:lnSpc>
              <a:buNone/>
            </a:pPr>
            <a:endParaRPr lang="es-CO" sz="1800" dirty="0" smtClean="0"/>
          </a:p>
          <a:p>
            <a:pPr marL="552450" indent="-552450" algn="just">
              <a:lnSpc>
                <a:spcPct val="80000"/>
              </a:lnSpc>
              <a:buNone/>
            </a:pPr>
            <a:r>
              <a:rPr lang="es-CO" dirty="0" smtClean="0"/>
              <a:t>Mundo lleno de peligros.</a:t>
            </a:r>
          </a:p>
          <a:p>
            <a:pPr marL="552450" indent="-552450" algn="just">
              <a:lnSpc>
                <a:spcPct val="80000"/>
              </a:lnSpc>
              <a:buNone/>
            </a:pPr>
            <a:endParaRPr lang="es-CO" dirty="0" smtClean="0"/>
          </a:p>
          <a:p>
            <a:pPr marL="552450" indent="-552450" algn="ctr">
              <a:lnSpc>
                <a:spcPct val="80000"/>
              </a:lnSpc>
              <a:buNone/>
            </a:pPr>
            <a:r>
              <a:rPr lang="es-CO" i="1" u="sng" dirty="0" smtClean="0"/>
              <a:t>La complejidad del mundo hace que ya no comprendamos todo nuestro entorno</a:t>
            </a:r>
            <a:r>
              <a:rPr lang="es-CO" i="1" dirty="0" smtClean="0"/>
              <a:t>.</a:t>
            </a:r>
          </a:p>
          <a:p>
            <a:pPr marL="596646" indent="-514350" algn="just">
              <a:buFont typeface="+mj-lt"/>
              <a:buAutoNum type="arabicPeriod"/>
            </a:pPr>
            <a:endParaRPr lang="es-CO" dirty="0" smtClean="0">
              <a:solidFill>
                <a:srgbClr val="000000"/>
              </a:solidFill>
            </a:endParaRPr>
          </a:p>
          <a:p>
            <a:pPr algn="just">
              <a:lnSpc>
                <a:spcPct val="90000"/>
              </a:lnSpc>
              <a:buNone/>
            </a:pPr>
            <a:endParaRPr lang="es-CO"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42954"/>
            <a:ext cx="7498080" cy="1143000"/>
          </a:xfrm>
        </p:spPr>
        <p:txBody>
          <a:bodyPr>
            <a:normAutofit fontScale="90000"/>
          </a:bodyPr>
          <a:lstStyle/>
          <a:p>
            <a:r>
              <a:rPr lang="es-CO" dirty="0" smtClean="0"/>
              <a:t>La crisis de las promesas: pérdida de credibilidad</a:t>
            </a:r>
            <a:endParaRPr lang="es-CO" dirty="0"/>
          </a:p>
        </p:txBody>
      </p:sp>
      <p:sp>
        <p:nvSpPr>
          <p:cNvPr id="3" name="2 Marcador de contenido"/>
          <p:cNvSpPr>
            <a:spLocks noGrp="1"/>
          </p:cNvSpPr>
          <p:nvPr>
            <p:ph idx="1"/>
          </p:nvPr>
        </p:nvSpPr>
        <p:spPr>
          <a:xfrm>
            <a:off x="936104" y="1512168"/>
            <a:ext cx="8172400" cy="5661248"/>
          </a:xfrm>
        </p:spPr>
        <p:txBody>
          <a:bodyPr>
            <a:normAutofit/>
          </a:bodyPr>
          <a:lstStyle/>
          <a:p>
            <a:pPr marL="552450" indent="-552450" algn="just">
              <a:buNone/>
              <a:defRPr/>
            </a:pPr>
            <a:r>
              <a:rPr lang="es-CO" dirty="0" smtClean="0"/>
              <a:t>El sometimiento de la naturaleza tiene consecuencias perversas. </a:t>
            </a:r>
          </a:p>
          <a:p>
            <a:pPr marL="552450" indent="-552450" algn="just">
              <a:buNone/>
              <a:defRPr/>
            </a:pPr>
            <a:r>
              <a:rPr lang="es-CO" dirty="0" smtClean="0"/>
              <a:t>Mayor control racional sobre naturaleza generan consecuencias imprevisibles. Ej. calentamiento global. </a:t>
            </a:r>
          </a:p>
          <a:p>
            <a:pPr marL="552450" indent="-552450" algn="just">
              <a:buNone/>
              <a:defRPr/>
            </a:pPr>
            <a:endParaRPr lang="es-CO" dirty="0" smtClean="0"/>
          </a:p>
          <a:p>
            <a:pPr marL="552450" indent="-552450" algn="ctr">
              <a:buNone/>
              <a:defRPr/>
            </a:pPr>
            <a:r>
              <a:rPr lang="es-CO" i="1" dirty="0" smtClean="0"/>
              <a:t>(siempre hemos vivido en peligro, este viene por causas externas, el riesgo ahora es provocado por nosotros mismos)</a:t>
            </a:r>
            <a:endParaRPr lang="es-CO" dirty="0" smtClean="0">
              <a:solidFill>
                <a:srgbClr val="000000"/>
              </a:solidFill>
            </a:endParaRPr>
          </a:p>
          <a:p>
            <a:pPr algn="just">
              <a:lnSpc>
                <a:spcPct val="90000"/>
              </a:lnSpc>
              <a:buNone/>
            </a:pPr>
            <a:endParaRPr lang="es-CO"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42954"/>
            <a:ext cx="7498080" cy="1143000"/>
          </a:xfrm>
        </p:spPr>
        <p:txBody>
          <a:bodyPr>
            <a:normAutofit fontScale="90000"/>
          </a:bodyPr>
          <a:lstStyle/>
          <a:p>
            <a:r>
              <a:rPr lang="es-CO" dirty="0" smtClean="0"/>
              <a:t>La crisis de las promesas: pérdida de credibilidad</a:t>
            </a:r>
            <a:endParaRPr lang="es-CO" dirty="0"/>
          </a:p>
        </p:txBody>
      </p:sp>
      <p:sp>
        <p:nvSpPr>
          <p:cNvPr id="3" name="2 Marcador de contenido"/>
          <p:cNvSpPr>
            <a:spLocks noGrp="1"/>
          </p:cNvSpPr>
          <p:nvPr>
            <p:ph idx="1"/>
          </p:nvPr>
        </p:nvSpPr>
        <p:spPr>
          <a:xfrm>
            <a:off x="936104" y="1512168"/>
            <a:ext cx="8172400" cy="5661248"/>
          </a:xfrm>
        </p:spPr>
        <p:txBody>
          <a:bodyPr>
            <a:normAutofit/>
          </a:bodyPr>
          <a:lstStyle/>
          <a:p>
            <a:pPr marL="552450" indent="-552450" algn="just">
              <a:buNone/>
              <a:defRPr/>
            </a:pPr>
            <a:r>
              <a:rPr lang="es-CO" dirty="0" smtClean="0"/>
              <a:t>La ciencia y la técnica, las máquinas, los artefactos han jugado a favor del sistema capitalista y armamentista.</a:t>
            </a:r>
          </a:p>
          <a:p>
            <a:pPr marL="552450" indent="-552450" algn="just">
              <a:buNone/>
              <a:defRPr/>
            </a:pPr>
            <a:r>
              <a:rPr lang="es-CO" dirty="0" smtClean="0"/>
              <a:t>Los adelantos tecnológicos son impulsados por las necesidades de la guerra. Esto cuestiona que la ciencia esté ubicada en el punto cero (si juega en los intereses de la vida </a:t>
            </a:r>
            <a:r>
              <a:rPr lang="es-CO" dirty="0" smtClean="0">
                <a:sym typeface="Wingdings" pitchFamily="2" charset="2"/>
              </a:rPr>
              <a:t> la guerra y la </a:t>
            </a:r>
            <a:r>
              <a:rPr lang="es-CO" dirty="0" smtClean="0"/>
              <a:t>clonación). Han servido para esclavizarnos (Foucault).</a:t>
            </a:r>
            <a:endParaRPr lang="es-CO"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42954"/>
            <a:ext cx="7498080" cy="1143000"/>
          </a:xfrm>
        </p:spPr>
        <p:txBody>
          <a:bodyPr>
            <a:normAutofit fontScale="90000"/>
          </a:bodyPr>
          <a:lstStyle/>
          <a:p>
            <a:r>
              <a:rPr lang="es-CO" dirty="0" smtClean="0"/>
              <a:t>La crisis de las promesas: pérdida de credibilidad</a:t>
            </a:r>
            <a:endParaRPr lang="es-CO" dirty="0"/>
          </a:p>
        </p:txBody>
      </p:sp>
      <p:sp>
        <p:nvSpPr>
          <p:cNvPr id="3" name="2 Marcador de contenido"/>
          <p:cNvSpPr>
            <a:spLocks noGrp="1"/>
          </p:cNvSpPr>
          <p:nvPr>
            <p:ph idx="1"/>
          </p:nvPr>
        </p:nvSpPr>
        <p:spPr>
          <a:xfrm>
            <a:off x="936104" y="1512168"/>
            <a:ext cx="8172400" cy="5661248"/>
          </a:xfrm>
        </p:spPr>
        <p:txBody>
          <a:bodyPr>
            <a:normAutofit/>
          </a:bodyPr>
          <a:lstStyle/>
          <a:p>
            <a:pPr marL="552450" indent="-552450" algn="just">
              <a:buNone/>
              <a:defRPr/>
            </a:pPr>
            <a:r>
              <a:rPr lang="es-CO" dirty="0" smtClean="0"/>
              <a:t>Superación de la escasez. El capitalismo no ha traído prosperidad, jamás podrá generar igualdad.</a:t>
            </a:r>
            <a:endParaRPr lang="es-CO" dirty="0"/>
          </a:p>
        </p:txBody>
      </p:sp>
      <p:pic>
        <p:nvPicPr>
          <p:cNvPr id="4" name="3 Imagen" descr="1 niños carrito.jpg"/>
          <p:cNvPicPr>
            <a:picLocks noChangeAspect="1"/>
          </p:cNvPicPr>
          <p:nvPr/>
        </p:nvPicPr>
        <p:blipFill>
          <a:blip r:embed="rId2" cstate="print"/>
          <a:stretch>
            <a:fillRect/>
          </a:stretch>
        </p:blipFill>
        <p:spPr>
          <a:xfrm>
            <a:off x="3635896" y="3068960"/>
            <a:ext cx="4747261" cy="3356992"/>
          </a:xfrm>
          <a:prstGeom prst="rect">
            <a:avLst/>
          </a:prstGeom>
          <a:ln>
            <a:noFill/>
          </a:ln>
          <a:effectLst>
            <a:outerShdw blurRad="190500" dist="228600" dir="2700000" algn="ctr">
              <a:srgbClr val="000000">
                <a:alpha val="30000"/>
              </a:srgbClr>
            </a:outerShdw>
            <a:softEdge rad="127000"/>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ey del mercado.jpg"/>
          <p:cNvPicPr>
            <a:picLocks noChangeAspect="1"/>
          </p:cNvPicPr>
          <p:nvPr/>
        </p:nvPicPr>
        <p:blipFill>
          <a:blip r:embed="rId2" cstate="print">
            <a:lum bright="10000"/>
          </a:blip>
          <a:stretch>
            <a:fillRect/>
          </a:stretch>
        </p:blipFill>
        <p:spPr>
          <a:xfrm>
            <a:off x="5076057" y="2808136"/>
            <a:ext cx="4067944" cy="4049864"/>
          </a:xfrm>
          <a:prstGeom prst="rect">
            <a:avLst/>
          </a:prstGeom>
        </p:spPr>
      </p:pic>
      <p:sp>
        <p:nvSpPr>
          <p:cNvPr id="2" name="1 Título"/>
          <p:cNvSpPr>
            <a:spLocks noGrp="1"/>
          </p:cNvSpPr>
          <p:nvPr>
            <p:ph type="title"/>
          </p:nvPr>
        </p:nvSpPr>
        <p:spPr>
          <a:xfrm>
            <a:off x="899592" y="42954"/>
            <a:ext cx="7498080" cy="1143000"/>
          </a:xfrm>
        </p:spPr>
        <p:txBody>
          <a:bodyPr>
            <a:normAutofit fontScale="90000"/>
          </a:bodyPr>
          <a:lstStyle/>
          <a:p>
            <a:r>
              <a:rPr lang="es-CO" dirty="0" smtClean="0"/>
              <a:t>La crisis de las promesas: pérdida de credibilidad</a:t>
            </a:r>
            <a:endParaRPr lang="es-CO" dirty="0"/>
          </a:p>
        </p:txBody>
      </p:sp>
      <p:sp>
        <p:nvSpPr>
          <p:cNvPr id="3" name="2 Marcador de contenido"/>
          <p:cNvSpPr>
            <a:spLocks noGrp="1"/>
          </p:cNvSpPr>
          <p:nvPr>
            <p:ph idx="1"/>
          </p:nvPr>
        </p:nvSpPr>
        <p:spPr>
          <a:xfrm>
            <a:off x="936104" y="1512168"/>
            <a:ext cx="8172400" cy="5661248"/>
          </a:xfrm>
        </p:spPr>
        <p:txBody>
          <a:bodyPr>
            <a:normAutofit/>
          </a:bodyPr>
          <a:lstStyle/>
          <a:p>
            <a:pPr marL="552450" indent="-552450" algn="just">
              <a:buNone/>
              <a:defRPr/>
            </a:pPr>
            <a:r>
              <a:rPr lang="es-CO" dirty="0" smtClean="0"/>
              <a:t>El estado no puede poner bajo su control las fuerzas del mercado. La articulación no lo hace la ley, sino el mercado, el estado ya no puede garantizar el contrato social, se convierte en un inversionista y no un garante de la igualdad.</a:t>
            </a:r>
            <a:endParaRPr lang="es-CO"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REFERENCIAS</a:t>
            </a:r>
            <a:endParaRPr lang="es-CO" dirty="0"/>
          </a:p>
        </p:txBody>
      </p:sp>
      <p:sp>
        <p:nvSpPr>
          <p:cNvPr id="3" name="2 Marcador de contenido"/>
          <p:cNvSpPr>
            <a:spLocks noGrp="1"/>
          </p:cNvSpPr>
          <p:nvPr>
            <p:ph idx="1"/>
          </p:nvPr>
        </p:nvSpPr>
        <p:spPr/>
        <p:txBody>
          <a:bodyPr>
            <a:normAutofit fontScale="85000" lnSpcReduction="20000"/>
          </a:bodyPr>
          <a:lstStyle/>
          <a:p>
            <a:r>
              <a:rPr lang="es-CO" dirty="0" smtClean="0"/>
              <a:t>Muñoz, Sandra(</a:t>
            </a:r>
            <a:r>
              <a:rPr lang="es-CO" dirty="0" err="1" smtClean="0"/>
              <a:t>s.f</a:t>
            </a:r>
            <a:r>
              <a:rPr lang="es-CO" dirty="0" smtClean="0"/>
              <a:t>). Sociología de la globalización. Presentación para el curso se Seminario de Grado de la Facultad de Contaduría Pública. </a:t>
            </a:r>
          </a:p>
          <a:p>
            <a:endParaRPr lang="es-CO" dirty="0"/>
          </a:p>
          <a:p>
            <a:r>
              <a:rPr lang="es-CO" dirty="0" smtClean="0"/>
              <a:t>Suárez, Jesús. Contabilidad en la modernidad: Referentes filosóficos e histórico sociales. </a:t>
            </a:r>
          </a:p>
          <a:p>
            <a:r>
              <a:rPr lang="es-CO" dirty="0" smtClean="0"/>
              <a:t>Concurso de fotografía </a:t>
            </a:r>
            <a:r>
              <a:rPr lang="es-CO" dirty="0" err="1" smtClean="0"/>
              <a:t>World</a:t>
            </a:r>
            <a:r>
              <a:rPr lang="es-CO" dirty="0" smtClean="0"/>
              <a:t> </a:t>
            </a:r>
            <a:r>
              <a:rPr lang="es-CO" dirty="0" err="1" smtClean="0"/>
              <a:t>Press</a:t>
            </a:r>
            <a:r>
              <a:rPr lang="es-CO" dirty="0" smtClean="0"/>
              <a:t>. Descargado de: 253A%252F%252Fwww.guerraeterna.com%252Farchives%252Fworld_press_photo.jpg%3Bhttp%253A%252F%252Fwww.guerraeterna.com%252Farchives%252F2006%252F02%252Fworld_press_pho.html%3B400%3B295</a:t>
            </a:r>
          </a:p>
          <a:p>
            <a:endParaRPr lang="es-CO" dirty="0" smtClean="0"/>
          </a:p>
          <a:p>
            <a:endParaRPr lang="es-CO" dirty="0"/>
          </a:p>
          <a:p>
            <a:endParaRPr lang="es-CO" dirty="0" smtClean="0"/>
          </a:p>
          <a:p>
            <a:endParaRPr lang="es-CO"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Ciencia.jpg"/>
          <p:cNvPicPr>
            <a:picLocks noChangeAspect="1"/>
          </p:cNvPicPr>
          <p:nvPr/>
        </p:nvPicPr>
        <p:blipFill>
          <a:blip r:embed="rId2" cstate="print">
            <a:clrChange>
              <a:clrFrom>
                <a:srgbClr val="8FA9CA"/>
              </a:clrFrom>
              <a:clrTo>
                <a:srgbClr val="8FA9CA">
                  <a:alpha val="0"/>
                </a:srgbClr>
              </a:clrTo>
            </a:clrChange>
            <a:lum bright="30000"/>
          </a:blip>
          <a:stretch>
            <a:fillRect/>
          </a:stretch>
        </p:blipFill>
        <p:spPr>
          <a:xfrm>
            <a:off x="4600738" y="3140968"/>
            <a:ext cx="4014966" cy="3576356"/>
          </a:xfrm>
          <a:prstGeom prst="rect">
            <a:avLst/>
          </a:prstGeom>
        </p:spPr>
      </p:pic>
      <p:sp>
        <p:nvSpPr>
          <p:cNvPr id="2" name="1 Título"/>
          <p:cNvSpPr>
            <a:spLocks noGrp="1"/>
          </p:cNvSpPr>
          <p:nvPr>
            <p:ph type="title"/>
          </p:nvPr>
        </p:nvSpPr>
        <p:spPr>
          <a:xfrm>
            <a:off x="899592" y="-27384"/>
            <a:ext cx="7498080" cy="1143000"/>
          </a:xfrm>
        </p:spPr>
        <p:txBody>
          <a:bodyPr/>
          <a:lstStyle/>
          <a:p>
            <a:r>
              <a:rPr lang="es-CO" dirty="0" smtClean="0"/>
              <a:t>Promesas de la Modernidad</a:t>
            </a:r>
            <a:endParaRPr lang="es-CO" dirty="0"/>
          </a:p>
        </p:txBody>
      </p:sp>
      <p:sp>
        <p:nvSpPr>
          <p:cNvPr id="3" name="2 Marcador de contenido"/>
          <p:cNvSpPr>
            <a:spLocks noGrp="1"/>
          </p:cNvSpPr>
          <p:nvPr>
            <p:ph idx="1"/>
          </p:nvPr>
        </p:nvSpPr>
        <p:spPr>
          <a:xfrm>
            <a:off x="827584" y="1009184"/>
            <a:ext cx="8172400" cy="5661248"/>
          </a:xfrm>
        </p:spPr>
        <p:txBody>
          <a:bodyPr/>
          <a:lstStyle/>
          <a:p>
            <a:pPr marL="596646" indent="-514350">
              <a:buFont typeface="+mj-lt"/>
              <a:buAutoNum type="arabicPeriod"/>
            </a:pPr>
            <a:r>
              <a:rPr lang="es-CO" sz="4300" dirty="0" smtClean="0">
                <a:solidFill>
                  <a:schemeClr val="accent1">
                    <a:lumMod val="75000"/>
                  </a:schemeClr>
                </a:solidFill>
                <a:effectLst>
                  <a:outerShdw blurRad="50000" dist="30000" dir="5400000" algn="tl" rotWithShape="0">
                    <a:srgbClr val="000000">
                      <a:alpha val="30000"/>
                    </a:srgbClr>
                  </a:outerShdw>
                </a:effectLst>
                <a:latin typeface="+mj-lt"/>
                <a:ea typeface="+mj-ea"/>
                <a:cs typeface="+mj-cs"/>
              </a:rPr>
              <a:t>Promesa Epistemológica</a:t>
            </a:r>
          </a:p>
          <a:p>
            <a:pPr marL="596646" indent="-514350">
              <a:buNone/>
            </a:pPr>
            <a:endParaRPr lang="es-CO" sz="1400" dirty="0" smtClean="0">
              <a:solidFill>
                <a:schemeClr val="accent1">
                  <a:lumMod val="75000"/>
                </a:schemeClr>
              </a:solidFill>
            </a:endParaRPr>
          </a:p>
          <a:p>
            <a:pPr marL="596646" indent="-514350">
              <a:buNone/>
            </a:pPr>
            <a:r>
              <a:rPr lang="es-CO" dirty="0" smtClean="0">
                <a:solidFill>
                  <a:srgbClr val="000000"/>
                </a:solidFill>
              </a:rPr>
              <a:t>La creencia de la racionalidad del mundo a  partir de la ciencia. </a:t>
            </a:r>
          </a:p>
          <a:p>
            <a:pPr marL="596646" indent="-514350">
              <a:buNone/>
            </a:pPr>
            <a:r>
              <a:rPr lang="es-CO" dirty="0" smtClean="0">
                <a:solidFill>
                  <a:srgbClr val="000000"/>
                </a:solidFill>
              </a:rPr>
              <a:t>El mundo es cognoscible en sí mismo, podemos tener un instrumento racional que  permita conocer el mundo. Así podemos controlar la naturaleza.</a:t>
            </a:r>
            <a:endParaRPr lang="es-ES" dirty="0" smtClean="0">
              <a:solidFill>
                <a:srgbClr val="000000"/>
              </a:solidFill>
            </a:endParaRPr>
          </a:p>
          <a:p>
            <a:pPr>
              <a:buNone/>
            </a:pPr>
            <a:endParaRPr lang="es-CO"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Dllo humano.jpg"/>
          <p:cNvPicPr>
            <a:picLocks noChangeAspect="1"/>
          </p:cNvPicPr>
          <p:nvPr/>
        </p:nvPicPr>
        <p:blipFill>
          <a:blip r:embed="rId2" cstate="print">
            <a:lum bright="20000"/>
          </a:blip>
          <a:stretch>
            <a:fillRect/>
          </a:stretch>
        </p:blipFill>
        <p:spPr>
          <a:xfrm>
            <a:off x="5148064" y="3298595"/>
            <a:ext cx="3995936" cy="3559405"/>
          </a:xfrm>
          <a:prstGeom prst="rect">
            <a:avLst/>
          </a:prstGeom>
        </p:spPr>
      </p:pic>
      <p:sp>
        <p:nvSpPr>
          <p:cNvPr id="2" name="1 Título"/>
          <p:cNvSpPr>
            <a:spLocks noGrp="1"/>
          </p:cNvSpPr>
          <p:nvPr>
            <p:ph type="title"/>
          </p:nvPr>
        </p:nvSpPr>
        <p:spPr>
          <a:xfrm>
            <a:off x="899592" y="-27384"/>
            <a:ext cx="7498080" cy="1143000"/>
          </a:xfrm>
        </p:spPr>
        <p:txBody>
          <a:bodyPr/>
          <a:lstStyle/>
          <a:p>
            <a:r>
              <a:rPr lang="es-CO" dirty="0" smtClean="0"/>
              <a:t>Promesas de la Modernidad</a:t>
            </a:r>
            <a:endParaRPr lang="es-CO" dirty="0"/>
          </a:p>
        </p:txBody>
      </p:sp>
      <p:sp>
        <p:nvSpPr>
          <p:cNvPr id="3" name="2 Marcador de contenido"/>
          <p:cNvSpPr>
            <a:spLocks noGrp="1"/>
          </p:cNvSpPr>
          <p:nvPr>
            <p:ph idx="1"/>
          </p:nvPr>
        </p:nvSpPr>
        <p:spPr>
          <a:xfrm>
            <a:off x="899592" y="980728"/>
            <a:ext cx="8172400" cy="5661248"/>
          </a:xfrm>
        </p:spPr>
        <p:txBody>
          <a:bodyPr>
            <a:normAutofit/>
          </a:bodyPr>
          <a:lstStyle/>
          <a:p>
            <a:pPr marL="539750" indent="-539750">
              <a:buFont typeface="+mj-lt"/>
              <a:buAutoNum type="arabicPeriod" startAt="2"/>
            </a:pPr>
            <a:r>
              <a:rPr lang="es-CO" sz="4300" dirty="0" smtClean="0">
                <a:solidFill>
                  <a:schemeClr val="accent1">
                    <a:lumMod val="75000"/>
                  </a:schemeClr>
                </a:solidFill>
                <a:effectLst>
                  <a:outerShdw blurRad="50000" dist="30000" dir="5400000" algn="tl" rotWithShape="0">
                    <a:srgbClr val="000000">
                      <a:alpha val="30000"/>
                    </a:srgbClr>
                  </a:outerShdw>
                </a:effectLst>
                <a:latin typeface="+mj-lt"/>
                <a:ea typeface="+mj-ea"/>
                <a:cs typeface="+mj-cs"/>
              </a:rPr>
              <a:t>Promesa Humanista</a:t>
            </a:r>
          </a:p>
          <a:p>
            <a:pPr marL="596646" indent="-514350">
              <a:buFont typeface="+mj-lt"/>
              <a:buAutoNum type="arabicPeriod" startAt="2"/>
            </a:pPr>
            <a:endParaRPr lang="es-CO" sz="1400" dirty="0" smtClean="0">
              <a:solidFill>
                <a:schemeClr val="accent1">
                  <a:lumMod val="75000"/>
                </a:schemeClr>
              </a:solidFill>
            </a:endParaRPr>
          </a:p>
          <a:p>
            <a:pPr marL="552450" indent="-552450">
              <a:buNone/>
            </a:pPr>
            <a:r>
              <a:rPr lang="es-CO" dirty="0" smtClean="0">
                <a:solidFill>
                  <a:srgbClr val="000000"/>
                </a:solidFill>
              </a:rPr>
              <a:t>Conocimiento y control de la  naturaleza se hace en beneficio del hombre.</a:t>
            </a:r>
          </a:p>
          <a:p>
            <a:pPr marL="552450" indent="-552450">
              <a:buNone/>
            </a:pPr>
            <a:r>
              <a:rPr lang="es-CO" dirty="0" smtClean="0">
                <a:solidFill>
                  <a:srgbClr val="000000"/>
                </a:solidFill>
              </a:rPr>
              <a:t>Podemos construir un mundo feliz, de armonía con la naturaleza y unos con otros, podemos construir un mundo a imagen y semejanza nuestra. </a:t>
            </a:r>
          </a:p>
          <a:p>
            <a:pPr marL="552450" indent="-552450">
              <a:buNone/>
            </a:pPr>
            <a:r>
              <a:rPr lang="es-CO" dirty="0" smtClean="0">
                <a:solidFill>
                  <a:srgbClr val="000000"/>
                </a:solidFill>
              </a:rPr>
              <a:t> </a:t>
            </a:r>
            <a:r>
              <a:rPr lang="es-CO" dirty="0" smtClean="0">
                <a:solidFill>
                  <a:srgbClr val="000000"/>
                </a:solidFill>
                <a:hlinkClick r:id="rId3" action="ppaction://hlinkfile"/>
              </a:rPr>
              <a:t>Lo que nos lo ha impedido es la ignorancia (la religión, los mitos).</a:t>
            </a:r>
            <a:endParaRPr lang="es-CO" dirty="0" smtClean="0">
              <a:solidFill>
                <a:srgbClr val="000000"/>
              </a:solidFill>
            </a:endParaRPr>
          </a:p>
          <a:p>
            <a:pPr>
              <a:buNone/>
            </a:pPr>
            <a:endParaRPr lang="es-CO"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descr="Internet.jpg"/>
          <p:cNvPicPr>
            <a:picLocks noChangeAspect="1"/>
          </p:cNvPicPr>
          <p:nvPr/>
        </p:nvPicPr>
        <p:blipFill>
          <a:blip r:embed="rId2" cstate="print">
            <a:lum bright="20000"/>
          </a:blip>
          <a:stretch>
            <a:fillRect/>
          </a:stretch>
        </p:blipFill>
        <p:spPr>
          <a:xfrm>
            <a:off x="5796136" y="3314334"/>
            <a:ext cx="2873871" cy="3255238"/>
          </a:xfrm>
          <a:prstGeom prst="rect">
            <a:avLst/>
          </a:prstGeom>
        </p:spPr>
      </p:pic>
      <p:sp>
        <p:nvSpPr>
          <p:cNvPr id="2" name="1 Título"/>
          <p:cNvSpPr>
            <a:spLocks noGrp="1"/>
          </p:cNvSpPr>
          <p:nvPr>
            <p:ph type="title"/>
          </p:nvPr>
        </p:nvSpPr>
        <p:spPr>
          <a:xfrm>
            <a:off x="899592" y="-27384"/>
            <a:ext cx="7498080" cy="1143000"/>
          </a:xfrm>
        </p:spPr>
        <p:txBody>
          <a:bodyPr/>
          <a:lstStyle/>
          <a:p>
            <a:r>
              <a:rPr lang="es-CO" dirty="0" smtClean="0"/>
              <a:t>Promesas de la Modernidad</a:t>
            </a:r>
            <a:endParaRPr lang="es-CO" dirty="0"/>
          </a:p>
        </p:txBody>
      </p:sp>
      <p:sp>
        <p:nvSpPr>
          <p:cNvPr id="3" name="2 Marcador de contenido"/>
          <p:cNvSpPr>
            <a:spLocks noGrp="1"/>
          </p:cNvSpPr>
          <p:nvPr>
            <p:ph idx="1"/>
          </p:nvPr>
        </p:nvSpPr>
        <p:spPr>
          <a:xfrm>
            <a:off x="827584" y="980728"/>
            <a:ext cx="8172400" cy="5661248"/>
          </a:xfrm>
        </p:spPr>
        <p:txBody>
          <a:bodyPr>
            <a:normAutofit/>
          </a:bodyPr>
          <a:lstStyle/>
          <a:p>
            <a:pPr marL="539750" indent="-446088">
              <a:buFont typeface="+mj-lt"/>
              <a:buAutoNum type="arabicPeriod" startAt="3"/>
            </a:pPr>
            <a:r>
              <a:rPr lang="es-CO" sz="4300" dirty="0" smtClean="0">
                <a:solidFill>
                  <a:schemeClr val="accent1">
                    <a:lumMod val="75000"/>
                  </a:schemeClr>
                </a:solidFill>
                <a:effectLst>
                  <a:outerShdw blurRad="50000" dist="30000" dir="5400000" algn="tl" rotWithShape="0">
                    <a:srgbClr val="000000">
                      <a:alpha val="30000"/>
                    </a:srgbClr>
                  </a:outerShdw>
                </a:effectLst>
                <a:latin typeface="+mj-lt"/>
                <a:ea typeface="+mj-ea"/>
                <a:cs typeface="+mj-cs"/>
              </a:rPr>
              <a:t>Promesa Tecnológica</a:t>
            </a:r>
          </a:p>
          <a:p>
            <a:pPr marL="825246" indent="-742950">
              <a:buFont typeface="+mj-lt"/>
              <a:buAutoNum type="arabicPeriod" startAt="3"/>
            </a:pPr>
            <a:endParaRPr lang="es-CO" sz="1400" dirty="0" smtClean="0">
              <a:solidFill>
                <a:schemeClr val="accent1">
                  <a:lumMod val="75000"/>
                </a:schemeClr>
              </a:solidFill>
            </a:endParaRPr>
          </a:p>
          <a:p>
            <a:pPr algn="just">
              <a:lnSpc>
                <a:spcPct val="90000"/>
              </a:lnSpc>
              <a:buNone/>
            </a:pPr>
            <a:r>
              <a:rPr lang="es-CO" dirty="0" smtClean="0">
                <a:solidFill>
                  <a:srgbClr val="000000"/>
                </a:solidFill>
              </a:rPr>
              <a:t>A través de la técnica podemos desarrollar prótesis (extensión de nuestros sentidos).</a:t>
            </a:r>
          </a:p>
          <a:p>
            <a:pPr algn="just">
              <a:lnSpc>
                <a:spcPct val="90000"/>
              </a:lnSpc>
              <a:buNone/>
            </a:pPr>
            <a:r>
              <a:rPr lang="es-CO" dirty="0" smtClean="0">
                <a:solidFill>
                  <a:srgbClr val="000000"/>
                </a:solidFill>
              </a:rPr>
              <a:t>La técnica sirve para liberarnos del trabajo físico.  </a:t>
            </a:r>
          </a:p>
          <a:p>
            <a:pPr algn="just">
              <a:lnSpc>
                <a:spcPct val="90000"/>
              </a:lnSpc>
              <a:buNone/>
            </a:pPr>
            <a:r>
              <a:rPr lang="es-CO" dirty="0" smtClean="0">
                <a:solidFill>
                  <a:srgbClr val="000000"/>
                </a:solidFill>
              </a:rPr>
              <a:t>Tendremos más tiempo para nosotros. </a:t>
            </a:r>
          </a:p>
          <a:p>
            <a:pPr algn="just">
              <a:lnSpc>
                <a:spcPct val="90000"/>
              </a:lnSpc>
              <a:buNone/>
            </a:pPr>
            <a:r>
              <a:rPr lang="es-CO" dirty="0" smtClean="0">
                <a:solidFill>
                  <a:srgbClr val="000000"/>
                </a:solidFill>
              </a:rPr>
              <a:t>Nos </a:t>
            </a:r>
            <a:r>
              <a:rPr lang="es-CO" dirty="0" smtClean="0">
                <a:solidFill>
                  <a:srgbClr val="000000"/>
                </a:solidFill>
                <a:hlinkClick r:id="rId3" action="ppaction://hlinkfile"/>
              </a:rPr>
              <a:t>ayudarán a emancipar la esclavitud sobre la naturaleza. </a:t>
            </a:r>
          </a:p>
          <a:p>
            <a:pPr algn="just">
              <a:lnSpc>
                <a:spcPct val="90000"/>
              </a:lnSpc>
              <a:buNone/>
            </a:pPr>
            <a:r>
              <a:rPr lang="es-CO" dirty="0" smtClean="0">
                <a:solidFill>
                  <a:srgbClr val="000000"/>
                </a:solidFill>
                <a:hlinkClick r:id="rId3" action="ppaction://hlinkfile"/>
              </a:rPr>
              <a:t>Logro de la mayoría de edad y autonomía </a:t>
            </a:r>
            <a:r>
              <a:rPr lang="es-CO" dirty="0" smtClean="0">
                <a:solidFill>
                  <a:srgbClr val="000000"/>
                </a:solidFill>
              </a:rPr>
              <a:t>(Kant) </a:t>
            </a:r>
          </a:p>
          <a:p>
            <a:pPr>
              <a:buNone/>
            </a:pPr>
            <a:endParaRPr lang="es-CO"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riqueza-material.jpg"/>
          <p:cNvPicPr>
            <a:picLocks noChangeAspect="1"/>
          </p:cNvPicPr>
          <p:nvPr/>
        </p:nvPicPr>
        <p:blipFill>
          <a:blip r:embed="rId2" cstate="print">
            <a:lum bright="20000"/>
          </a:blip>
          <a:srcRect l="6521" r="11331"/>
          <a:stretch>
            <a:fillRect/>
          </a:stretch>
        </p:blipFill>
        <p:spPr>
          <a:xfrm>
            <a:off x="4932040" y="2972835"/>
            <a:ext cx="4176464" cy="3885165"/>
          </a:xfrm>
          <a:prstGeom prst="ellipse">
            <a:avLst/>
          </a:prstGeom>
          <a:ln>
            <a:noFill/>
          </a:ln>
          <a:effectLst>
            <a:softEdge rad="112500"/>
          </a:effectLst>
        </p:spPr>
      </p:pic>
      <p:sp>
        <p:nvSpPr>
          <p:cNvPr id="2" name="1 Título"/>
          <p:cNvSpPr>
            <a:spLocks noGrp="1"/>
          </p:cNvSpPr>
          <p:nvPr>
            <p:ph type="title"/>
          </p:nvPr>
        </p:nvSpPr>
        <p:spPr>
          <a:xfrm>
            <a:off x="899592" y="-27384"/>
            <a:ext cx="7498080" cy="1143000"/>
          </a:xfrm>
        </p:spPr>
        <p:txBody>
          <a:bodyPr/>
          <a:lstStyle/>
          <a:p>
            <a:r>
              <a:rPr lang="es-CO" dirty="0" smtClean="0"/>
              <a:t>Promesas de la Modernidad</a:t>
            </a:r>
            <a:endParaRPr lang="es-CO" dirty="0"/>
          </a:p>
        </p:txBody>
      </p:sp>
      <p:sp>
        <p:nvSpPr>
          <p:cNvPr id="3" name="2 Marcador de contenido"/>
          <p:cNvSpPr>
            <a:spLocks noGrp="1"/>
          </p:cNvSpPr>
          <p:nvPr>
            <p:ph idx="1"/>
          </p:nvPr>
        </p:nvSpPr>
        <p:spPr>
          <a:xfrm>
            <a:off x="827584" y="980728"/>
            <a:ext cx="8172400" cy="5661248"/>
          </a:xfrm>
        </p:spPr>
        <p:txBody>
          <a:bodyPr>
            <a:normAutofit/>
          </a:bodyPr>
          <a:lstStyle/>
          <a:p>
            <a:pPr marL="836612" indent="-742950">
              <a:buFont typeface="+mj-lt"/>
              <a:buAutoNum type="arabicPeriod" startAt="4"/>
            </a:pPr>
            <a:r>
              <a:rPr lang="es-CO" sz="4300" dirty="0" smtClean="0">
                <a:solidFill>
                  <a:schemeClr val="accent1">
                    <a:lumMod val="75000"/>
                  </a:schemeClr>
                </a:solidFill>
                <a:effectLst>
                  <a:outerShdw blurRad="50000" dist="30000" dir="5400000" algn="tl" rotWithShape="0">
                    <a:srgbClr val="000000">
                      <a:alpha val="30000"/>
                    </a:srgbClr>
                  </a:outerShdw>
                </a:effectLst>
                <a:latin typeface="+mj-lt"/>
                <a:ea typeface="+mj-ea"/>
                <a:cs typeface="+mj-cs"/>
              </a:rPr>
              <a:t>Promesa de la Abundancia</a:t>
            </a:r>
          </a:p>
          <a:p>
            <a:pPr marL="825246" indent="-742950">
              <a:buFont typeface="+mj-lt"/>
              <a:buAutoNum type="arabicPeriod" startAt="4"/>
            </a:pPr>
            <a:endParaRPr lang="es-CO" sz="1400" dirty="0" smtClean="0">
              <a:solidFill>
                <a:schemeClr val="accent1">
                  <a:lumMod val="75000"/>
                </a:schemeClr>
              </a:solidFill>
            </a:endParaRPr>
          </a:p>
          <a:p>
            <a:pPr algn="just">
              <a:buNone/>
            </a:pPr>
            <a:r>
              <a:rPr lang="es-CO" dirty="0" smtClean="0">
                <a:solidFill>
                  <a:srgbClr val="000000"/>
                </a:solidFill>
              </a:rPr>
              <a:t>El trabajo será bien organizado a través de las máquinas.</a:t>
            </a:r>
          </a:p>
          <a:p>
            <a:pPr algn="just">
              <a:buNone/>
            </a:pPr>
            <a:r>
              <a:rPr lang="es-CO" dirty="0" smtClean="0">
                <a:solidFill>
                  <a:srgbClr val="000000"/>
                </a:solidFill>
              </a:rPr>
              <a:t>Se elimina la escasez.</a:t>
            </a:r>
          </a:p>
          <a:p>
            <a:pPr algn="just">
              <a:buNone/>
            </a:pPr>
            <a:r>
              <a:rPr lang="es-CO" dirty="0" smtClean="0">
                <a:solidFill>
                  <a:srgbClr val="000000"/>
                </a:solidFill>
              </a:rPr>
              <a:t>Se consolidará el sistema capitalismo que genera abundancia.</a:t>
            </a:r>
          </a:p>
          <a:p>
            <a:pPr algn="just">
              <a:lnSpc>
                <a:spcPct val="90000"/>
              </a:lnSpc>
              <a:buNone/>
            </a:pPr>
            <a:endParaRPr lang="es-CO"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27384"/>
            <a:ext cx="7498080" cy="1143000"/>
          </a:xfrm>
        </p:spPr>
        <p:txBody>
          <a:bodyPr/>
          <a:lstStyle/>
          <a:p>
            <a:r>
              <a:rPr lang="es-CO" dirty="0" smtClean="0"/>
              <a:t>Promesas de la Modernidad</a:t>
            </a:r>
            <a:endParaRPr lang="es-CO" dirty="0"/>
          </a:p>
        </p:txBody>
      </p:sp>
      <p:sp>
        <p:nvSpPr>
          <p:cNvPr id="3" name="2 Marcador de contenido"/>
          <p:cNvSpPr>
            <a:spLocks noGrp="1"/>
          </p:cNvSpPr>
          <p:nvPr>
            <p:ph idx="1"/>
          </p:nvPr>
        </p:nvSpPr>
        <p:spPr>
          <a:xfrm>
            <a:off x="251520" y="980728"/>
            <a:ext cx="8748464" cy="5661248"/>
          </a:xfrm>
        </p:spPr>
        <p:txBody>
          <a:bodyPr>
            <a:normAutofit/>
          </a:bodyPr>
          <a:lstStyle/>
          <a:p>
            <a:pPr marL="836612" indent="-742950">
              <a:buFont typeface="+mj-lt"/>
              <a:buAutoNum type="arabicPeriod" startAt="5"/>
            </a:pPr>
            <a:r>
              <a:rPr lang="es-CO" sz="4300" dirty="0" smtClean="0">
                <a:solidFill>
                  <a:schemeClr val="accent1">
                    <a:lumMod val="75000"/>
                  </a:schemeClr>
                </a:solidFill>
                <a:effectLst>
                  <a:outerShdw blurRad="50000" dist="30000" dir="5400000" algn="tl" rotWithShape="0">
                    <a:srgbClr val="000000">
                      <a:alpha val="30000"/>
                    </a:srgbClr>
                  </a:outerShdw>
                </a:effectLst>
                <a:latin typeface="+mj-lt"/>
                <a:ea typeface="+mj-ea"/>
                <a:cs typeface="+mj-cs"/>
              </a:rPr>
              <a:t>Promesa de la Paz</a:t>
            </a:r>
          </a:p>
          <a:p>
            <a:pPr marL="825246" indent="-742950">
              <a:buFont typeface="+mj-lt"/>
              <a:buAutoNum type="arabicPeriod" startAt="5"/>
            </a:pPr>
            <a:endParaRPr lang="es-CO" sz="1400" dirty="0" smtClean="0">
              <a:solidFill>
                <a:schemeClr val="accent1">
                  <a:lumMod val="75000"/>
                </a:schemeClr>
              </a:solidFill>
            </a:endParaRPr>
          </a:p>
          <a:p>
            <a:pPr algn="just">
              <a:buNone/>
            </a:pPr>
            <a:r>
              <a:rPr lang="es-CO" dirty="0" smtClean="0">
                <a:solidFill>
                  <a:srgbClr val="000000"/>
                </a:solidFill>
              </a:rPr>
              <a:t>El estado de derecho será regulador de los conflictos por medio de la ley, y no por la fuerza y voluntad de los asociados. </a:t>
            </a:r>
          </a:p>
          <a:p>
            <a:pPr algn="just">
              <a:lnSpc>
                <a:spcPct val="90000"/>
              </a:lnSpc>
              <a:buNone/>
            </a:pPr>
            <a:endParaRPr lang="es-CO" dirty="0"/>
          </a:p>
        </p:txBody>
      </p:sp>
      <p:pic>
        <p:nvPicPr>
          <p:cNvPr id="5" name="4 Imagen" descr="paz mundial manos mundo.jpg"/>
          <p:cNvPicPr>
            <a:picLocks noChangeAspect="1"/>
          </p:cNvPicPr>
          <p:nvPr/>
        </p:nvPicPr>
        <p:blipFill>
          <a:blip r:embed="rId2" cstate="print"/>
          <a:stretch>
            <a:fillRect/>
          </a:stretch>
        </p:blipFill>
        <p:spPr>
          <a:xfrm>
            <a:off x="2627784" y="3789040"/>
            <a:ext cx="3613770" cy="258126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O" dirty="0"/>
          </a:p>
        </p:txBody>
      </p:sp>
      <p:sp>
        <p:nvSpPr>
          <p:cNvPr id="3" name="2 Marcador de contenido"/>
          <p:cNvSpPr>
            <a:spLocks noGrp="1"/>
          </p:cNvSpPr>
          <p:nvPr>
            <p:ph idx="1"/>
          </p:nvPr>
        </p:nvSpPr>
        <p:spPr/>
        <p:txBody>
          <a:bodyPr/>
          <a:lstStyle/>
          <a:p>
            <a:endParaRPr lang="es-CO" dirty="0"/>
          </a:p>
        </p:txBody>
      </p:sp>
      <p:sp>
        <p:nvSpPr>
          <p:cNvPr id="1026" name="AutoShape 2" descr="https://encrypted-tbn1.gstatic.com/images?q=tbn:ANd9GcRhgTnbkrQlazBP3ZEFdgfpbsgAi43NWoOS0TtDyBWfE0xmCNMPm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O"/>
          </a:p>
        </p:txBody>
      </p:sp>
      <p:sp>
        <p:nvSpPr>
          <p:cNvPr id="12290" name="AutoShape 2" descr="data:image/jpeg;base64,/9j/4AAQSkZJRgABAQAAAQABAAD/2wCEAAkGBxQTEhUUExQVFhUXGBkaGBcYGB0YGhgcGBsaFxwaGhwdHCggHBolHBocITEhJSkrLi4uFx8zODMsNygtLisBCgoKBQUFDgUFDisZExkrKysrKysrKysrKysrKysrKysrKysrKysrKysrKysrKysrKysrKysrKysrKysrKysrK//AABEIAL0BCwMBIgACEQEDEQH/xAAcAAACAwEBAQEAAAAAAAAAAAAEBQMGBwIBAAj/xABAEAACAQIEAwYCCAQFBAMBAAABAhEAAwQSITEFQVEGEyJhcYGRoQcUMkKxwdHwI1Ji4RVykrLxJDOCohZDgxf/xAAUAQEAAAAAAAAAAAAAAAAAAAAA/8QAFBEBAAAAAAAAAAAAAAAAAAAAAP/aAAwDAQACEQMRAD8Ay0Crd2W4G99PAqEowbxGCwPIddKbcI7F37NwMQAoJAc/fVhEFdYGu/lQ+Hwb4ZsyMo1EBWJlSY0NBfuy2Gvnu71xoXuyot6jKJGWep051Ziaqi8XKYi2qs11HQ6DWGOwMbGeZ5VbUXQTvGsagUHNeGpu7FQXnC6sYFB7XsUL9c8Mga66dY6danwuIDrO3Ucx60HZSuMtEAaVyVoBiK9C1KyV9loI4rypDXBFByTXD7V1XLnSggeoXFTsKjIoBrq6UG41poRpQr2xQLyvUV4qGjDbr4WPKgXNw83T/EUZRsJ1PrXfc2wWECQY3pfxW7eLFM2RBMZd2HmeXtQ4wwCiPu+/nQWiysxOk+9F8UJzrH8o/OqpguLsbqoUXxMADJGUGNI5017YceFi4EVS1zKCBGkHz9thQFu0WbuusD8apPHMDcum2LaMxlth6fCrLwPGXbuGvG6gUkgIp8Ijf1ongt3KTbLKzmTC8oG3/NAj4P2L8P8A1EAk6AGTEbdJqzcP7N4e0MyWxp95vEfntQeKxV2PGUtDrcaD7KNfnTLBXlGEzC+yguf4mQddspG1A44WwIMEHXlRLoKD4LcDIT3ne6/ayhfaBRxoE/HraCzcLQBl1aNh1pVwzh1l7StcCuxkliBrqY2HSKbdp7BfDXVUSxQgDahuFX1ayhgjwjSOmlBW+GcdzWmt3LkNEKSNGERvyNVTEgrouZlEzO6iRE+U6UtXGMy92IzefQactqZYA/8AcU6fwzsZBEjkdxQGdmmztbBVyzPBIkdeflWso8ADeNJNUHhF8A4bK4LyCVghQMpBI03j51du8DQRQEi76Un4ni7igglCpJidxpzpiwMGN6q/GkOYFiRmJEeYFBJ/iJOjRmEZYH2YOunnTPhmrHPoq67jU6RMVX7GDzH7UnSNddNSTRWJxy2ELt4lA8UESPP0FBb1xCmI1P4VPlpTwHGIbeYHNP3p0+NOyKCApXDLRBFcMKAZq4IqVxX1rcUESWZ5j/iuu4613hog5dszfGdfnUhoB3sLypbd7wMAAh9DH404IpLxVE71JMNLcv6NpHlQTWZI8SlfWvmTSl+GRwPDcmLGkNznRoP401tWyVWd8onzNAIUrtbdFPZjeo56D40FQ43cK33FyAmUFY3M7/hUfD1NxXeIUkwOegA1p5xnDWC4a+2oGiCZ58hrz+VfWjbZAUBtrJGsKfUz1igT4LgTtfRjoFIb4Qae8ewpN/MFBOUCYk+nx8+ddvxa2HUZvExCqAN9Y+FM+L3ApkwBG50G3WgT3MIRZPgz+IGGbKOfT8Kj4cHFxVZraAhotoAs6fExThhNvTnH61X0tn/ErXOLVzXpMigA4C9q93j5CCrZRm8RJAJJn3+VPOMx9UURp3m3xpL2Hw/8O4SN7rfKP1q04vhhu2FVYBDTr7/rQR9jGmy2n3z+C112s4w+FtC4iZ/EARrpM66VxgcVbwdopeuKGBmAZOoHLflVX7S9q+/AS2sAMNTE66bbAa0EN/6RLjMlsYcKXIEsTsTEgUh4r2wxVu9cto4CoxUCOQ0ppj+zipesXGuEgkMCw2ymSPl86r3F8KrXrjaasTt1160CrGuXZYHLSNNJO5q6Ybi+GXCNbtgjEQASy6nmQGHKl3DLdt2zjK1uWkkyATrBqP6s0khRIjK+Xwj09qB92WxttrloEgFTAHmVIJn1q9YXIE+2DEZtZgnaazyzwruMmIBiB4lBlmZtwBG0RTXh+IuWrM7qxlift+Qagtr45FYL1/fwpPxR+8Msh8JMEc/31pQMUpKFxmAVpBOg0lRHqAPeq72t4/bsxaCQSvQSFggH1IgeUTQH8Q7WGyStq0XMEaDQEzz5+dU7F8axl3NnzQVK5QIEb/HzpRcxFvKRuTl0yREBAdfY/wCqjfrCEE5ADLRCzpBAPrtQWrsd2ie21m1fRhZQyCBuxgAudTkUawBv8twtsGAIIIIBBHOa/NfDnQ3bZK+HP4vCIgrB35A7f8VsXZjiitksMihoGUqoysBlJWORgEUFyK1wwofB22B1WNByGui6yOkMI86JaghdK5tLrXVw19hzoNZ8+tB5ZmNRGp/HevFadjv0qVBpvO9D4NBuNjsOlBN3dCYrAZ2BgeGeeuojpRWKuldQJ6615aMgHaQDFAivYRUNxSGGWzlmJESNBzJpjw+9Ag7DKBAjTlNMhSLgoZnvAmct3nyEnSg54/2gs2WFtszXCfsqPKdTsB+tB8H42b7MoTLAkEmaK49woNfFyJJygj0P6V5geFd07bRB9TrzoBuL4hU8Z1IgGBJknT8aH4pgCcMzAHMpkee1SdouG96UZNYZcy/zCR7TE0Zaw8oVNqAdxCmdxHlHhagruA4Y4v2SZibZ11jYmKb/AEgNmt92DLZhKjeIOtEYXBKHDlIAWNVEaRuevnVS7Wdp8JaaCi3LoS0AQsqCB4s3X25mguFviKdwrDNlBC/ZMyFHKl/DJu4w3VVgotFZIjXXb41lWM7X3GtlFYIN/AgX73WOm/tUvDu2ty1cLhidX0YZhB2JB58/ag1Kxwy/YRUtANuxLEDUx57aU+wouLhB3hCvBzFPXYecVmXC/pFDvDxaEk5oXbxgLMSN1M/01fMNgr95R/F/hsJENIYcjQUXtI9pi2S3dzERmuOW1HPfeq9w7g15sr9251BmD1FaxiOyyR4m2mT1obEcONte5RmaV8E7eEgxNBNxAm5ZVdSVZTqsQKrvEez925cZltW4J0kiTAidvKnH1a9mVnYbnOs6nWR+NJ8dcuC4wF0gSYGY6eVAPwXsTds2gjukkyQskCRGp2Jo9+COiFbdwMRoBBH57/pT/DswXKTrOk6yPWkHGMacOG0GozEAk84mgU3MdoqEtmBIMjXTTWj80CDIzbTtSdrou3QSZOUGev68qYvezIpI2Yg/l8aBoMAGULpPNgJ1P7+VYx2juFsTekzDsvspyj5Ctss4gZRngKPFJMcutZl214I0/WkEo5OeNY1gNpyO1BVsLZLGKv3Zvs5nGoIHxmBP51VOCWFZxLR++laLxY5MEVTMmdCueYlYlo822oPLHDbStkyoZiCNQDvM0Vewvck3c2QWRmB5kjaPc0v7C8LSyg70MLuXMUYfZElRHkQAZ8657X8WW5aKuCvigZTqdev72oNd4biGuWbdxlyM6KxWQcpImJGhru60b0t4Hj1uYWy1r7ORQF5rlAGU+Yiu7ubn8KCHE4+GgCjsK0iQQRGw5UpvbkPouwP4a9KYEMFAB060E9m4dgNIn4zXNqQNOmlRpfKxKwoESTvQmICeIFmEjQZtNuR86CW9iSbcMR3gEkLsOVKuDWM6FrhJJJ3J22A9KLsXlygoNQAI689+lEYe+Ht5yuUmRHLTSgFs45LYhbhAGsb/AIiYqLg3EmZmC2wM7ElhM1CvEETRwmUiZClgTyE7cqjTjWTS3bMmdTAgjpHLSgd3OJ20MO/iHLnSPiNy5cuSsthyDOkaidJ9YpauFZQ1xxJMHXzJorH8Za0BaFtSuSZPnrQEjHG0AoCqBazASJkAmD1H96CxHat1+ytpy28MTl+WtKuOXW7xHXTNYXz0YGRrSuyuZl8O3TaguOO466llAVhlBg6bjWfKsL4neL3XJgEsZA2GvLyrWuJq5vQpbVV0BI5VlPFsI1vEXLbTKsfnqPkaA3A9mbt4eCCSJifag8bwa9aJDoR8xV57O2SttXOcCIJClvkKdXjau23YXLbKImfDl5ag+lBjzLG9aV9FHaPILli47QMpt843zAeWxqodpLaFi1sqR/SZFPvo24CXb6y8hEmBtmP6SKDYcXxhEKhkdQTozCFHqZ0FUntRxlmuTZG2ZZJJDazI6Va+KYgNoTpufYVk2OuN3jDMd+tA/wCzeLvNjLS3AACW5dFJpVx/ibDE3QCCA5Ex/anvZpCcRhBGvdO0nzkflVX42YxF7wz/ABG/E0DrE/SNh30zXgB0SD8moDF9p8HeK5r1wBRAm2x/CjLpsnDdzcw9sjwhHkIB/UWGoAEz1FVbthgcNYyW7Vrx7m8txmVxGsI0xrPM+tBZOxuOwT4yzbz3HzhkVTbIEkBhrOwyn41ol7gNq4CtoQzSc51gg6afvaq79H/C7eGwdu4y/wAW6puSFzEKdQBHPKB8TVibS2WtBrZKghm00IkgA6zy2oKF2rxqd33TElo1XbYx8JFBcCxll8OcMzkMwIhx4ddYzbDyqucSu3GhtWe4SddTlBgR7yPavsLjoEKM1w5QVymARvJoNF7J9lrFtAHQM42YiZHlRna3uWti0cnmARIiDovpVFTFYlkyLbcL/nBHSFGmnqKGfD3fFJKRqG+zzjlM89KBzwD/AKa/ea7cV1dQAwiSATGYDYgaGgO2fFLdwolqGPQdSdBPXahbWIdrdxWbMVEhhqCJg/r70R9HmBtveuXHgvbQMixO5ILx/THxYUGl9kkXB2+5c7eJ4JaC0bneZ0jyp8l9i5bTJsBz61X+zeGZ+9zfZYqQY1O5B9BpVi7oigFx95PCG5nQemv4UDi+IWlWc/hDLoQRMconWaZ3LYoS5g1O6g+1ATg8cGQFF0O3KB6UPjCX16aevnXqWY0GnyqXMYoB1wrG4G1AidBGsRTHBa2ijCNTGlCd+eYrtMVHWg94xgM9hUQE6pp0A0oWzwkqVB85PKmtrFz0+YqRb88j7a/nQB4rCKyusfyx86r3bS2ls52OVe7EmYHP+1W25iFAkyPb8KqnaWwuIgXLYdQCApJ0zQZ0I8YgQeVBXMLxnC3gbhuKiIFtDNrcuED/AOu2BMa7mfQV1wsveunK7LYVoVFCqXj7zlWJOoIgkA6jLpVWwfArDYxMObd/NnAZQQRlPMmNABqT5Vq/BeztvDIURR9omeZEnKCecDSg7t4UZ1cDXL+FY7x/C3Di7ty4CGNxgZEbaAR0CgVvOHw4maznt/xzA4myGsNOIDQYDAhVlSXnSNoPPlpQH8A4fZu4Zc1xlKjdWI38p3oTG4DDd21pWUksAXLDMTrGYc96q/C8WLa5pJjcTC69flXt3Hq5AewmmoZCp033HOeZoG+E7G99iLdm7cBRjrlicqgtAIAiYj3q1cRwPc2O6QRH8o6f2qH6McA9x7mKcnIspbHUkDM3sNPc9KtXEcCTrpQIeK22DATyMewrOMSua4xjfl7VqHaK0DbB5g6ecyCP30qm38JFxgBPnG+g50D/ALP4cLfwgjU4bfpM/rVb4nwbNeuGGMu3+41acE+TE4bTXuYM8t6p3au7dXF3grOBm0C7agHT3oOeL3kwjBrw7y005gIlWkgwpMEeXLWqV2q7QNirn/duOgPhDgCJ00AJH4VpHbrB2sNaz3jmud0qW10INyDL5fM/gazPh2GUk3L1i64K/wANUBVXI5k8lA1kc6C2di34ibKrZuMtktpoD5ESVJUdDtRPGuGcVe6WF1So1XNctyNPTf2pj2Y7VNeRkWyLVm2oXNOkiIUdNK6N0axvuzH4/sUAnCbL92i3VHegFe8GWVG4A8PqaIfAJmIE82ZjuzHTX2n4ijMC6zPlHx39zUGLMSB1k+vT2GntQfYrAju0KSSYHTyBMaab+1AYnhRhiCcqhdV5kzr7a79RTKziZTIRt+FQ2Mb4WY/eZvgIUfJaBMuAtbHMAYkhtSRMD0116mPKoMBZuYPEJiMKysVlTbuaZlfdSRy/MUwxt22eYHmNDSq9dA2bf5RQap2d43buWzcbLaaT4SyiAPQwRTW1jbdyclxXjfKQYn0rB8TjTGh30qHhnFnS9/Ddl0IJUkTIgfDX40G/M3lXJNZpY7ZYq0dWt4hOanwXNehGnxmj+H9vrlzNmshGU6qZmDsaC+EVyQaquH7aQZuIMv8ARv8AOnWM7R2bfMk9AI+ZoDGFfRVC4722YmFYIPLf3b9KrF/tIToC9w9TMUGu3cbaT7VxR5Tr8BUTcbtxofesePEbp6L5ExRnD1v4hwlsNeb+VdFHmzfdHrQakeOIw0IaN4Mx+U1XuN457gyo2UnZVifiaYcM7DOyAYu+0H/6bHgQerxmY+elS/8A81wMyBdA6d4347/Og8+jrChbd8MD3veDOWOZ/siJOw5wB+dWTGY23ajvLirJgBoknoBuarnaPjdvh9sWMKiI51MCcs6ZiPvOdNz0ms/a8DfbO6s7pcUEjvnlkIWSYQGTECYmgvXFvpDteK1anOyGLh0C5l0Mbk7QNNxWcYHhwho2MgTuVBiSepOvsKgxvEle+XyuAcjBfABIUESAsESNulPez19cQWCLDKrsejS0lgOWp+yNBpQIGD2Z5gjY9DXK4kEj+EknaNPkKa8atiRMRGvKkzGASYlpC7yux16Zh8vWg0Tsh2/+rqmHvqptqYFxPCRmMzGxUEnXQ1pwKXUDowZWEgqZBHqK/Mz2Hlc8oGAYMwMZW2bTlpVh7L8cxFi2zWzKoTqD/S9yCOYJSfj1oNX45h22VfQ8gan4ZbXIMzDMB4v2a7wnFlxOGS73VzLcWRAny5a71Dhcbh0Zs0g6faBEQAOY60BGKsiUGklhBjQiKIPCrZ1Kj4VM3ErLKIKkA6QRp6V0/GbQMSfhQYfhrIxFxsTjbve5mY2UmFInVo3UQICxManlTriWMW3bzWwO+JFsWwBlth5yJGkDdiRvArniFzBLYZ3wrK6fcyeELGksCQTziedUbB3HbFWblu0LIzKVGsENIzS2hJAMQI0oLrbw4t2LaoAFC7DmTqSetAXscBz0pnj3VLFsk6gBT/m2+dUrimKBYxtyoLJw7icmRHP9PjRly6GmDsZ9Ry96rnCLf2fb5zTa3YKqT1JHpQdLiDMUvxWJKKRJ+PnR1y2Z8oI+NKsekDX960Af1wHcmhbvr61zdTr7UPdag8xl+fQaChLV0hjAk1xeevLLAalZ9dqBvw1brEw2UfeMx7A8qPwuIW3dEERlKmJPnJJ9Kr1/Fu2hMD+UaCpcLdABGaJG/wClBb3xAInWB8PeobnFQ1vxakCNaU8JS5iL1qzmZ8zACNYHMx5DX2rTbP0fcOUQ3fsf5mcj/aAKDL2viSzH002onh9m9imyYa29w/0jQep2X3NatwnshgrJJtWVuN/NdPeR6AjKPhVnwzBREoo6KABQUDs/9Fx0fGXf/wArR/3OR/tHvWjcM4fasILdlFRByA3PUncnzNdqQa97xRoTH40BGbyr5nqMMOtekigwHtVxIXMVioJAa6wBOsZTlkewPxpNh8UFNtgdVYH/AEkEfKpO0trJjMQh0i9cj0Lkj5UNhbyhrZfKPGpZiM5gNr4RyAG25oCsfiFFwQB067Mw/Cj/AKPccLWPshh4XbIfRwV+EkULxbGp3qulxoIzeG2qQS7GBS3DYoAO83M4ylGzDQ5gddNfCDQXf6S7lqxfCWmBJBJH8snTyneqZw9pfM+ZlkltCZIBIB8yajxWIZ7xa63izFiXEgz4oMfCjOHcYFnLCGQ7OSl10k5cqwNQIOsxPKgjxzFbkBvsIo8JMSFE7+dc/WosEFVlnkMND4Rl+HiNfWeIwpgXJI3zgiZkkyn51DinPdqYOVjAJ5lZJjTq+3pQbh9GmOP+G2h/KXUegYn86sD8SGzQfUTVL+i+5PD/AEuv+RpviNfP5UDJ7WHf7VpJ8hB+VDNwjCnk48hcb9aUXrkdaENzz+dBQO1XH1xLhLQbKBAAnUjST/Ny5VX7Vq4zL4XIVgSPEZI5abGNNNda0TgHDrmJDFcGpJEC8wFu3M7r95+cRoevVFxWwLTNavPcQoZULbyZiYJjxABZ5jU+dA77SZVIR9CBm/8AIKEj2JqgYtvFAOk1ce1mG+rYbDC6c1/M4MSZUyZM8wIE+RqkXWGYxMTzoLRwG7OXeP0P96ciC8ctz56VU+D4o6DXTWntrFDUkScojXaedBZMBgTcLvlBtqFLagEDWV15xQPHcMFtZoVdJ3B02j12ovht9Ht3u8ZsoCtAO4kAnqYpT204UbVq23e94hHhjaJBE9TrQU7EPr5UJcNd4g6iDUTUAl6i+B8PbEXktBsuY7nkACTpz0FDXaO7PcQGHvpdIJCzIG5BBH50Gu8NwlnC2xbtWkiPEzCWc9WPP8KrnFuytm6cygWT1QQv+n9KsvC7i4hFuIy5WEgsYj1896+xDxIzA9IH5xQIux3CBg2d2cO7CAUUyo5wT10+FWC7jlJ8JPnm1pbcveoPtXK3JGvwFA5TFqN2Yj/NHyqfDYixvEa9SfjQuD4daZQTnnp+dEIcLaMEMW8wf+KDri2PuXLeWzcFuTqVmY8toqrf4ViWueG47vGpDazvHpvz51b24vhQAxXX/LUY7S2FICgfCPyoIuF8NxbBBdzIv3z4c2u8Qd9t6sNnh8auxYgmCRBjlMGgbHaBcsqpI8q8/wAauPOVAB1Y0GQ9uL0Y3EDXS4djIjSNCN+vnNV+8oDiNQYI5b6007ZOzYy+xA1fltsKWqVzIfCIZTBk6Ez4j0G2nWgl4xfUumXkuusyczH86X2j9rTl676fnTHHukrlbk05bcLozbTqeWpofh11QWLNcXaMka+JTB5cufMUEN27LsepMfGpb+GCkTswnzHIg+YINRuwYMZBM8xB58xXeYMhLEyCCoA3J+0CeWmtBLg8QyyixrqOcGIPsVJn0FDXJkLpoY0Ok7E+/WvFboY9P3rRnBsAbuItWhILXEWYmJIkx5DX2oNZ+i7DRgTLAh7rEb6eFQR8QacYlDOlHcF4YuFw6YdXLBJ8TAAnMSeWnP5V5etHkPnQIrqtQ59KcX7Omk0H3fUfKgC4p9JdmzcVCl3bWVy5ZHIGCRRQuLixavAI6gB+8IDeLXwoNwwMgz5VkeM7S3LjKzW7BKHSbYPxkmRV37N9sLb2yrWTZkmWtrFouQAMzRIJiKCftlYVmtuWbKneEjckXFIyj0JrKC/tWl9rsYChWRm0mOVZrdXU+tAx4VehtaYfXTmInkBNJuHqSYBE+ZA+ZpimEbNun+tf1oD8PjcnizGfyoK9xK4yd2zsUBkAma5+qtG6H/8ARf1qIYFuZT/Wv60A7qa6NumNrBHqn+tf1qVeHE80j/Ov60CG6tcvb0orGYFhJ8J9GBPwBoe2+hB9j0oHfZ/j92wq2QRkNwEzyBIBA/GtRweHRwQ14r5aCfjWLEVrvZ/hrYm1bu6KpUGSdzsY95oD79uxbWAocxuSKV4e3ccwgBPl/erNawdi0ASQzdSJ/wCKKwmJw7HwOmY8gNaCu2OC4ltyV967Xs9czeNhHPmat+1R3EB0NBXk7N2yZLGBtXl3sraLZiXjpm0p8UCjSh7t0Dcj3MUAVvhirIUsB0Br2zwm2OTGdd6MtsDqNR5GplaKDOe1H0fs73r9q4IhnFsqSxIE5QZiDFZuHAWCNQT+WnxFfobF3lQTIHqYHvWS4zhq/XXXMq22uKxKlGADETuZ+8dKBDjykkDlMa9dY+JoHDRJ/wAy/mat6ZGa65vW1JJ2s2ubD+rSgbNlAl2bpLFgyhRayHwuJZS2hgmI60FbtRB/fOiMXbyqjAkSAD8K6tYAxq1v0LKPmDTLiWAPd2lAQeFST3yNP2jp00I+FAt7hjbLSTBP5A/itXn6IuCm5fbEsPBZ0XzuMPyXX/yFUzDYZlU5imUGT41zRBBjXp+VbB9ErD6gwAjLefTfQhWEnmYO9BY8W9Bd6eRpjiSOYpfftDkD7UAzXjIOv70rxsRrqK8vKV31HWoMy86DHOG8Av4p2GHtMyg76Qo5Zm0FaHwvifdYU4V7KrcsyjBWBUlY8RMESec86F4bxv6taS3YK4ZNzcvgqbrRqwSBPlLD0pd2W4ihGJa+69810uZIGjKPEBz15Cgvf/xPBvhEdrZRigLFHK+IiSSNiZO8ViPHcMLd90WSAdCd/lWwYntRae2tpToAAdNNByNZTxlO8u37q6pbKz/5nKse4+VAHwu73bzvofjuPmBTJOLjMTkMDQCdAIIB9dY9BSlCAPOdB/evQdPU70DX68GVgA33d4jQIJ05+H51J/i05pB3aI6EEDnvqKVrdMZZgV2CBQMrOPBKmGkNOv8Alg8+vwimdviUjUeLQmNJIykj0MR6Gq3bG0b0T3nMzPlQd4nG5lZSHnQdRpl19fCR6GllwCddj+Nd3CSZifOYNR4i4eamg9A0rSuwfarJhVsMD4GPi5BWOYfMkVnuBwNy/wD9pZgS2oEaxOvn0rQuyfZpUVrc57lwAsxBCpEwF677negd3uOLmghQvX7TH47UZgr1hVLJkUkfanMfX+wpZ/8AHGDZQ9to1mdvLrSy9ZYEjoYAH9qCxWsYRP8AFZp1L3GygeSoKmHF7Cakhn5lQdaVcG4cXP8AE0XoQQaa4ns/ZOokUA+Mxl/EL/BBRTzkTS3C8KxCgd+2c666mrNg7HdDLPxqR7vOKBZgLL7BYjQHb5UR/ht9iCbvqN4ou3dgjz/GiluTQQvgJQBvEQwOukgHX4iaz7imNVMfeDKFCG2dDAIS29w/JQR5itKa9FY1iOPB2xVxnjO13KGti4D4RbUA7jwsaAW5xtO7MI2ZhGUEHz15kVxgOIBM1siQptLPOVRw/wATpQOFeGN11y5QGBt+HL/KI21Mb+dMey19Ydrl1QzXEJm13hlhcUkk7bzHnQJ8TjlZCIbWPLYyOZ2BPrPlNG3eIh1JjcsAR9oDKsEa77+4oRmXu/todRp3Wux51FjgoIZSNk+ypX7ik+W/xoCbmPbLqGymSNRBnvF18vEPdRWn/Qpjw9i/a2ZHV/UOMv4pWc8PxFsrcQLbWVJUuS7baqoGkncHkUFWj6GcR/1l1NYawSZ01Vl/U0Gs3rQNAXbUjQ7UfcmaDuLvNAG+mh2pBieCIzE521PI08vMYPyoHN+4oKVjsTncPeL3ifC7Mi5RP3LY1CDmfTXpVYxWDtDEWFtwQWTNudyPDqAJA0J50W3HsSwVCoASDqMraGTzG8dK6w/FTfxWGthAuW8p5kkzznUenlQX/inBrdtCw1J+yupAJ5AVnGNgYS/lBOfEqpaND3SZo+Nz5Vp/b7E9zZJGjMCAB6any0/c1Rfs8GRCpm7iHu5o0CjwT76CgpDHWuiTpFeXV1qRKDlV160SqVzFEhYFBGm9S6nka+smNZ9qnt+IwTpQQFDyHxP9qgYsJpp9V5DShMTYj7w8zQH9g8UtrG2XceEFgR6qeXPWK03GdoQ6sLaZepJ/Ssk4Bh7lzEItoS5Jy9NBz8jt71qwW0whBkfVbgOpVuakevP3oF2GxAbQKQx84B9aZ/VUwzC4XliPs6H5UDheHqhhiWmSCfLlHvRd3CSo6jQGgdYTGi6srp1FdEEc9ztVYw1x7LyNR+NFDjn9I86B+QNevXevHmBpH50NhMWHAYc+VSO9B2VMbbbVLYvzQYucpNeBhOn796ArieIy2bja6Ix/9TWD2ENwqmgy5mg6ZpjQeelbjjLYu22Q6ZlIJG4npWa9teF28IlhbS5ixcu7eJmy5YB6ATyoE3aDEgW7dlRBIz3Os8h6D9K67M2VZXBOoezzjdo6dSKW4zEm7cLtOwUTqQFEATzqTh2NFsXQVU51ABOaQQytIA56c6ATMQCPOiMVcBtr18M+wZfyFRBwQZyTPMEHnU14obQgWwYT7xzSC86eYifQdaAaw2VlPSDV8+iElsc56WX+bIKodoCRsN9dTyrQ/ohuE468QBlNljoIA8acuVBqF8x+96gS8CDm3NEYlZ2pbdtxM8v3pQe3MsNoZnTpFB+H+T51ybp3qNrvl86DPeK9orYzMjS0+AKsIOYOu5B2pJ2OUtjrLNqe8BJ85maUXNd6ddjhGJtH+tfxoLx9KuJAUHqMo99T+VC9mzaxmFt4e44DJbuqiRlUEJ4GLTqZjTqtC/SjcJe2D6/lVPwr7jcfvWgAuAjfevEGtGYq0J/fSoMlB8grs713ZWu1QUHiXANN6kD/ACr51oa4+sUBD32G7VHhrfe3FVjAJiRXljDA7miRZCkRQW/svY+o4pHVW7p7T94x1hQyjP6Bso9CaecSaLyXQN2CvH3lcwJ6wxBn160Q+JJxWBMLkvYdkZMvJlDnX1UaetD/AFcZblrWEd7anmADK+40HtQMr+XRSB1HrUwAjT9/2oO7vPp+FfBzA1oPsRanbelOKXTaD+NNb3Kgrq9aAXBX2VgNfbWrEMSOfT9zVaM6wY9Kl4YxhpJOg3oLFcAMEHbrUBxiiZNAi+aTcRvHU0FjHElH3hVN+kTFi53IH3Q5+OX9KjtXSTSbtDcJuweQFAorlzUrpUZWg4MV4qzUqWpqVLYoI0t1e/olvZcU/nZYf+yGqaq1Y+wjEYnQ7o/5UGq4viqAwd6CvcXWNdaRYlvFJGk7Ax86Xl/zoG13iSlpHzqIcU8qUAya+yig/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O"/>
          </a:p>
        </p:txBody>
      </p:sp>
      <p:pic>
        <p:nvPicPr>
          <p:cNvPr id="12292" name="Picture 4" descr="http://naturpixel.com/wp-content/uploads/1968001.jpg"/>
          <p:cNvPicPr>
            <a:picLocks noChangeAspect="1" noChangeArrowheads="1"/>
          </p:cNvPicPr>
          <p:nvPr/>
        </p:nvPicPr>
        <p:blipFill>
          <a:blip r:embed="rId2" cstate="print"/>
          <a:srcRect/>
          <a:stretch>
            <a:fillRect/>
          </a:stretch>
        </p:blipFill>
        <p:spPr bwMode="auto">
          <a:xfrm>
            <a:off x="683568" y="980728"/>
            <a:ext cx="7344816" cy="425767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O"/>
          </a:p>
        </p:txBody>
      </p:sp>
      <p:sp>
        <p:nvSpPr>
          <p:cNvPr id="3" name="2 Marcador de contenido"/>
          <p:cNvSpPr>
            <a:spLocks noGrp="1"/>
          </p:cNvSpPr>
          <p:nvPr>
            <p:ph idx="1"/>
          </p:nvPr>
        </p:nvSpPr>
        <p:spPr/>
        <p:txBody>
          <a:bodyPr/>
          <a:lstStyle/>
          <a:p>
            <a:endParaRPr lang="es-CO"/>
          </a:p>
        </p:txBody>
      </p:sp>
      <p:pic>
        <p:nvPicPr>
          <p:cNvPr id="32770" name="Picture 2" descr="http://www.worldpressphoto.org/sites/default/files/styles/990x720/public/PN1_1.JPG"/>
          <p:cNvPicPr>
            <a:picLocks noChangeAspect="1" noChangeArrowheads="1"/>
          </p:cNvPicPr>
          <p:nvPr/>
        </p:nvPicPr>
        <p:blipFill>
          <a:blip r:embed="rId2" cstate="print"/>
          <a:srcRect/>
          <a:stretch>
            <a:fillRect/>
          </a:stretch>
        </p:blipFill>
        <p:spPr bwMode="auto">
          <a:xfrm>
            <a:off x="395536" y="548680"/>
            <a:ext cx="8141810" cy="5417841"/>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O"/>
          </a:p>
        </p:txBody>
      </p:sp>
      <p:sp>
        <p:nvSpPr>
          <p:cNvPr id="3" name="2 Marcador de contenido"/>
          <p:cNvSpPr>
            <a:spLocks noGrp="1"/>
          </p:cNvSpPr>
          <p:nvPr>
            <p:ph idx="1"/>
          </p:nvPr>
        </p:nvSpPr>
        <p:spPr/>
        <p:txBody>
          <a:bodyPr/>
          <a:lstStyle/>
          <a:p>
            <a:endParaRPr lang="es-CO"/>
          </a:p>
        </p:txBody>
      </p:sp>
      <p:pic>
        <p:nvPicPr>
          <p:cNvPr id="33794" name="Picture 2" descr="http://www.almendron.com/blog/wp-content/images/bouju.jpg"/>
          <p:cNvPicPr>
            <a:picLocks noChangeAspect="1" noChangeArrowheads="1"/>
          </p:cNvPicPr>
          <p:nvPr/>
        </p:nvPicPr>
        <p:blipFill>
          <a:blip r:embed="rId2" cstate="print"/>
          <a:srcRect/>
          <a:stretch>
            <a:fillRect/>
          </a:stretch>
        </p:blipFill>
        <p:spPr bwMode="auto">
          <a:xfrm>
            <a:off x="899592" y="692696"/>
            <a:ext cx="7354675" cy="5276831"/>
          </a:xfrm>
          <a:prstGeom prst="rect">
            <a:avLst/>
          </a:prstGeom>
          <a:noFill/>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558</Words>
  <Application>Microsoft Office PowerPoint</Application>
  <PresentationFormat>Presentación en pantalla (4:3)</PresentationFormat>
  <Paragraphs>57</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Wingdings</vt:lpstr>
      <vt:lpstr>Tema de Office</vt:lpstr>
      <vt:lpstr>L A MODERNIDAD EN CRISIS</vt:lpstr>
      <vt:lpstr>Promesas de la Modernidad</vt:lpstr>
      <vt:lpstr>Promesas de la Modernidad</vt:lpstr>
      <vt:lpstr>Promesas de la Modernidad</vt:lpstr>
      <vt:lpstr>Promesas de la Modernidad</vt:lpstr>
      <vt:lpstr>Promesas de la Modernidad</vt:lpstr>
      <vt:lpstr>Presentación de PowerPoint</vt:lpstr>
      <vt:lpstr>Presentación de PowerPoint</vt:lpstr>
      <vt:lpstr>Presentación de PowerPoint</vt:lpstr>
      <vt:lpstr>Presentación de PowerPoint</vt:lpstr>
      <vt:lpstr>La crisis de las promesas: pérdida de credibilidad</vt:lpstr>
      <vt:lpstr>La crisis de las promesas: pérdida de credibilidad</vt:lpstr>
      <vt:lpstr>La crisis de las promesas: pérdida de credibilidad</vt:lpstr>
      <vt:lpstr>La crisis de las promesas: pérdida de credibilidad</vt:lpstr>
      <vt:lpstr>La crisis de las promesas: pérdida de credibilidad</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gustavo ruiz</dc:creator>
  <cp:lastModifiedBy>gustavo ruiz rojas</cp:lastModifiedBy>
  <cp:revision>28</cp:revision>
  <dcterms:created xsi:type="dcterms:W3CDTF">2014-08-16T17:33:59Z</dcterms:created>
  <dcterms:modified xsi:type="dcterms:W3CDTF">2021-04-19T22:48:23Z</dcterms:modified>
</cp:coreProperties>
</file>