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Caveat"/>
      <p:regular r:id="rId23"/>
      <p:bold r:id="rId24"/>
    </p:embeddedFont>
    <p:embeddedFont>
      <p:font typeface="PT Sans Narrow"/>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aveat-bold.fntdata"/><Relationship Id="rId23" Type="http://schemas.openxmlformats.org/officeDocument/2006/relationships/font" Target="fonts/Cave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c2a1df17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c2a1df17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5e6c9223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5e6c9223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c4caa84c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c4caa84c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c4caa84c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c4caa84c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c4caa84c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c4caa84c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c2a1df17d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c2a1df17d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c2a1df17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c2a1df17d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c2a1df17d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c2a1df17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c2a1df17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c2a1df17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c2a1df17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c2a1df17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c2a1df17d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c2a1df17d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c4caa84c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c4caa84c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c2a1df17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c2a1df17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c2a1df17d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c2a1df17d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5e6c9223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5e6c9223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c2a1df17d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c2a1df17d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c4caa84c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c4caa84c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3.jpg"/><Relationship Id="rId5" Type="http://schemas.openxmlformats.org/officeDocument/2006/relationships/image" Target="../media/image9.jp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5" name="Shape 65"/>
        <p:cNvGrpSpPr/>
        <p:nvPr/>
      </p:nvGrpSpPr>
      <p:grpSpPr>
        <a:xfrm>
          <a:off x="0" y="0"/>
          <a:ext cx="0" cy="0"/>
          <a:chOff x="0" y="0"/>
          <a:chExt cx="0" cy="0"/>
        </a:xfrm>
      </p:grpSpPr>
      <p:pic>
        <p:nvPicPr>
          <p:cNvPr id="66" name="Google Shape;66;p13"/>
          <p:cNvPicPr preferRelativeResize="0"/>
          <p:nvPr/>
        </p:nvPicPr>
        <p:blipFill>
          <a:blip r:embed="rId4">
            <a:alphaModFix/>
          </a:blip>
          <a:stretch>
            <a:fillRect/>
          </a:stretch>
        </p:blipFill>
        <p:spPr>
          <a:xfrm>
            <a:off x="2141775" y="397475"/>
            <a:ext cx="4968626" cy="4261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nvSpPr>
        <p:spPr>
          <a:xfrm>
            <a:off x="4640950" y="583350"/>
            <a:ext cx="4256700" cy="4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41" name="Google Shape;141;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LOGIC OF OUR CODE 2</a:t>
            </a:r>
            <a:endParaRPr/>
          </a:p>
        </p:txBody>
      </p:sp>
      <p:pic>
        <p:nvPicPr>
          <p:cNvPr id="142" name="Google Shape;142;p22"/>
          <p:cNvPicPr preferRelativeResize="0"/>
          <p:nvPr/>
        </p:nvPicPr>
        <p:blipFill>
          <a:blip r:embed="rId3">
            <a:alphaModFix/>
          </a:blip>
          <a:stretch>
            <a:fillRect/>
          </a:stretch>
        </p:blipFill>
        <p:spPr>
          <a:xfrm>
            <a:off x="311700" y="1193950"/>
            <a:ext cx="4013476" cy="3570697"/>
          </a:xfrm>
          <a:prstGeom prst="rect">
            <a:avLst/>
          </a:prstGeom>
          <a:noFill/>
          <a:ln>
            <a:noFill/>
          </a:ln>
        </p:spPr>
      </p:pic>
      <p:sp>
        <p:nvSpPr>
          <p:cNvPr id="143" name="Google Shape;143;p22"/>
          <p:cNvSpPr txBox="1"/>
          <p:nvPr/>
        </p:nvSpPr>
        <p:spPr>
          <a:xfrm>
            <a:off x="5054825" y="2159400"/>
            <a:ext cx="35769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CODE TO ENABLE SPRAYING OF FIRE EXTINGUISHER</a:t>
            </a:r>
            <a:r>
              <a:rPr lang="en">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nvSpPr>
        <p:spPr>
          <a:xfrm>
            <a:off x="4640950" y="583350"/>
            <a:ext cx="4256700" cy="4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49" name="Google Shape;149;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LOGIC OF OUR CODE 3</a:t>
            </a:r>
            <a:endParaRPr/>
          </a:p>
        </p:txBody>
      </p:sp>
      <p:sp>
        <p:nvSpPr>
          <p:cNvPr id="150" name="Google Shape;150;p23"/>
          <p:cNvSpPr txBox="1"/>
          <p:nvPr/>
        </p:nvSpPr>
        <p:spPr>
          <a:xfrm>
            <a:off x="5143500" y="3613750"/>
            <a:ext cx="3576900" cy="10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CODE TO SHOOT HIDDEN PROJECTILES FROM FIRE EXTINGUISHER</a:t>
            </a:r>
            <a:endParaRPr>
              <a:latin typeface="Open Sans"/>
              <a:ea typeface="Open Sans"/>
              <a:cs typeface="Open Sans"/>
              <a:sym typeface="Open Sans"/>
            </a:endParaRPr>
          </a:p>
        </p:txBody>
      </p:sp>
      <p:pic>
        <p:nvPicPr>
          <p:cNvPr id="151" name="Google Shape;151;p23"/>
          <p:cNvPicPr preferRelativeResize="0"/>
          <p:nvPr/>
        </p:nvPicPr>
        <p:blipFill>
          <a:blip r:embed="rId3">
            <a:alphaModFix/>
          </a:blip>
          <a:stretch>
            <a:fillRect/>
          </a:stretch>
        </p:blipFill>
        <p:spPr>
          <a:xfrm>
            <a:off x="384250" y="1211550"/>
            <a:ext cx="4256701" cy="3686276"/>
          </a:xfrm>
          <a:prstGeom prst="rect">
            <a:avLst/>
          </a:prstGeom>
          <a:noFill/>
          <a:ln>
            <a:noFill/>
          </a:ln>
        </p:spPr>
      </p:pic>
      <p:pic>
        <p:nvPicPr>
          <p:cNvPr id="152" name="Google Shape;152;p23"/>
          <p:cNvPicPr preferRelativeResize="0"/>
          <p:nvPr/>
        </p:nvPicPr>
        <p:blipFill>
          <a:blip r:embed="rId4">
            <a:alphaModFix/>
          </a:blip>
          <a:stretch>
            <a:fillRect/>
          </a:stretch>
        </p:blipFill>
        <p:spPr>
          <a:xfrm>
            <a:off x="4523025" y="1079850"/>
            <a:ext cx="4374627" cy="1580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nvSpPr>
        <p:spPr>
          <a:xfrm>
            <a:off x="4640950" y="583350"/>
            <a:ext cx="4256700" cy="4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58" name="Google Shape;158;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LOGIC OF OUR CODE 4</a:t>
            </a:r>
            <a:endParaRPr/>
          </a:p>
        </p:txBody>
      </p:sp>
      <p:sp>
        <p:nvSpPr>
          <p:cNvPr id="159" name="Google Shape;159;p24"/>
          <p:cNvSpPr txBox="1"/>
          <p:nvPr/>
        </p:nvSpPr>
        <p:spPr>
          <a:xfrm>
            <a:off x="5527775" y="3805900"/>
            <a:ext cx="3576900" cy="10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CODE TO DESTROY FIRE ON CONTACT WITH THESE PROJECTILES.</a:t>
            </a:r>
            <a:endParaRPr>
              <a:latin typeface="Open Sans"/>
              <a:ea typeface="Open Sans"/>
              <a:cs typeface="Open Sans"/>
              <a:sym typeface="Open Sans"/>
            </a:endParaRPr>
          </a:p>
        </p:txBody>
      </p:sp>
      <p:pic>
        <p:nvPicPr>
          <p:cNvPr id="160" name="Google Shape;160;p24"/>
          <p:cNvPicPr preferRelativeResize="0"/>
          <p:nvPr/>
        </p:nvPicPr>
        <p:blipFill>
          <a:blip r:embed="rId3">
            <a:alphaModFix/>
          </a:blip>
          <a:stretch>
            <a:fillRect/>
          </a:stretch>
        </p:blipFill>
        <p:spPr>
          <a:xfrm>
            <a:off x="152400" y="1609625"/>
            <a:ext cx="5375374" cy="2538026"/>
          </a:xfrm>
          <a:prstGeom prst="rect">
            <a:avLst/>
          </a:prstGeom>
          <a:noFill/>
          <a:ln>
            <a:noFill/>
          </a:ln>
        </p:spPr>
      </p:pic>
      <p:sp>
        <p:nvSpPr>
          <p:cNvPr id="161" name="Google Shape;161;p24"/>
          <p:cNvSpPr txBox="1"/>
          <p:nvPr/>
        </p:nvSpPr>
        <p:spPr>
          <a:xfrm>
            <a:off x="418450" y="1152425"/>
            <a:ext cx="9264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a:t>
            </a:r>
            <a:endParaRPr>
              <a:latin typeface="Open Sans"/>
              <a:ea typeface="Open Sans"/>
              <a:cs typeface="Open Sans"/>
              <a:sym typeface="Open Sans"/>
            </a:endParaRPr>
          </a:p>
        </p:txBody>
      </p:sp>
      <p:sp>
        <p:nvSpPr>
          <p:cNvPr id="162" name="Google Shape;162;p24"/>
          <p:cNvSpPr txBox="1"/>
          <p:nvPr/>
        </p:nvSpPr>
        <p:spPr>
          <a:xfrm>
            <a:off x="418450" y="4048025"/>
            <a:ext cx="9264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txBox="1"/>
          <p:nvPr/>
        </p:nvSpPr>
        <p:spPr>
          <a:xfrm>
            <a:off x="4640950" y="583350"/>
            <a:ext cx="4256700" cy="4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68" name="Google Shape;168;p25"/>
          <p:cNvSpPr txBox="1"/>
          <p:nvPr>
            <p:ph type="title"/>
          </p:nvPr>
        </p:nvSpPr>
        <p:spPr>
          <a:xfrm>
            <a:off x="311700" y="64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LOGIC OF OUR CODE 5</a:t>
            </a:r>
            <a:endParaRPr/>
          </a:p>
        </p:txBody>
      </p:sp>
      <p:sp>
        <p:nvSpPr>
          <p:cNvPr id="169" name="Google Shape;169;p25"/>
          <p:cNvSpPr txBox="1"/>
          <p:nvPr/>
        </p:nvSpPr>
        <p:spPr>
          <a:xfrm>
            <a:off x="5054825" y="2159400"/>
            <a:ext cx="35769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CODE TO OPEN DOOR AND END GAME.</a:t>
            </a:r>
            <a:endParaRPr>
              <a:latin typeface="Open Sans"/>
              <a:ea typeface="Open Sans"/>
              <a:cs typeface="Open Sans"/>
              <a:sym typeface="Open Sans"/>
            </a:endParaRPr>
          </a:p>
        </p:txBody>
      </p:sp>
      <p:pic>
        <p:nvPicPr>
          <p:cNvPr id="170" name="Google Shape;170;p25"/>
          <p:cNvPicPr preferRelativeResize="0"/>
          <p:nvPr/>
        </p:nvPicPr>
        <p:blipFill>
          <a:blip r:embed="rId3">
            <a:alphaModFix/>
          </a:blip>
          <a:stretch>
            <a:fillRect/>
          </a:stretch>
        </p:blipFill>
        <p:spPr>
          <a:xfrm>
            <a:off x="516350" y="771425"/>
            <a:ext cx="4213299" cy="417254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DIFFICULTIES ENCOUNTERED</a:t>
            </a:r>
            <a:endParaRPr/>
          </a:p>
        </p:txBody>
      </p:sp>
      <p:sp>
        <p:nvSpPr>
          <p:cNvPr id="176" name="Google Shape;176;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a:t>Making important changes in play mode</a:t>
            </a:r>
            <a:endParaRPr b="1"/>
          </a:p>
          <a:p>
            <a:pPr indent="-342900" lvl="0" marL="457200" rtl="0" algn="l">
              <a:spcBef>
                <a:spcPts val="0"/>
              </a:spcBef>
              <a:spcAft>
                <a:spcPts val="0"/>
              </a:spcAft>
              <a:buSzPts val="1800"/>
              <a:buAutoNum type="arabicPeriod"/>
            </a:pPr>
            <a:r>
              <a:rPr b="1" lang="en"/>
              <a:t>O</a:t>
            </a:r>
            <a:r>
              <a:rPr b="1" lang="en"/>
              <a:t>bject collision not working</a:t>
            </a:r>
            <a:endParaRPr b="1"/>
          </a:p>
          <a:p>
            <a:pPr indent="-342900" lvl="0" marL="457200" rtl="0" algn="l">
              <a:spcBef>
                <a:spcPts val="0"/>
              </a:spcBef>
              <a:spcAft>
                <a:spcPts val="0"/>
              </a:spcAft>
              <a:buSzPts val="1800"/>
              <a:buAutoNum type="arabicPeriod"/>
            </a:pPr>
            <a:r>
              <a:rPr b="1" lang="en"/>
              <a:t>Not Testing regularly on target devices</a:t>
            </a:r>
            <a:endParaRPr b="1"/>
          </a:p>
          <a:p>
            <a:pPr indent="-342900" lvl="0" marL="457200" rtl="0" algn="l">
              <a:spcBef>
                <a:spcPts val="0"/>
              </a:spcBef>
              <a:spcAft>
                <a:spcPts val="0"/>
              </a:spcAft>
              <a:buSzPts val="1800"/>
              <a:buAutoNum type="arabicPeriod"/>
            </a:pPr>
            <a:r>
              <a:rPr b="1" lang="en"/>
              <a:t>Not outlining engineering problem solving method and working with it</a:t>
            </a:r>
            <a:endParaRPr b="1"/>
          </a:p>
          <a:p>
            <a:pPr indent="-342900" lvl="0" marL="457200" rtl="0" algn="l">
              <a:spcBef>
                <a:spcPts val="0"/>
              </a:spcBef>
              <a:spcAft>
                <a:spcPts val="0"/>
              </a:spcAft>
              <a:buSzPts val="1800"/>
              <a:buAutoNum type="arabicPeriod"/>
            </a:pPr>
            <a:r>
              <a:rPr b="1" lang="en"/>
              <a:t>Problems with Physics and Colliders</a:t>
            </a:r>
            <a:endParaRPr b="1"/>
          </a:p>
          <a:p>
            <a:pPr indent="0" lvl="0" marL="0" rtl="0" algn="l">
              <a:spcBef>
                <a:spcPts val="1600"/>
              </a:spcBef>
              <a:spcAft>
                <a:spcPts val="1600"/>
              </a:spcAft>
              <a:buNone/>
            </a:pPr>
            <a:r>
              <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FROM PROJECT</a:t>
            </a:r>
            <a:endParaRPr/>
          </a:p>
        </p:txBody>
      </p:sp>
      <p:sp>
        <p:nvSpPr>
          <p:cNvPr id="182" name="Google Shape;182;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a:t>Always save script changes before running</a:t>
            </a:r>
            <a:endParaRPr b="1"/>
          </a:p>
          <a:p>
            <a:pPr indent="-342900" lvl="0" marL="457200" rtl="0" algn="l">
              <a:spcBef>
                <a:spcPts val="0"/>
              </a:spcBef>
              <a:spcAft>
                <a:spcPts val="0"/>
              </a:spcAft>
              <a:buSzPts val="1800"/>
              <a:buAutoNum type="arabicPeriod"/>
            </a:pPr>
            <a:r>
              <a:rPr b="1" lang="en"/>
              <a:t>Names of objects should be specific to make them identifiable later on</a:t>
            </a:r>
            <a:endParaRPr b="1"/>
          </a:p>
          <a:p>
            <a:pPr indent="-342900" lvl="0" marL="457200" rtl="0" algn="l">
              <a:spcBef>
                <a:spcPts val="0"/>
              </a:spcBef>
              <a:spcAft>
                <a:spcPts val="0"/>
              </a:spcAft>
              <a:buSzPts val="1800"/>
              <a:buAutoNum type="arabicPeriod"/>
            </a:pPr>
            <a:r>
              <a:rPr b="1" lang="en"/>
              <a:t>If there’s a problem, test each script or function in a script with Debug.Log to make sure it actually works</a:t>
            </a:r>
            <a:endParaRPr b="1"/>
          </a:p>
          <a:p>
            <a:pPr indent="-342900" lvl="0" marL="457200" rtl="0" algn="l">
              <a:spcBef>
                <a:spcPts val="0"/>
              </a:spcBef>
              <a:spcAft>
                <a:spcPts val="0"/>
              </a:spcAft>
              <a:buSzPts val="1800"/>
              <a:buAutoNum type="arabicPeriod"/>
            </a:pPr>
            <a:r>
              <a:rPr b="1" lang="en"/>
              <a:t>Always create prefabs to be able to make changes to multiple objects in the scene</a:t>
            </a:r>
            <a:endParaRPr b="1"/>
          </a:p>
          <a:p>
            <a:pPr indent="-342900" lvl="0" marL="457200" rtl="0" algn="l">
              <a:spcBef>
                <a:spcPts val="0"/>
              </a:spcBef>
              <a:spcAft>
                <a:spcPts val="0"/>
              </a:spcAft>
              <a:buSzPts val="1800"/>
              <a:buAutoNum type="arabicPeriod"/>
            </a:pPr>
            <a:r>
              <a:rPr b="1" lang="en"/>
              <a:t>The importance of Public and Private access functions and/or objects</a:t>
            </a:r>
            <a:endParaRPr b="1"/>
          </a:p>
          <a:p>
            <a:pPr indent="-342900" lvl="0" marL="457200" rtl="0" algn="l">
              <a:spcBef>
                <a:spcPts val="0"/>
              </a:spcBef>
              <a:spcAft>
                <a:spcPts val="0"/>
              </a:spcAft>
              <a:buSzPts val="1800"/>
              <a:buAutoNum type="arabicPeriod"/>
            </a:pPr>
            <a:r>
              <a:rPr b="1" lang="en"/>
              <a:t>Understanding the physics behind rigid bodies</a:t>
            </a:r>
            <a:endParaRPr b="1"/>
          </a:p>
          <a:p>
            <a:pPr indent="-342900" lvl="0" marL="457200" rtl="0" algn="l">
              <a:spcBef>
                <a:spcPts val="0"/>
              </a:spcBef>
              <a:spcAft>
                <a:spcPts val="0"/>
              </a:spcAft>
              <a:buSzPts val="1800"/>
              <a:buAutoNum type="arabicPeriod"/>
            </a:pPr>
            <a:r>
              <a:rPr b="1" lang="en"/>
              <a:t>Taking time to understand the code rather than viewing online scripts</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 OF RESEARCH</a:t>
            </a:r>
            <a:endParaRPr/>
          </a:p>
        </p:txBody>
      </p:sp>
      <p:sp>
        <p:nvSpPr>
          <p:cNvPr id="188" name="Google Shape;188;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UNITY FORUM</a:t>
            </a:r>
            <a:endParaRPr b="1"/>
          </a:p>
          <a:p>
            <a:pPr indent="-342900" lvl="0" marL="457200" rtl="0" algn="l">
              <a:spcBef>
                <a:spcPts val="0"/>
              </a:spcBef>
              <a:spcAft>
                <a:spcPts val="0"/>
              </a:spcAft>
              <a:buSzPts val="1800"/>
              <a:buChar char="❖"/>
            </a:pPr>
            <a:r>
              <a:rPr b="1" lang="en"/>
              <a:t>UNITY YOUTUBE</a:t>
            </a:r>
            <a:endParaRPr b="1"/>
          </a:p>
          <a:p>
            <a:pPr indent="-342900" lvl="0" marL="457200" rtl="0" algn="l">
              <a:spcBef>
                <a:spcPts val="0"/>
              </a:spcBef>
              <a:spcAft>
                <a:spcPts val="0"/>
              </a:spcAft>
              <a:buSzPts val="1800"/>
              <a:buChar char="❖"/>
            </a:pPr>
            <a:r>
              <a:rPr b="1" lang="en"/>
              <a:t>UNITY LEARN</a:t>
            </a:r>
            <a:endParaRPr b="1"/>
          </a:p>
          <a:p>
            <a:pPr indent="-342900" lvl="0" marL="457200" rtl="0" algn="l">
              <a:spcBef>
                <a:spcPts val="0"/>
              </a:spcBef>
              <a:spcAft>
                <a:spcPts val="0"/>
              </a:spcAft>
              <a:buSzPts val="1800"/>
              <a:buChar char="❖"/>
            </a:pPr>
            <a:r>
              <a:rPr b="1" lang="en"/>
              <a:t>BRACKEYS </a:t>
            </a:r>
            <a:endParaRPr b="1"/>
          </a:p>
          <a:p>
            <a:pPr indent="-342900" lvl="0" marL="457200" rtl="0" algn="l">
              <a:spcBef>
                <a:spcPts val="0"/>
              </a:spcBef>
              <a:spcAft>
                <a:spcPts val="0"/>
              </a:spcAft>
              <a:buSzPts val="1800"/>
              <a:buChar char="❖"/>
            </a:pPr>
            <a:r>
              <a:rPr b="1" lang="en"/>
              <a:t>CODEACADEMY</a:t>
            </a:r>
            <a:endParaRPr b="1"/>
          </a:p>
          <a:p>
            <a:pPr indent="-342900" lvl="0" marL="457200" rtl="0" algn="l">
              <a:spcBef>
                <a:spcPts val="0"/>
              </a:spcBef>
              <a:spcAft>
                <a:spcPts val="0"/>
              </a:spcAft>
              <a:buSzPts val="1800"/>
              <a:buChar char="❖"/>
            </a:pPr>
            <a:r>
              <a:rPr b="1" lang="en"/>
              <a:t>UCLA HEALTH WEBSITE</a:t>
            </a:r>
            <a:endParaRPr b="1"/>
          </a:p>
          <a:p>
            <a:pPr indent="-342900" lvl="0" marL="457200" rtl="0" algn="l">
              <a:spcBef>
                <a:spcPts val="0"/>
              </a:spcBef>
              <a:spcAft>
                <a:spcPts val="0"/>
              </a:spcAft>
              <a:buSzPts val="1800"/>
              <a:buChar char="❖"/>
            </a:pPr>
            <a:r>
              <a:rPr b="1" lang="en"/>
              <a:t>VRVis RESEARCH CENTER</a:t>
            </a:r>
            <a:endParaRPr b="1"/>
          </a:p>
          <a:p>
            <a:pPr indent="0" lvl="0" marL="457200" rtl="0" algn="l">
              <a:spcBef>
                <a:spcPts val="1600"/>
              </a:spcBef>
              <a:spcAft>
                <a:spcPts val="1600"/>
              </a:spcAft>
              <a:buNone/>
            </a:pPr>
            <a:r>
              <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QUESTIONS?</a:t>
            </a:r>
            <a:endParaRPr/>
          </a:p>
        </p:txBody>
      </p:sp>
      <p:sp>
        <p:nvSpPr>
          <p:cNvPr id="194" name="Google Shape;194;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VR FIRE DRILL</a:t>
            </a:r>
            <a:endParaRPr/>
          </a:p>
        </p:txBody>
      </p:sp>
      <p:sp>
        <p:nvSpPr>
          <p:cNvPr id="72" name="Google Shape;72;p14"/>
          <p:cNvSpPr txBox="1"/>
          <p:nvPr>
            <p:ph idx="1" type="subTitle"/>
          </p:nvPr>
        </p:nvSpPr>
        <p:spPr>
          <a:xfrm>
            <a:off x="2213425" y="2802650"/>
            <a:ext cx="4565700" cy="11448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b="1" lang="en" sz="1800"/>
              <a:t>Kojo Vandyck - kev276</a:t>
            </a:r>
            <a:endParaRPr b="1" sz="1800"/>
          </a:p>
          <a:p>
            <a:pPr indent="0" lvl="0" marL="0" rtl="0" algn="ctr">
              <a:spcBef>
                <a:spcPts val="0"/>
              </a:spcBef>
              <a:spcAft>
                <a:spcPts val="0"/>
              </a:spcAft>
              <a:buNone/>
            </a:pPr>
            <a:r>
              <a:rPr b="1" lang="en" sz="1800"/>
              <a:t>Emmanuel Fashae - eif213</a:t>
            </a:r>
            <a:endParaRPr b="1" sz="1800"/>
          </a:p>
          <a:p>
            <a:pPr indent="0" lvl="0" marL="0" rtl="0" algn="ctr">
              <a:spcBef>
                <a:spcPts val="0"/>
              </a:spcBef>
              <a:spcAft>
                <a:spcPts val="0"/>
              </a:spcAft>
              <a:buNone/>
            </a:pPr>
            <a:r>
              <a:rPr b="1" lang="en" sz="1800"/>
              <a:t>Kenechukwu Ezeifemeelu - kee301</a:t>
            </a:r>
            <a:endParaRPr b="1" sz="1800"/>
          </a:p>
        </p:txBody>
      </p:sp>
      <p:sp>
        <p:nvSpPr>
          <p:cNvPr id="73" name="Google Shape;73;p14"/>
          <p:cNvSpPr txBox="1"/>
          <p:nvPr>
            <p:ph idx="1" type="subTitle"/>
          </p:nvPr>
        </p:nvSpPr>
        <p:spPr>
          <a:xfrm>
            <a:off x="111825" y="19400"/>
            <a:ext cx="6103200" cy="9459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en" sz="1600"/>
              <a:t>Term Project</a:t>
            </a:r>
            <a:endParaRPr b="1" sz="1600"/>
          </a:p>
          <a:p>
            <a:pPr indent="0" lvl="0" marL="0" rtl="0" algn="l">
              <a:spcBef>
                <a:spcPts val="0"/>
              </a:spcBef>
              <a:spcAft>
                <a:spcPts val="0"/>
              </a:spcAft>
              <a:buNone/>
            </a:pPr>
            <a:r>
              <a:rPr b="1" lang="en" sz="1600"/>
              <a:t>Course: Computer Programming For Engineers</a:t>
            </a:r>
            <a:endParaRPr b="1" sz="1600"/>
          </a:p>
          <a:p>
            <a:pPr indent="0" lvl="0" marL="0" rtl="0" algn="l">
              <a:spcBef>
                <a:spcPts val="0"/>
              </a:spcBef>
              <a:spcAft>
                <a:spcPts val="0"/>
              </a:spcAft>
              <a:buNone/>
            </a:pPr>
            <a:r>
              <a:rPr b="1" lang="en" sz="1600"/>
              <a:t>Professor: Mohamad Eid</a:t>
            </a:r>
            <a:endParaRPr b="1" sz="1600"/>
          </a:p>
          <a:p>
            <a:pPr indent="0" lvl="0" marL="0" rtl="0" algn="l">
              <a:spcBef>
                <a:spcPts val="0"/>
              </a:spcBef>
              <a:spcAft>
                <a:spcPts val="0"/>
              </a:spcAft>
              <a:buNone/>
            </a:pPr>
            <a:r>
              <a:t/>
            </a:r>
            <a:endParaRPr b="1"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 OUTLINE</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a:t>PERSONAL MOTIVE</a:t>
            </a:r>
            <a:endParaRPr b="1"/>
          </a:p>
          <a:p>
            <a:pPr indent="-342900" lvl="0" marL="457200" rtl="0" algn="l">
              <a:spcBef>
                <a:spcPts val="0"/>
              </a:spcBef>
              <a:spcAft>
                <a:spcPts val="0"/>
              </a:spcAft>
              <a:buSzPts val="1800"/>
              <a:buAutoNum type="arabicPeriod"/>
            </a:pPr>
            <a:r>
              <a:rPr b="1" lang="en"/>
              <a:t>WHY VR IS A BETTER OPTION THAN CONVENTIONAL FIRE DRILL</a:t>
            </a:r>
            <a:endParaRPr b="1"/>
          </a:p>
          <a:p>
            <a:pPr indent="-342900" lvl="0" marL="457200" rtl="0" algn="l">
              <a:spcBef>
                <a:spcPts val="0"/>
              </a:spcBef>
              <a:spcAft>
                <a:spcPts val="0"/>
              </a:spcAft>
              <a:buSzPts val="1800"/>
              <a:buAutoNum type="arabicPeriod"/>
            </a:pPr>
            <a:r>
              <a:rPr b="1" lang="en"/>
              <a:t>EQUIPMENT/SOFTWARE USED</a:t>
            </a:r>
            <a:endParaRPr b="1"/>
          </a:p>
          <a:p>
            <a:pPr indent="-342900" lvl="0" marL="457200" rtl="0" algn="l">
              <a:spcBef>
                <a:spcPts val="0"/>
              </a:spcBef>
              <a:spcAft>
                <a:spcPts val="0"/>
              </a:spcAft>
              <a:buSzPts val="1800"/>
              <a:buAutoNum type="arabicPeriod"/>
            </a:pPr>
            <a:r>
              <a:rPr b="1" lang="en"/>
              <a:t>LOGIC OF OUR CODE </a:t>
            </a:r>
            <a:endParaRPr b="1"/>
          </a:p>
          <a:p>
            <a:pPr indent="-342900" lvl="0" marL="457200" rtl="0" algn="l">
              <a:spcBef>
                <a:spcPts val="0"/>
              </a:spcBef>
              <a:spcAft>
                <a:spcPts val="0"/>
              </a:spcAft>
              <a:buSzPts val="1800"/>
              <a:buAutoNum type="arabicPeriod"/>
            </a:pPr>
            <a:r>
              <a:rPr b="1" lang="en"/>
              <a:t>DIAGRAMMATIC</a:t>
            </a:r>
            <a:r>
              <a:rPr b="1" lang="en"/>
              <a:t> FRAMEWORK OF CODE</a:t>
            </a:r>
            <a:endParaRPr b="1"/>
          </a:p>
          <a:p>
            <a:pPr indent="-342900" lvl="0" marL="457200" rtl="0" algn="l">
              <a:spcBef>
                <a:spcPts val="0"/>
              </a:spcBef>
              <a:spcAft>
                <a:spcPts val="0"/>
              </a:spcAft>
              <a:buSzPts val="1800"/>
              <a:buAutoNum type="arabicPeriod"/>
            </a:pPr>
            <a:r>
              <a:rPr b="1" lang="en"/>
              <a:t>VISUAL DEMONSTRATION</a:t>
            </a:r>
            <a:endParaRPr b="1"/>
          </a:p>
          <a:p>
            <a:pPr indent="-342900" lvl="0" marL="457200" rtl="0" algn="l">
              <a:spcBef>
                <a:spcPts val="0"/>
              </a:spcBef>
              <a:spcAft>
                <a:spcPts val="0"/>
              </a:spcAft>
              <a:buSzPts val="1800"/>
              <a:buAutoNum type="arabicPeriod"/>
            </a:pPr>
            <a:r>
              <a:rPr b="1" lang="en"/>
              <a:t>PROBLEMS FACED</a:t>
            </a:r>
            <a:endParaRPr b="1"/>
          </a:p>
          <a:p>
            <a:pPr indent="-342900" lvl="0" marL="457200" rtl="0" algn="l">
              <a:spcBef>
                <a:spcPts val="0"/>
              </a:spcBef>
              <a:spcAft>
                <a:spcPts val="0"/>
              </a:spcAft>
              <a:buSzPts val="1800"/>
              <a:buAutoNum type="arabicPeriod"/>
            </a:pPr>
            <a:r>
              <a:rPr b="1" lang="en"/>
              <a:t>LESSONS FROM PROJECT</a:t>
            </a:r>
            <a:endParaRPr b="1"/>
          </a:p>
          <a:p>
            <a:pPr indent="-342900" lvl="0" marL="457200" rtl="0" algn="l">
              <a:spcBef>
                <a:spcPts val="0"/>
              </a:spcBef>
              <a:spcAft>
                <a:spcPts val="0"/>
              </a:spcAft>
              <a:buSzPts val="1800"/>
              <a:buAutoNum type="arabicPeriod"/>
            </a:pPr>
            <a:r>
              <a:rPr b="1" lang="en"/>
              <a:t>SOURCES OF RESEARCH</a:t>
            </a:r>
            <a:endParaRPr b="1"/>
          </a:p>
          <a:p>
            <a:pPr indent="-342900" lvl="0" marL="457200" rtl="0" algn="l">
              <a:spcBef>
                <a:spcPts val="0"/>
              </a:spcBef>
              <a:spcAft>
                <a:spcPts val="0"/>
              </a:spcAft>
              <a:buSzPts val="1800"/>
              <a:buAutoNum type="arabicPeriod"/>
            </a:pPr>
            <a:r>
              <a:rPr b="1" lang="en"/>
              <a:t>ANY QUESTIONS?</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PERSONAL MOTIVE</a:t>
            </a:r>
            <a:endParaRPr/>
          </a:p>
        </p:txBody>
      </p:sp>
      <p:pic>
        <p:nvPicPr>
          <p:cNvPr id="85" name="Google Shape;85;p16"/>
          <p:cNvPicPr preferRelativeResize="0"/>
          <p:nvPr/>
        </p:nvPicPr>
        <p:blipFill>
          <a:blip r:embed="rId3">
            <a:alphaModFix/>
          </a:blip>
          <a:stretch>
            <a:fillRect/>
          </a:stretch>
        </p:blipFill>
        <p:spPr>
          <a:xfrm>
            <a:off x="2005000" y="1374925"/>
            <a:ext cx="5134000" cy="30769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VR OVER REAL LIFE? - VRVis</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VRVis is Austria's leading research institution in the field of visual computing and operates innovative research and development projects in cooperation with industrial companies and universities with its more than 70 employees.</a:t>
            </a:r>
            <a:endParaRPr b="1"/>
          </a:p>
          <a:p>
            <a:pPr indent="-342900" lvl="0" marL="457200" rtl="0" algn="l">
              <a:spcBef>
                <a:spcPts val="0"/>
              </a:spcBef>
              <a:spcAft>
                <a:spcPts val="0"/>
              </a:spcAft>
              <a:buSzPts val="1800"/>
              <a:buChar char="❖"/>
            </a:pPr>
            <a:r>
              <a:rPr b="1" lang="en"/>
              <a:t>VR drills are less costly</a:t>
            </a:r>
            <a:endParaRPr b="1"/>
          </a:p>
          <a:p>
            <a:pPr indent="-342900" lvl="0" marL="457200" rtl="0" algn="l">
              <a:spcBef>
                <a:spcPts val="0"/>
              </a:spcBef>
              <a:spcAft>
                <a:spcPts val="0"/>
              </a:spcAft>
              <a:buSzPts val="1800"/>
              <a:buChar char="❖"/>
            </a:pPr>
            <a:r>
              <a:rPr b="1" lang="en"/>
              <a:t>VR drills are more engaging</a:t>
            </a:r>
            <a:endParaRPr b="1"/>
          </a:p>
          <a:p>
            <a:pPr indent="-342900" lvl="0" marL="457200" rtl="0" algn="l">
              <a:spcBef>
                <a:spcPts val="0"/>
              </a:spcBef>
              <a:spcAft>
                <a:spcPts val="0"/>
              </a:spcAft>
              <a:buSzPts val="1800"/>
              <a:buChar char="❖"/>
            </a:pPr>
            <a:r>
              <a:rPr b="1" lang="en"/>
              <a:t>VR is relatively safe</a:t>
            </a:r>
            <a:endParaRPr b="1"/>
          </a:p>
          <a:p>
            <a:pPr indent="-342900" lvl="0" marL="457200" rtl="0" algn="l">
              <a:spcBef>
                <a:spcPts val="0"/>
              </a:spcBef>
              <a:spcAft>
                <a:spcPts val="0"/>
              </a:spcAft>
              <a:buSzPts val="1800"/>
              <a:buChar char="❖"/>
            </a:pPr>
            <a:r>
              <a:rPr b="1" lang="en"/>
              <a:t>VR drills are less time consuming</a:t>
            </a:r>
            <a:endParaRPr b="1"/>
          </a:p>
          <a:p>
            <a:pPr indent="-342900" lvl="0" marL="457200" rtl="0" algn="l">
              <a:spcBef>
                <a:spcPts val="0"/>
              </a:spcBef>
              <a:spcAft>
                <a:spcPts val="0"/>
              </a:spcAft>
              <a:buSzPts val="1800"/>
              <a:buChar char="❖"/>
            </a:pPr>
            <a:r>
              <a:rPr b="1" lang="en"/>
              <a:t>Multiple scenes can be generated</a:t>
            </a:r>
            <a:endParaRPr b="1"/>
          </a:p>
          <a:p>
            <a:pPr indent="-342900" lvl="0" marL="457200" rtl="0" algn="l">
              <a:spcBef>
                <a:spcPts val="0"/>
              </a:spcBef>
              <a:spcAft>
                <a:spcPts val="0"/>
              </a:spcAft>
              <a:buSzPts val="1800"/>
              <a:buChar char="❖"/>
            </a:pPr>
            <a:r>
              <a:rPr b="1" lang="en"/>
              <a:t>Not enough practicality</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EQUIPMENT/SOFTWARE USED</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914400" rtl="0" algn="l">
              <a:spcBef>
                <a:spcPts val="0"/>
              </a:spcBef>
              <a:spcAft>
                <a:spcPts val="0"/>
              </a:spcAft>
              <a:buSzPts val="1800"/>
              <a:buChar char="❖"/>
            </a:pPr>
            <a:r>
              <a:rPr b="1" lang="en"/>
              <a:t>Oculus Rift headset</a:t>
            </a:r>
            <a:endParaRPr b="1"/>
          </a:p>
          <a:p>
            <a:pPr indent="-342900" lvl="0" marL="914400" rtl="0" algn="l">
              <a:spcBef>
                <a:spcPts val="1600"/>
              </a:spcBef>
              <a:spcAft>
                <a:spcPts val="0"/>
              </a:spcAft>
              <a:buSzPts val="1800"/>
              <a:buChar char="❖"/>
            </a:pPr>
            <a:r>
              <a:rPr b="1" lang="en"/>
              <a:t>Oculus touch left and right hand controller</a:t>
            </a:r>
            <a:endParaRPr b="1"/>
          </a:p>
          <a:p>
            <a:pPr indent="-342900" lvl="0" marL="914400" rtl="0" algn="l">
              <a:spcBef>
                <a:spcPts val="1600"/>
              </a:spcBef>
              <a:spcAft>
                <a:spcPts val="0"/>
              </a:spcAft>
              <a:buSzPts val="1800"/>
              <a:buChar char="❖"/>
            </a:pPr>
            <a:r>
              <a:rPr b="1" lang="en"/>
              <a:t>Two Oculus Sensor</a:t>
            </a:r>
            <a:endParaRPr b="1"/>
          </a:p>
          <a:p>
            <a:pPr indent="-342900" lvl="0" marL="914400" rtl="0" algn="l">
              <a:spcBef>
                <a:spcPts val="1600"/>
              </a:spcBef>
              <a:spcAft>
                <a:spcPts val="0"/>
              </a:spcAft>
              <a:buSzPts val="1800"/>
              <a:buChar char="❖"/>
            </a:pPr>
            <a:r>
              <a:rPr b="1" lang="en"/>
              <a:t>Unity</a:t>
            </a:r>
            <a:endParaRPr b="1"/>
          </a:p>
          <a:p>
            <a:pPr indent="0" lvl="0" marL="914400" rtl="0" algn="l">
              <a:spcBef>
                <a:spcPts val="1600"/>
              </a:spcBef>
              <a:spcAft>
                <a:spcPts val="1600"/>
              </a:spcAft>
              <a:buNone/>
            </a:pPr>
            <a:r>
              <a:t/>
            </a:r>
            <a:endParaRPr b="1"/>
          </a:p>
        </p:txBody>
      </p:sp>
      <p:pic>
        <p:nvPicPr>
          <p:cNvPr id="98" name="Google Shape;98;p18"/>
          <p:cNvPicPr preferRelativeResize="0"/>
          <p:nvPr/>
        </p:nvPicPr>
        <p:blipFill>
          <a:blip r:embed="rId3">
            <a:alphaModFix/>
          </a:blip>
          <a:stretch>
            <a:fillRect/>
          </a:stretch>
        </p:blipFill>
        <p:spPr>
          <a:xfrm>
            <a:off x="6607338" y="76200"/>
            <a:ext cx="2466975" cy="1847850"/>
          </a:xfrm>
          <a:prstGeom prst="rect">
            <a:avLst/>
          </a:prstGeom>
          <a:noFill/>
          <a:ln>
            <a:noFill/>
          </a:ln>
        </p:spPr>
      </p:pic>
      <p:pic>
        <p:nvPicPr>
          <p:cNvPr id="99" name="Google Shape;99;p18"/>
          <p:cNvPicPr preferRelativeResize="0"/>
          <p:nvPr/>
        </p:nvPicPr>
        <p:blipFill>
          <a:blip r:embed="rId4">
            <a:alphaModFix/>
          </a:blip>
          <a:stretch>
            <a:fillRect/>
          </a:stretch>
        </p:blipFill>
        <p:spPr>
          <a:xfrm>
            <a:off x="4854738" y="3031950"/>
            <a:ext cx="1829349" cy="2004101"/>
          </a:xfrm>
          <a:prstGeom prst="rect">
            <a:avLst/>
          </a:prstGeom>
          <a:noFill/>
          <a:ln>
            <a:noFill/>
          </a:ln>
        </p:spPr>
      </p:pic>
      <p:pic>
        <p:nvPicPr>
          <p:cNvPr id="100" name="Google Shape;100;p18"/>
          <p:cNvPicPr preferRelativeResize="0"/>
          <p:nvPr/>
        </p:nvPicPr>
        <p:blipFill>
          <a:blip r:embed="rId5">
            <a:alphaModFix/>
          </a:blip>
          <a:stretch>
            <a:fillRect/>
          </a:stretch>
        </p:blipFill>
        <p:spPr>
          <a:xfrm>
            <a:off x="6328825" y="1756825"/>
            <a:ext cx="1735250" cy="1328850"/>
          </a:xfrm>
          <a:prstGeom prst="rect">
            <a:avLst/>
          </a:prstGeom>
          <a:noFill/>
          <a:ln>
            <a:noFill/>
          </a:ln>
        </p:spPr>
      </p:pic>
      <p:pic>
        <p:nvPicPr>
          <p:cNvPr id="101" name="Google Shape;101;p18"/>
          <p:cNvPicPr preferRelativeResize="0"/>
          <p:nvPr/>
        </p:nvPicPr>
        <p:blipFill>
          <a:blip r:embed="rId6">
            <a:alphaModFix/>
          </a:blip>
          <a:stretch>
            <a:fillRect/>
          </a:stretch>
        </p:blipFill>
        <p:spPr>
          <a:xfrm>
            <a:off x="736850" y="3639400"/>
            <a:ext cx="2610600" cy="1222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THE PROJECT WORKS</a:t>
            </a:r>
            <a:endParaRPr/>
          </a:p>
        </p:txBody>
      </p:sp>
      <p:sp>
        <p:nvSpPr>
          <p:cNvPr id="107" name="Google Shape;107;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sp>
        <p:nvSpPr>
          <p:cNvPr id="108" name="Google Shape;108;p19"/>
          <p:cNvSpPr/>
          <p:nvPr/>
        </p:nvSpPr>
        <p:spPr>
          <a:xfrm>
            <a:off x="311700" y="1266325"/>
            <a:ext cx="1839900" cy="7074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GRAB FIRE EXTINGUISHER</a:t>
            </a:r>
            <a:endParaRPr b="1"/>
          </a:p>
        </p:txBody>
      </p:sp>
      <p:sp>
        <p:nvSpPr>
          <p:cNvPr id="109" name="Google Shape;109;p19"/>
          <p:cNvSpPr/>
          <p:nvPr/>
        </p:nvSpPr>
        <p:spPr>
          <a:xfrm>
            <a:off x="3652050" y="2824875"/>
            <a:ext cx="1839900" cy="7074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QUENCH FIRE 3</a:t>
            </a:r>
            <a:endParaRPr b="1"/>
          </a:p>
        </p:txBody>
      </p:sp>
      <p:sp>
        <p:nvSpPr>
          <p:cNvPr id="110" name="Google Shape;110;p19"/>
          <p:cNvSpPr/>
          <p:nvPr/>
        </p:nvSpPr>
        <p:spPr>
          <a:xfrm>
            <a:off x="311700" y="2804650"/>
            <a:ext cx="1839900" cy="7074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QUENCH FIRE 1</a:t>
            </a:r>
            <a:endParaRPr b="1"/>
          </a:p>
        </p:txBody>
      </p:sp>
      <p:sp>
        <p:nvSpPr>
          <p:cNvPr id="111" name="Google Shape;111;p19"/>
          <p:cNvSpPr/>
          <p:nvPr/>
        </p:nvSpPr>
        <p:spPr>
          <a:xfrm>
            <a:off x="3652050" y="1306775"/>
            <a:ext cx="1839900" cy="7074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TELEPORT TO DOOR</a:t>
            </a:r>
            <a:endParaRPr b="1"/>
          </a:p>
        </p:txBody>
      </p:sp>
      <p:sp>
        <p:nvSpPr>
          <p:cNvPr id="112" name="Google Shape;112;p19"/>
          <p:cNvSpPr/>
          <p:nvPr/>
        </p:nvSpPr>
        <p:spPr>
          <a:xfrm>
            <a:off x="381275" y="4342975"/>
            <a:ext cx="1839900" cy="7074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TELEPORT TO NEXT FIRE</a:t>
            </a:r>
            <a:endParaRPr b="1"/>
          </a:p>
        </p:txBody>
      </p:sp>
      <p:sp>
        <p:nvSpPr>
          <p:cNvPr id="113" name="Google Shape;113;p19"/>
          <p:cNvSpPr/>
          <p:nvPr/>
        </p:nvSpPr>
        <p:spPr>
          <a:xfrm>
            <a:off x="3756750" y="4342975"/>
            <a:ext cx="1839900" cy="7074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QUENCH FIRE 2</a:t>
            </a:r>
            <a:endParaRPr b="1"/>
          </a:p>
        </p:txBody>
      </p:sp>
      <p:sp>
        <p:nvSpPr>
          <p:cNvPr id="114" name="Google Shape;114;p19"/>
          <p:cNvSpPr/>
          <p:nvPr/>
        </p:nvSpPr>
        <p:spPr>
          <a:xfrm>
            <a:off x="6661000" y="2896150"/>
            <a:ext cx="1839900" cy="7074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MESSAGE OF </a:t>
            </a:r>
            <a:r>
              <a:rPr b="1" lang="en"/>
              <a:t>COMPLETION </a:t>
            </a:r>
            <a:endParaRPr b="1"/>
          </a:p>
        </p:txBody>
      </p:sp>
      <p:sp>
        <p:nvSpPr>
          <p:cNvPr id="115" name="Google Shape;115;p19"/>
          <p:cNvSpPr/>
          <p:nvPr/>
        </p:nvSpPr>
        <p:spPr>
          <a:xfrm>
            <a:off x="6661000" y="1266325"/>
            <a:ext cx="1839900" cy="7074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ENTER EXIT CODE ‘1111’</a:t>
            </a:r>
            <a:endParaRPr b="1"/>
          </a:p>
        </p:txBody>
      </p:sp>
      <p:sp>
        <p:nvSpPr>
          <p:cNvPr id="116" name="Google Shape;116;p19"/>
          <p:cNvSpPr/>
          <p:nvPr/>
        </p:nvSpPr>
        <p:spPr>
          <a:xfrm>
            <a:off x="899775" y="2068150"/>
            <a:ext cx="416400" cy="636600"/>
          </a:xfrm>
          <a:prstGeom prst="down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7370625" y="2116638"/>
            <a:ext cx="416400" cy="636600"/>
          </a:xfrm>
          <a:prstGeom prst="down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899775" y="3609213"/>
            <a:ext cx="416400" cy="636600"/>
          </a:xfrm>
          <a:prstGeom prst="down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a:off x="2511325" y="4606325"/>
            <a:ext cx="752100" cy="4440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a:off x="5596650" y="1438475"/>
            <a:ext cx="752100" cy="4440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a:off x="4404875" y="3700675"/>
            <a:ext cx="416400" cy="545100"/>
          </a:xfrm>
          <a:prstGeom prst="up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4404875" y="2146975"/>
            <a:ext cx="416400" cy="545100"/>
          </a:xfrm>
          <a:prstGeom prst="up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810875" y="1923350"/>
            <a:ext cx="7138800" cy="86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latin typeface="Caveat"/>
                <a:ea typeface="Caveat"/>
                <a:cs typeface="Caveat"/>
                <a:sym typeface="Caveat"/>
              </a:rPr>
              <a:t>VISUAL DEMONSTRATION</a:t>
            </a:r>
            <a:endParaRPr sz="5000">
              <a:latin typeface="Caveat"/>
              <a:ea typeface="Caveat"/>
              <a:cs typeface="Caveat"/>
              <a:sym typeface="Cave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nvSpPr>
        <p:spPr>
          <a:xfrm>
            <a:off x="4640950" y="583350"/>
            <a:ext cx="4256700" cy="4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33" name="Google Shape;133;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LOGIC OF OUR CODE 1</a:t>
            </a:r>
            <a:endParaRPr/>
          </a:p>
        </p:txBody>
      </p:sp>
      <p:sp>
        <p:nvSpPr>
          <p:cNvPr id="134" name="Google Shape;134;p21"/>
          <p:cNvSpPr txBox="1"/>
          <p:nvPr/>
        </p:nvSpPr>
        <p:spPr>
          <a:xfrm>
            <a:off x="5054825" y="2159400"/>
            <a:ext cx="35769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CODE TO REMOVE STARTING MESSAGE AFTER 15 SECS</a:t>
            </a:r>
            <a:r>
              <a:rPr lang="en">
                <a:latin typeface="Open Sans"/>
                <a:ea typeface="Open Sans"/>
                <a:cs typeface="Open Sans"/>
                <a:sym typeface="Open Sans"/>
              </a:rPr>
              <a:t> </a:t>
            </a:r>
            <a:endParaRPr>
              <a:latin typeface="Open Sans"/>
              <a:ea typeface="Open Sans"/>
              <a:cs typeface="Open Sans"/>
              <a:sym typeface="Open Sans"/>
            </a:endParaRPr>
          </a:p>
        </p:txBody>
      </p:sp>
      <p:pic>
        <p:nvPicPr>
          <p:cNvPr id="135" name="Google Shape;135;p21"/>
          <p:cNvPicPr preferRelativeResize="0"/>
          <p:nvPr/>
        </p:nvPicPr>
        <p:blipFill>
          <a:blip r:embed="rId3">
            <a:alphaModFix/>
          </a:blip>
          <a:stretch>
            <a:fillRect/>
          </a:stretch>
        </p:blipFill>
        <p:spPr>
          <a:xfrm>
            <a:off x="390875" y="1152425"/>
            <a:ext cx="4094925" cy="3658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