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Roboto"/>
      <p:regular r:id="rId7"/>
      <p:bold r:id="rId8"/>
      <p:italic r:id="rId9"/>
      <p:boldItalic r:id="rId10"/>
    </p:embeddedFon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font" Target="fonts/Roboto-boldItalic.fntdata"/><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75375" y="0"/>
            <a:ext cx="8751900" cy="695400"/>
          </a:xfrm>
          <a:prstGeom prst="rect">
            <a:avLst/>
          </a:prstGeom>
        </p:spPr>
        <p:txBody>
          <a:bodyPr anchorCtr="0" anchor="ctr" bIns="91425" lIns="91425" spcFirstLastPara="1" rIns="91425" wrap="square" tIns="91425">
            <a:normAutofit fontScale="90000"/>
          </a:bodyPr>
          <a:lstStyle/>
          <a:p>
            <a:pPr indent="0" lvl="0" marL="0" rtl="0" algn="just">
              <a:spcBef>
                <a:spcPts val="0"/>
              </a:spcBef>
              <a:spcAft>
                <a:spcPts val="0"/>
              </a:spcAft>
              <a:buNone/>
            </a:pPr>
            <a:r>
              <a:rPr lang="en-GB">
                <a:latin typeface="Arial"/>
                <a:ea typeface="Arial"/>
                <a:cs typeface="Arial"/>
                <a:sym typeface="Arial"/>
              </a:rPr>
              <a:t>         Mastering Avocado Pricing</a:t>
            </a:r>
            <a:endParaRPr>
              <a:latin typeface="Arial"/>
              <a:ea typeface="Arial"/>
              <a:cs typeface="Arial"/>
              <a:sym typeface="Arial"/>
            </a:endParaRPr>
          </a:p>
        </p:txBody>
      </p:sp>
      <p:sp>
        <p:nvSpPr>
          <p:cNvPr id="278" name="Google Shape;278;p13"/>
          <p:cNvSpPr txBox="1"/>
          <p:nvPr>
            <p:ph idx="1" type="subTitle"/>
          </p:nvPr>
        </p:nvSpPr>
        <p:spPr>
          <a:xfrm>
            <a:off x="0" y="877300"/>
            <a:ext cx="9108900" cy="69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440"/>
              <a:buNone/>
            </a:pPr>
            <a:r>
              <a:rPr lang="en-GB" sz="1140">
                <a:latin typeface="Arial"/>
                <a:ea typeface="Arial"/>
                <a:cs typeface="Arial"/>
                <a:sym typeface="Arial"/>
              </a:rPr>
              <a:t>The avocado market faces challenges due to fluctuating prices influenced by regional preferences, seasonal trends, and economic factors. To address this, we need to use data to uncover the factors behind price variations. By cleaning and analyzing sales data from 2015 to 2023, creating predictive models, and testing them, we can identify key trends and drivers of avocado pricing. This knowledge will enable businesses to develop smarter pricing strategies, anticipate market shifts, and optimize their supply chain, ultimately enhancing profitability and market positioning.</a:t>
            </a:r>
            <a:endParaRPr sz="1240">
              <a:latin typeface="Arial"/>
              <a:ea typeface="Arial"/>
              <a:cs typeface="Arial"/>
              <a:sym typeface="Arial"/>
            </a:endParaRPr>
          </a:p>
        </p:txBody>
      </p:sp>
      <p:sp>
        <p:nvSpPr>
          <p:cNvPr id="279" name="Google Shape;279;p13"/>
          <p:cNvSpPr/>
          <p:nvPr/>
        </p:nvSpPr>
        <p:spPr>
          <a:xfrm>
            <a:off x="1972625" y="1910850"/>
            <a:ext cx="2026800" cy="300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rgbClr val="073763"/>
                </a:solidFill>
                <a:latin typeface="Roboto"/>
                <a:ea typeface="Roboto"/>
                <a:cs typeface="Roboto"/>
                <a:sym typeface="Roboto"/>
              </a:rPr>
              <a:t>Data</a:t>
            </a:r>
            <a:endParaRPr b="1" sz="1200">
              <a:solidFill>
                <a:srgbClr val="073763"/>
              </a:solidFill>
              <a:latin typeface="Roboto"/>
              <a:ea typeface="Roboto"/>
              <a:cs typeface="Roboto"/>
              <a:sym typeface="Roboto"/>
            </a:endParaRPr>
          </a:p>
        </p:txBody>
      </p:sp>
      <p:sp>
        <p:nvSpPr>
          <p:cNvPr id="280" name="Google Shape;280;p13"/>
          <p:cNvSpPr/>
          <p:nvPr/>
        </p:nvSpPr>
        <p:spPr>
          <a:xfrm>
            <a:off x="4063325" y="1910850"/>
            <a:ext cx="2250600" cy="300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rgbClr val="073763"/>
                </a:solidFill>
                <a:latin typeface="Roboto"/>
                <a:ea typeface="Roboto"/>
                <a:cs typeface="Roboto"/>
                <a:sym typeface="Roboto"/>
              </a:rPr>
              <a:t>Information</a:t>
            </a:r>
            <a:endParaRPr b="1" sz="1200">
              <a:solidFill>
                <a:srgbClr val="073763"/>
              </a:solidFill>
              <a:latin typeface="Roboto"/>
              <a:ea typeface="Roboto"/>
              <a:cs typeface="Roboto"/>
              <a:sym typeface="Roboto"/>
            </a:endParaRPr>
          </a:p>
        </p:txBody>
      </p:sp>
      <p:sp>
        <p:nvSpPr>
          <p:cNvPr id="281" name="Google Shape;281;p13"/>
          <p:cNvSpPr/>
          <p:nvPr/>
        </p:nvSpPr>
        <p:spPr>
          <a:xfrm>
            <a:off x="6377825" y="1910850"/>
            <a:ext cx="2688300" cy="300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rgbClr val="073763"/>
                </a:solidFill>
                <a:latin typeface="Roboto"/>
                <a:ea typeface="Roboto"/>
                <a:cs typeface="Roboto"/>
                <a:sym typeface="Roboto"/>
              </a:rPr>
              <a:t>Knowledge</a:t>
            </a:r>
            <a:endParaRPr b="1" sz="1200">
              <a:solidFill>
                <a:srgbClr val="073763"/>
              </a:solidFill>
              <a:latin typeface="Roboto"/>
              <a:ea typeface="Roboto"/>
              <a:cs typeface="Roboto"/>
              <a:sym typeface="Roboto"/>
            </a:endParaRPr>
          </a:p>
        </p:txBody>
      </p:sp>
      <p:grpSp>
        <p:nvGrpSpPr>
          <p:cNvPr id="282" name="Google Shape;282;p13"/>
          <p:cNvGrpSpPr/>
          <p:nvPr/>
        </p:nvGrpSpPr>
        <p:grpSpPr>
          <a:xfrm>
            <a:off x="206750" y="3154175"/>
            <a:ext cx="8859425" cy="720900"/>
            <a:chOff x="2369500" y="3093375"/>
            <a:chExt cx="8859425" cy="720900"/>
          </a:xfrm>
        </p:grpSpPr>
        <p:sp>
          <p:nvSpPr>
            <p:cNvPr id="283" name="Google Shape;283;p13"/>
            <p:cNvSpPr/>
            <p:nvPr/>
          </p:nvSpPr>
          <p:spPr>
            <a:xfrm>
              <a:off x="8557125" y="3098550"/>
              <a:ext cx="2671800" cy="710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800">
                  <a:solidFill>
                    <a:srgbClr val="073763"/>
                  </a:solidFill>
                </a:rPr>
                <a:t>Timing the Market: By understanding seasonal trends, businesses can optimize their inventory and marketing strategies to maximize sales during high-demand periods.</a:t>
              </a:r>
              <a:endParaRPr b="1" sz="800">
                <a:solidFill>
                  <a:srgbClr val="073763"/>
                </a:solidFill>
              </a:endParaRPr>
            </a:p>
            <a:p>
              <a:pPr indent="0" lvl="0" marL="457200" rtl="0" algn="l">
                <a:lnSpc>
                  <a:spcPct val="115000"/>
                </a:lnSpc>
                <a:spcBef>
                  <a:spcPts val="0"/>
                </a:spcBef>
                <a:spcAft>
                  <a:spcPts val="0"/>
                </a:spcAft>
                <a:buNone/>
              </a:pPr>
              <a:r>
                <a:t/>
              </a:r>
              <a:endParaRPr b="1" sz="800">
                <a:solidFill>
                  <a:srgbClr val="073763"/>
                </a:solidFill>
                <a:latin typeface="Roboto"/>
                <a:ea typeface="Roboto"/>
                <a:cs typeface="Roboto"/>
                <a:sym typeface="Roboto"/>
              </a:endParaRPr>
            </a:p>
            <a:p>
              <a:pPr indent="0" lvl="0" marL="457200" rtl="0" algn="l">
                <a:lnSpc>
                  <a:spcPct val="115000"/>
                </a:lnSpc>
                <a:spcBef>
                  <a:spcPts val="0"/>
                </a:spcBef>
                <a:spcAft>
                  <a:spcPts val="0"/>
                </a:spcAft>
                <a:buNone/>
              </a:pPr>
              <a:r>
                <a:t/>
              </a:r>
              <a:endParaRPr b="1" sz="800">
                <a:solidFill>
                  <a:srgbClr val="073763"/>
                </a:solidFill>
                <a:latin typeface="Roboto"/>
                <a:ea typeface="Roboto"/>
                <a:cs typeface="Roboto"/>
                <a:sym typeface="Roboto"/>
              </a:endParaRPr>
            </a:p>
          </p:txBody>
        </p:sp>
        <p:sp>
          <p:nvSpPr>
            <p:cNvPr id="284" name="Google Shape;284;p13"/>
            <p:cNvSpPr/>
            <p:nvPr/>
          </p:nvSpPr>
          <p:spPr>
            <a:xfrm>
              <a:off x="4149675" y="3098550"/>
              <a:ext cx="2014800" cy="7104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solidFill>
                    <a:srgbClr val="073763"/>
                  </a:solidFill>
                </a:rPr>
                <a:t>Seasonal Shifts: What trends emerge in avocado sales and prices throughout the year? We’ll identify the peaks and troughs to understand the impact of seasonality.</a:t>
              </a:r>
              <a:endParaRPr b="1" sz="800">
                <a:solidFill>
                  <a:srgbClr val="073763"/>
                </a:solidFill>
              </a:endParaRPr>
            </a:p>
          </p:txBody>
        </p:sp>
        <p:sp>
          <p:nvSpPr>
            <p:cNvPr id="285" name="Google Shape;285;p13"/>
            <p:cNvSpPr/>
            <p:nvPr/>
          </p:nvSpPr>
          <p:spPr>
            <a:xfrm>
              <a:off x="6232100" y="3093375"/>
              <a:ext cx="2256900" cy="7104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solidFill>
                  <a:srgbClr val="073763"/>
                </a:solidFill>
              </a:endParaRPr>
            </a:p>
            <a:p>
              <a:pPr indent="0" lvl="0" marL="0" rtl="0" algn="l">
                <a:spcBef>
                  <a:spcPts val="0"/>
                </a:spcBef>
                <a:spcAft>
                  <a:spcPts val="0"/>
                </a:spcAft>
                <a:buNone/>
              </a:pPr>
              <a:r>
                <a:rPr b="1" lang="en-GB" sz="800">
                  <a:solidFill>
                    <a:srgbClr val="073763"/>
                  </a:solidFill>
                </a:rPr>
                <a:t>The Seasonal Surge: How do holidays, weather patterns, and other seasonal factors influence sales and pricing? We’ll decode the factors driving demand at different times of the year</a:t>
              </a:r>
              <a:endParaRPr b="1" sz="800">
                <a:solidFill>
                  <a:srgbClr val="073763"/>
                </a:solidFill>
              </a:endParaRPr>
            </a:p>
            <a:p>
              <a:pPr indent="0" lvl="0" marL="0" rtl="0" algn="l">
                <a:spcBef>
                  <a:spcPts val="0"/>
                </a:spcBef>
                <a:spcAft>
                  <a:spcPts val="0"/>
                </a:spcAft>
                <a:buNone/>
              </a:pPr>
              <a:r>
                <a:t/>
              </a:r>
              <a:endParaRPr b="1" sz="800">
                <a:solidFill>
                  <a:srgbClr val="073763"/>
                </a:solidFill>
              </a:endParaRPr>
            </a:p>
          </p:txBody>
        </p:sp>
        <p:sp>
          <p:nvSpPr>
            <p:cNvPr id="286" name="Google Shape;286;p13"/>
            <p:cNvSpPr/>
            <p:nvPr/>
          </p:nvSpPr>
          <p:spPr>
            <a:xfrm>
              <a:off x="2369500" y="3236776"/>
              <a:ext cx="447000" cy="444600"/>
            </a:xfrm>
            <a:prstGeom prst="rect">
              <a:avLst/>
            </a:prstGeom>
            <a:solidFill>
              <a:schemeClr val="lt2"/>
            </a:solidFill>
            <a:ln cap="flat" cmpd="sng" w="38100">
              <a:solidFill>
                <a:schemeClr val="accen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GB" sz="1600">
                  <a:solidFill>
                    <a:srgbClr val="073763"/>
                  </a:solidFill>
                  <a:latin typeface="Roboto"/>
                  <a:ea typeface="Roboto"/>
                  <a:cs typeface="Roboto"/>
                  <a:sym typeface="Roboto"/>
                </a:rPr>
                <a:t>2</a:t>
              </a:r>
              <a:endParaRPr b="1" sz="1600">
                <a:solidFill>
                  <a:srgbClr val="073763"/>
                </a:solidFill>
                <a:latin typeface="Roboto"/>
                <a:ea typeface="Roboto"/>
                <a:cs typeface="Roboto"/>
                <a:sym typeface="Roboto"/>
              </a:endParaRPr>
            </a:p>
          </p:txBody>
        </p:sp>
        <p:sp>
          <p:nvSpPr>
            <p:cNvPr id="287" name="Google Shape;287;p13"/>
            <p:cNvSpPr/>
            <p:nvPr/>
          </p:nvSpPr>
          <p:spPr>
            <a:xfrm>
              <a:off x="2943925" y="3103875"/>
              <a:ext cx="1117800" cy="710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rgbClr val="073763"/>
                </a:solidFill>
              </a:endParaRPr>
            </a:p>
            <a:p>
              <a:pPr indent="0" lvl="0" marL="0" rtl="0" algn="ctr">
                <a:spcBef>
                  <a:spcPts val="0"/>
                </a:spcBef>
                <a:spcAft>
                  <a:spcPts val="0"/>
                </a:spcAft>
                <a:buNone/>
              </a:pPr>
              <a:r>
                <a:rPr b="1" lang="en-GB" sz="1300">
                  <a:solidFill>
                    <a:srgbClr val="073763"/>
                  </a:solidFill>
                </a:rPr>
                <a:t>Seasonality</a:t>
              </a:r>
              <a:endParaRPr b="1" sz="1300">
                <a:solidFill>
                  <a:srgbClr val="073763"/>
                </a:solidFill>
              </a:endParaRPr>
            </a:p>
            <a:p>
              <a:pPr indent="0" lvl="0" marL="0" rtl="0" algn="l">
                <a:spcBef>
                  <a:spcPts val="0"/>
                </a:spcBef>
                <a:spcAft>
                  <a:spcPts val="0"/>
                </a:spcAft>
                <a:buNone/>
              </a:pPr>
              <a:r>
                <a:t/>
              </a:r>
              <a:endParaRPr b="1" sz="1300">
                <a:solidFill>
                  <a:srgbClr val="073763"/>
                </a:solidFill>
              </a:endParaRPr>
            </a:p>
            <a:p>
              <a:pPr indent="0" lvl="0" marL="0" rtl="0" algn="l">
                <a:spcBef>
                  <a:spcPts val="0"/>
                </a:spcBef>
                <a:spcAft>
                  <a:spcPts val="0"/>
                </a:spcAft>
                <a:buNone/>
              </a:pPr>
              <a:r>
                <a:t/>
              </a:r>
              <a:endParaRPr b="1" sz="1300">
                <a:solidFill>
                  <a:srgbClr val="073763"/>
                </a:solidFill>
              </a:endParaRPr>
            </a:p>
          </p:txBody>
        </p:sp>
      </p:grpSp>
      <p:grpSp>
        <p:nvGrpSpPr>
          <p:cNvPr id="288" name="Google Shape;288;p13"/>
          <p:cNvGrpSpPr/>
          <p:nvPr/>
        </p:nvGrpSpPr>
        <p:grpSpPr>
          <a:xfrm>
            <a:off x="206773" y="2296325"/>
            <a:ext cx="8859402" cy="716675"/>
            <a:chOff x="1622111" y="4693238"/>
            <a:chExt cx="8859402" cy="716675"/>
          </a:xfrm>
        </p:grpSpPr>
        <p:sp>
          <p:nvSpPr>
            <p:cNvPr id="289" name="Google Shape;289;p13"/>
            <p:cNvSpPr/>
            <p:nvPr/>
          </p:nvSpPr>
          <p:spPr>
            <a:xfrm>
              <a:off x="7798313" y="4693238"/>
              <a:ext cx="2683200" cy="7038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800">
                  <a:solidFill>
                    <a:srgbClr val="073763"/>
                  </a:solidFill>
                </a:rPr>
                <a:t>Strategic Positioning: Armed with regional price insights, businesses can fine-tune their distribution and pricing strategies to capitalize on local market dynamics.</a:t>
              </a:r>
              <a:endParaRPr b="1" sz="800">
                <a:solidFill>
                  <a:srgbClr val="073763"/>
                </a:solidFill>
              </a:endParaRPr>
            </a:p>
            <a:p>
              <a:pPr indent="0" lvl="0" marL="457200" rtl="0" algn="l">
                <a:lnSpc>
                  <a:spcPct val="115000"/>
                </a:lnSpc>
                <a:spcBef>
                  <a:spcPts val="0"/>
                </a:spcBef>
                <a:spcAft>
                  <a:spcPts val="0"/>
                </a:spcAft>
                <a:buNone/>
              </a:pPr>
              <a:r>
                <a:t/>
              </a:r>
              <a:endParaRPr b="1" sz="800">
                <a:solidFill>
                  <a:srgbClr val="073763"/>
                </a:solidFill>
                <a:latin typeface="Roboto"/>
                <a:ea typeface="Roboto"/>
                <a:cs typeface="Roboto"/>
                <a:sym typeface="Roboto"/>
              </a:endParaRPr>
            </a:p>
            <a:p>
              <a:pPr indent="0" lvl="0" marL="457200" rtl="0" algn="l">
                <a:lnSpc>
                  <a:spcPct val="115000"/>
                </a:lnSpc>
                <a:spcBef>
                  <a:spcPts val="0"/>
                </a:spcBef>
                <a:spcAft>
                  <a:spcPts val="0"/>
                </a:spcAft>
                <a:buNone/>
              </a:pPr>
              <a:r>
                <a:t/>
              </a:r>
              <a:endParaRPr b="1" sz="800">
                <a:solidFill>
                  <a:srgbClr val="073763"/>
                </a:solidFill>
                <a:latin typeface="Roboto"/>
                <a:ea typeface="Roboto"/>
                <a:cs typeface="Roboto"/>
                <a:sym typeface="Roboto"/>
              </a:endParaRPr>
            </a:p>
          </p:txBody>
        </p:sp>
        <p:sp>
          <p:nvSpPr>
            <p:cNvPr id="290" name="Google Shape;290;p13"/>
            <p:cNvSpPr/>
            <p:nvPr/>
          </p:nvSpPr>
          <p:spPr>
            <a:xfrm>
              <a:off x="5472863" y="4693238"/>
              <a:ext cx="2252100" cy="7038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solidFill>
                    <a:srgbClr val="073763"/>
                  </a:solidFill>
                </a:rPr>
                <a:t>The Price Puzzle: Why are some regions consistently higher or lower in pricing? We’ll analyze the geographical advantages or challenges affecting these trends.</a:t>
              </a:r>
              <a:endParaRPr b="1" sz="800">
                <a:solidFill>
                  <a:srgbClr val="073763"/>
                </a:solidFill>
              </a:endParaRPr>
            </a:p>
          </p:txBody>
        </p:sp>
        <p:sp>
          <p:nvSpPr>
            <p:cNvPr id="291" name="Google Shape;291;p13"/>
            <p:cNvSpPr/>
            <p:nvPr/>
          </p:nvSpPr>
          <p:spPr>
            <a:xfrm>
              <a:off x="1622111" y="4875863"/>
              <a:ext cx="459900" cy="445200"/>
            </a:xfrm>
            <a:prstGeom prst="rect">
              <a:avLst/>
            </a:prstGeom>
            <a:solidFill>
              <a:schemeClr val="lt2"/>
            </a:solidFill>
            <a:ln cap="flat" cmpd="sng" w="38100">
              <a:solidFill>
                <a:schemeClr val="accen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GB" sz="1600">
                  <a:solidFill>
                    <a:srgbClr val="073763"/>
                  </a:solidFill>
                  <a:latin typeface="Roboto"/>
                  <a:ea typeface="Roboto"/>
                  <a:cs typeface="Roboto"/>
                  <a:sym typeface="Roboto"/>
                </a:rPr>
                <a:t>1</a:t>
              </a:r>
              <a:endParaRPr b="1" sz="1600">
                <a:solidFill>
                  <a:srgbClr val="073763"/>
                </a:solidFill>
                <a:latin typeface="Roboto"/>
                <a:ea typeface="Roboto"/>
                <a:cs typeface="Roboto"/>
                <a:sym typeface="Roboto"/>
              </a:endParaRPr>
            </a:p>
          </p:txBody>
        </p:sp>
        <p:sp>
          <p:nvSpPr>
            <p:cNvPr id="292" name="Google Shape;292;p13"/>
            <p:cNvSpPr/>
            <p:nvPr/>
          </p:nvSpPr>
          <p:spPr>
            <a:xfrm>
              <a:off x="2186913" y="4714513"/>
              <a:ext cx="1135200" cy="695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solidFill>
                    <a:srgbClr val="073763"/>
                  </a:solidFill>
                </a:rPr>
                <a:t>Regional </a:t>
              </a:r>
              <a:endParaRPr b="1" sz="1200">
                <a:solidFill>
                  <a:srgbClr val="073763"/>
                </a:solidFill>
              </a:endParaRPr>
            </a:p>
            <a:p>
              <a:pPr indent="0" lvl="0" marL="0" rtl="0" algn="ctr">
                <a:spcBef>
                  <a:spcPts val="0"/>
                </a:spcBef>
                <a:spcAft>
                  <a:spcPts val="0"/>
                </a:spcAft>
                <a:buNone/>
              </a:pPr>
              <a:r>
                <a:rPr b="1" lang="en-GB" sz="1200">
                  <a:solidFill>
                    <a:srgbClr val="073763"/>
                  </a:solidFill>
                </a:rPr>
                <a:t>Differences</a:t>
              </a:r>
              <a:endParaRPr b="1" sz="1200">
                <a:solidFill>
                  <a:srgbClr val="073763"/>
                </a:solidFill>
              </a:endParaRPr>
            </a:p>
            <a:p>
              <a:pPr indent="0" lvl="0" marL="0" rtl="0" algn="l">
                <a:spcBef>
                  <a:spcPts val="0"/>
                </a:spcBef>
                <a:spcAft>
                  <a:spcPts val="0"/>
                </a:spcAft>
                <a:buNone/>
              </a:pPr>
              <a:r>
                <a:t/>
              </a:r>
              <a:endParaRPr b="1" sz="1200">
                <a:solidFill>
                  <a:srgbClr val="073763"/>
                </a:solidFill>
              </a:endParaRPr>
            </a:p>
            <a:p>
              <a:pPr indent="0" lvl="0" marL="0" rtl="0" algn="l">
                <a:spcBef>
                  <a:spcPts val="0"/>
                </a:spcBef>
                <a:spcAft>
                  <a:spcPts val="0"/>
                </a:spcAft>
                <a:buNone/>
              </a:pPr>
              <a:r>
                <a:t/>
              </a:r>
              <a:endParaRPr b="1" sz="1200">
                <a:solidFill>
                  <a:srgbClr val="073763"/>
                </a:solidFill>
              </a:endParaRPr>
            </a:p>
          </p:txBody>
        </p:sp>
        <p:sp>
          <p:nvSpPr>
            <p:cNvPr id="293" name="Google Shape;293;p13"/>
            <p:cNvSpPr/>
            <p:nvPr/>
          </p:nvSpPr>
          <p:spPr>
            <a:xfrm>
              <a:off x="3395775" y="4699813"/>
              <a:ext cx="2007000" cy="7038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solidFill>
                    <a:srgbClr val="073763"/>
                  </a:solidFill>
                </a:rPr>
                <a:t>Mapping the Terrain: How do avocado prices fluctuate across different regions and cities? We’ll dig into the data to uncover the local factors driving these differences.</a:t>
              </a:r>
              <a:endParaRPr b="1" sz="800">
                <a:solidFill>
                  <a:srgbClr val="073763"/>
                </a:solidFill>
              </a:endParaRPr>
            </a:p>
          </p:txBody>
        </p:sp>
      </p:grpSp>
      <p:grpSp>
        <p:nvGrpSpPr>
          <p:cNvPr id="294" name="Google Shape;294;p13"/>
          <p:cNvGrpSpPr/>
          <p:nvPr/>
        </p:nvGrpSpPr>
        <p:grpSpPr>
          <a:xfrm>
            <a:off x="206765" y="3990775"/>
            <a:ext cx="8859341" cy="703854"/>
            <a:chOff x="1159909" y="4469035"/>
            <a:chExt cx="8160778" cy="674448"/>
          </a:xfrm>
        </p:grpSpPr>
        <p:sp>
          <p:nvSpPr>
            <p:cNvPr id="295" name="Google Shape;295;p13"/>
            <p:cNvSpPr/>
            <p:nvPr/>
          </p:nvSpPr>
          <p:spPr>
            <a:xfrm>
              <a:off x="6869387" y="4469035"/>
              <a:ext cx="2451300" cy="6744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800">
                  <a:solidFill>
                    <a:srgbClr val="073763"/>
                  </a:solidFill>
                </a:rPr>
                <a:t>Data-Driven Decisions: By leveraging predictive insights, businesses can make more informed decisions on pricing, inventory management, and marketing to stay ahead of market trends</a:t>
              </a:r>
              <a:endParaRPr b="1" sz="800">
                <a:solidFill>
                  <a:srgbClr val="073763"/>
                </a:solidFill>
              </a:endParaRPr>
            </a:p>
            <a:p>
              <a:pPr indent="0" lvl="0" marL="0" rtl="0" algn="l">
                <a:lnSpc>
                  <a:spcPct val="115000"/>
                </a:lnSpc>
                <a:spcBef>
                  <a:spcPts val="0"/>
                </a:spcBef>
                <a:spcAft>
                  <a:spcPts val="0"/>
                </a:spcAft>
                <a:buNone/>
              </a:pPr>
              <a:r>
                <a:t/>
              </a:r>
              <a:endParaRPr b="1" sz="800">
                <a:solidFill>
                  <a:srgbClr val="073763"/>
                </a:solidFill>
                <a:latin typeface="Roboto"/>
                <a:ea typeface="Roboto"/>
                <a:cs typeface="Roboto"/>
                <a:sym typeface="Roboto"/>
              </a:endParaRPr>
            </a:p>
            <a:p>
              <a:pPr indent="0" lvl="0" marL="0" rtl="0" algn="l">
                <a:lnSpc>
                  <a:spcPct val="115000"/>
                </a:lnSpc>
                <a:spcBef>
                  <a:spcPts val="0"/>
                </a:spcBef>
                <a:spcAft>
                  <a:spcPts val="0"/>
                </a:spcAft>
                <a:buNone/>
              </a:pPr>
              <a:r>
                <a:t/>
              </a:r>
              <a:endParaRPr b="1" sz="800">
                <a:solidFill>
                  <a:srgbClr val="073763"/>
                </a:solidFill>
                <a:latin typeface="Roboto"/>
                <a:ea typeface="Roboto"/>
                <a:cs typeface="Roboto"/>
                <a:sym typeface="Roboto"/>
              </a:endParaRPr>
            </a:p>
          </p:txBody>
        </p:sp>
        <p:sp>
          <p:nvSpPr>
            <p:cNvPr id="296" name="Google Shape;296;p13"/>
            <p:cNvSpPr/>
            <p:nvPr/>
          </p:nvSpPr>
          <p:spPr>
            <a:xfrm>
              <a:off x="2801590" y="4469083"/>
              <a:ext cx="1854300" cy="6744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solidFill>
                    <a:srgbClr val="073763"/>
                  </a:solidFill>
                </a:rPr>
                <a:t>Forecasting the Future: What can historical data tell us about future price movements? We’ll explore how different variables correlate with price changes over time.</a:t>
              </a:r>
              <a:endParaRPr b="1" sz="800">
                <a:solidFill>
                  <a:srgbClr val="073763"/>
                </a:solidFill>
              </a:endParaRPr>
            </a:p>
          </p:txBody>
        </p:sp>
        <p:sp>
          <p:nvSpPr>
            <p:cNvPr id="297" name="Google Shape;297;p13"/>
            <p:cNvSpPr/>
            <p:nvPr/>
          </p:nvSpPr>
          <p:spPr>
            <a:xfrm>
              <a:off x="4717581" y="4469083"/>
              <a:ext cx="2079300" cy="6744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800">
                  <a:solidFill>
                    <a:srgbClr val="073763"/>
                  </a:solidFill>
                </a:rPr>
                <a:t>Predicting Peaks: Which forecasting models are most effective at predicting future avocado prices? We’ll test and refine models to achieve the highest accuracy.</a:t>
              </a:r>
              <a:endParaRPr b="1" sz="800">
                <a:solidFill>
                  <a:srgbClr val="073763"/>
                </a:solidFill>
              </a:endParaRPr>
            </a:p>
          </p:txBody>
        </p:sp>
        <p:sp>
          <p:nvSpPr>
            <p:cNvPr id="298" name="Google Shape;298;p13"/>
            <p:cNvSpPr/>
            <p:nvPr/>
          </p:nvSpPr>
          <p:spPr>
            <a:xfrm>
              <a:off x="1159909" y="4601637"/>
              <a:ext cx="425700" cy="409200"/>
            </a:xfrm>
            <a:prstGeom prst="rect">
              <a:avLst/>
            </a:prstGeom>
            <a:solidFill>
              <a:schemeClr val="lt2"/>
            </a:solidFill>
            <a:ln cap="flat" cmpd="sng" w="38100">
              <a:solidFill>
                <a:schemeClr val="accen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GB" sz="1600">
                  <a:solidFill>
                    <a:srgbClr val="073763"/>
                  </a:solidFill>
                  <a:latin typeface="Roboto"/>
                  <a:ea typeface="Roboto"/>
                  <a:cs typeface="Roboto"/>
                  <a:sym typeface="Roboto"/>
                </a:rPr>
                <a:t>3</a:t>
              </a:r>
              <a:endParaRPr b="1" sz="1600">
                <a:solidFill>
                  <a:srgbClr val="073763"/>
                </a:solidFill>
                <a:latin typeface="Roboto"/>
                <a:ea typeface="Roboto"/>
                <a:cs typeface="Roboto"/>
                <a:sym typeface="Roboto"/>
              </a:endParaRPr>
            </a:p>
          </p:txBody>
        </p:sp>
        <p:sp>
          <p:nvSpPr>
            <p:cNvPr id="299" name="Google Shape;299;p13"/>
            <p:cNvSpPr/>
            <p:nvPr/>
          </p:nvSpPr>
          <p:spPr>
            <a:xfrm>
              <a:off x="1690753" y="4473084"/>
              <a:ext cx="1024500" cy="6663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solidFill>
                    <a:srgbClr val="073763"/>
                  </a:solidFill>
                </a:rPr>
                <a:t>Target         </a:t>
              </a:r>
              <a:r>
                <a:rPr b="1" lang="en-GB" sz="1200">
                  <a:solidFill>
                    <a:srgbClr val="073763"/>
                  </a:solidFill>
                </a:rPr>
                <a:t>Predictive   Modeling</a:t>
              </a:r>
              <a:endParaRPr b="1" sz="1200">
                <a:solidFill>
                  <a:srgbClr val="073763"/>
                </a:solidFill>
              </a:endParaRPr>
            </a:p>
            <a:p>
              <a:pPr indent="0" lvl="0" marL="0" rtl="0" algn="l">
                <a:spcBef>
                  <a:spcPts val="0"/>
                </a:spcBef>
                <a:spcAft>
                  <a:spcPts val="0"/>
                </a:spcAft>
                <a:buNone/>
              </a:pPr>
              <a:r>
                <a:t/>
              </a:r>
              <a:endParaRPr b="1" sz="1200">
                <a:solidFill>
                  <a:srgbClr val="073763"/>
                </a:solidFill>
              </a:endParaRPr>
            </a:p>
            <a:p>
              <a:pPr indent="0" lvl="0" marL="0" rtl="0" algn="l">
                <a:spcBef>
                  <a:spcPts val="0"/>
                </a:spcBef>
                <a:spcAft>
                  <a:spcPts val="0"/>
                </a:spcAft>
                <a:buNone/>
              </a:pPr>
              <a:r>
                <a:t/>
              </a:r>
              <a:endParaRPr b="1" sz="1200">
                <a:solidFill>
                  <a:srgbClr val="073763"/>
                </a:solidFill>
              </a:endParaRPr>
            </a:p>
          </p:txBody>
        </p:sp>
      </p:grpSp>
      <p:sp>
        <p:nvSpPr>
          <p:cNvPr id="300" name="Google Shape;300;p13"/>
          <p:cNvSpPr txBox="1"/>
          <p:nvPr/>
        </p:nvSpPr>
        <p:spPr>
          <a:xfrm>
            <a:off x="1652213" y="492400"/>
            <a:ext cx="6598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300">
                <a:solidFill>
                  <a:srgbClr val="073763"/>
                </a:solidFill>
                <a:latin typeface="Nunito"/>
                <a:ea typeface="Nunito"/>
                <a:cs typeface="Nunito"/>
                <a:sym typeface="Nunito"/>
              </a:rPr>
              <a:t>“A Strategic Approach to Regional, Seasonal, and Predictive Insights”</a:t>
            </a:r>
            <a:endParaRPr b="1" i="1" sz="1300">
              <a:solidFill>
                <a:srgbClr val="073763"/>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