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media/image14.png" ContentType="image/png"/>
  <Override PartName="/ppt/media/image13.png" ContentType="image/png"/>
  <Override PartName="/ppt/media/image12.png" ContentType="image/png"/>
  <Override PartName="/ppt/media/image10.png" ContentType="image/png"/>
  <Override PartName="/ppt/media/image15.png" ContentType="image/png"/>
  <Override PartName="/ppt/media/image9.png" ContentType="image/png"/>
  <Override PartName="/ppt/media/image8.png" ContentType="image/png"/>
  <Override PartName="/ppt/media/image6.png" ContentType="image/png"/>
  <Override PartName="/ppt/media/image5.png" ContentType="image/png"/>
  <Override PartName="/ppt/media/image7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1.png" ContentType="image/png"/>
  <Override PartName="/ppt/media/image1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ru-RU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ru-RU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ru-RU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ru-RU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ru-RU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ru-RU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ru-RU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ru-RU" sz="2000">
                <a:latin typeface="Arial"/>
              </a:rPr>
              <a:t>Seventh Outline Level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lang="ru-RU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lang="ru-RU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D63CA715-E805-44FB-B858-AEDAA7282B5E}" type="slidenum">
              <a:rPr lang="ru-RU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2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openxmlformats.org/officeDocument/2006/relationships/image" Target="../media/image14.png"/><Relationship Id="rId9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792000" y="2123640"/>
            <a:ext cx="8715240" cy="2556360"/>
          </a:xfrm>
          <a:prstGeom prst="rect">
            <a:avLst/>
          </a:prstGeom>
        </p:spPr>
        <p:txBody>
          <a:bodyPr lIns="90000" rIns="90000" tIns="45000" bIns="45000"/>
          <a:p>
            <a:pPr algn="ctr"/>
            <a:r>
              <a:rPr lang="ru-RU" sz="9600">
                <a:latin typeface="Inconsolata"/>
              </a:rPr>
              <a:t>YSDA </a:t>
            </a:r>
            <a:endParaRPr/>
          </a:p>
          <a:p>
            <a:pPr algn="ctr"/>
            <a:r>
              <a:rPr lang="ru-RU" sz="9600">
                <a:latin typeface="Inconsolata"/>
              </a:rPr>
              <a:t>grid simulator</a:t>
            </a:r>
            <a:endParaRPr/>
          </a:p>
        </p:txBody>
      </p:sp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ru-RU" sz="4400">
                <a:latin typeface="Arial"/>
              </a:rPr>
              <a:t>Future plans and open questions</a:t>
            </a:r>
            <a:endParaRPr/>
          </a:p>
        </p:txBody>
      </p:sp>
      <p:sp>
        <p:nvSpPr>
          <p:cNvPr id="98" name="TextShape 2"/>
          <p:cNvSpPr txBox="1"/>
          <p:nvPr/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ru-RU" sz="3200">
                <a:latin typeface="Arial"/>
              </a:rPr>
              <a:t>Where to collect metrics for better simulation?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ru-RU" sz="2800">
                <a:latin typeface="Arial"/>
              </a:rPr>
              <a:t>Failure distribution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ru-RU" sz="2800">
                <a:latin typeface="Arial"/>
              </a:rPr>
              <a:t>What else?</a:t>
            </a:r>
            <a:endParaRPr/>
          </a:p>
        </p:txBody>
      </p:sp>
      <p:sp>
        <p:nvSpPr>
          <p:cNvPr id="99" name="TextShape 3"/>
          <p:cNvSpPr txBox="1"/>
          <p:nvPr/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ru-RU" sz="3200">
                <a:latin typeface="Arial"/>
              </a:rPr>
              <a:t>This is early stage of work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ru-RU" sz="3200">
                <a:latin typeface="Arial"/>
              </a:rPr>
              <a:t>Feedback is very welcome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ru-RU" sz="2800">
                <a:latin typeface="Arial"/>
              </a:rPr>
              <a:t>If you see any problems we can potentially solve, please write us!</a:t>
            </a:r>
            <a:endParaRPr/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ru-RU" sz="4400">
                <a:latin typeface="Arial"/>
              </a:rPr>
              <a:t>Goals and Problems</a:t>
            </a:r>
            <a:endParaRPr/>
          </a:p>
        </p:txBody>
      </p:sp>
      <p:sp>
        <p:nvSpPr>
          <p:cNvPr id="41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ru-RU" sz="3200">
                <a:latin typeface="Arial"/>
              </a:rPr>
              <a:t>Grid is a big distributed system 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ru-RU" sz="3200">
                <a:latin typeface="Arial"/>
              </a:rPr>
              <a:t>Failures occurs in it 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ru-RU" sz="3200">
                <a:latin typeface="Arial"/>
              </a:rPr>
              <a:t>Can develop smarter algorithms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ru-RU" sz="2800">
                <a:latin typeface="Arial"/>
              </a:rPr>
              <a:t>Data placing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ru-RU" sz="2800">
                <a:latin typeface="Arial"/>
              </a:rPr>
              <a:t>Predict anomalies 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ru-RU" sz="2800">
                <a:latin typeface="Arial"/>
              </a:rPr>
              <a:t>Need a simulator to test such algorithms</a:t>
            </a:r>
            <a:endParaRPr/>
          </a:p>
        </p:txBody>
      </p:sp>
      <p:pic>
        <p:nvPicPr>
          <p:cNvPr id="42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0080000" cy="7488000"/>
          </a:xfrm>
          <a:prstGeom prst="rect">
            <a:avLst/>
          </a:prstGeom>
          <a:ln>
            <a:noFill/>
          </a:ln>
        </p:spPr>
      </p:pic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ru-RU" sz="4400">
                <a:latin typeface="Arial"/>
              </a:rPr>
              <a:t>Strategy</a:t>
            </a:r>
            <a:endParaRPr/>
          </a:p>
        </p:txBody>
      </p:sp>
      <p:sp>
        <p:nvSpPr>
          <p:cNvPr id="44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ru-RU" sz="3200">
                <a:latin typeface="Arial"/>
              </a:rPr>
              <a:t>Develop simulator 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ru-RU" sz="3200">
                <a:latin typeface="Arial"/>
              </a:rPr>
              <a:t>Collect metrics from existing algorithms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ru-RU" sz="3200">
                <a:latin typeface="Arial"/>
              </a:rPr>
              <a:t>Try to improve collected metrics</a:t>
            </a:r>
            <a:endParaRPr/>
          </a:p>
        </p:txBody>
      </p:sp>
      <p:pic>
        <p:nvPicPr>
          <p:cNvPr id="45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728000" y="3828600"/>
            <a:ext cx="6120000" cy="3011400"/>
          </a:xfrm>
          <a:prstGeom prst="rect">
            <a:avLst/>
          </a:prstGeom>
          <a:ln>
            <a:noFill/>
          </a:ln>
        </p:spPr>
      </p:pic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ru-RU" sz="4400">
                <a:latin typeface="Arial"/>
              </a:rPr>
              <a:t>Simulation Process</a:t>
            </a:r>
            <a:endParaRPr/>
          </a:p>
        </p:txBody>
      </p:sp>
      <p:sp>
        <p:nvSpPr>
          <p:cNvPr id="47" name="TextShape 2"/>
          <p:cNvSpPr txBox="1"/>
          <p:nvPr/>
        </p:nvSpPr>
        <p:spPr>
          <a:xfrm>
            <a:off x="504000" y="1296000"/>
            <a:ext cx="9071640" cy="4857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8" name="CustomShape 3"/>
          <p:cNvSpPr/>
          <p:nvPr/>
        </p:nvSpPr>
        <p:spPr>
          <a:xfrm>
            <a:off x="576000" y="2016000"/>
            <a:ext cx="2664000" cy="1872000"/>
          </a:xfrm>
          <a:prstGeom prst="homePlate">
            <a:avLst>
              <a:gd name="adj" fmla="val 17207"/>
            </a:avLst>
          </a:prstGeom>
          <a:solidFill>
            <a:srgbClr val="ffff00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ru-RU" sz="2200">
                <a:latin typeface="Arial"/>
              </a:rPr>
              <a:t>Generate</a:t>
            </a:r>
            <a:endParaRPr/>
          </a:p>
          <a:p>
            <a:pPr algn="ctr"/>
            <a:r>
              <a:rPr lang="ru-RU" sz="2200">
                <a:latin typeface="Arial"/>
              </a:rPr>
              <a:t> </a:t>
            </a:r>
            <a:r>
              <a:rPr lang="ru-RU" sz="2200">
                <a:latin typeface="Arial"/>
              </a:rPr>
              <a:t>input data</a:t>
            </a:r>
            <a:endParaRPr/>
          </a:p>
        </p:txBody>
      </p:sp>
      <p:sp>
        <p:nvSpPr>
          <p:cNvPr id="49" name="CustomShape 4"/>
          <p:cNvSpPr/>
          <p:nvPr/>
        </p:nvSpPr>
        <p:spPr>
          <a:xfrm>
            <a:off x="2952000" y="2088000"/>
            <a:ext cx="3672000" cy="1800000"/>
          </a:xfrm>
          <a:prstGeom prst="chevron">
            <a:avLst>
              <a:gd name="adj" fmla="val 18614"/>
            </a:avLst>
          </a:prstGeom>
          <a:solidFill>
            <a:srgbClr val="ffff00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ru-RU" sz="2200">
                <a:latin typeface="Arial"/>
              </a:rPr>
              <a:t>Simulate </a:t>
            </a:r>
            <a:endParaRPr/>
          </a:p>
          <a:p>
            <a:pPr algn="ctr"/>
            <a:r>
              <a:rPr lang="ru-RU" sz="2200">
                <a:latin typeface="Arial"/>
              </a:rPr>
              <a:t>execution of task</a:t>
            </a:r>
            <a:endParaRPr/>
          </a:p>
        </p:txBody>
      </p:sp>
      <p:sp>
        <p:nvSpPr>
          <p:cNvPr id="50" name="CustomShape 5"/>
          <p:cNvSpPr/>
          <p:nvPr/>
        </p:nvSpPr>
        <p:spPr>
          <a:xfrm>
            <a:off x="6336000" y="2088000"/>
            <a:ext cx="3168000" cy="1800000"/>
          </a:xfrm>
          <a:prstGeom prst="chevron">
            <a:avLst>
              <a:gd name="adj" fmla="val 18492"/>
            </a:avLst>
          </a:prstGeom>
          <a:solidFill>
            <a:srgbClr val="ffff00"/>
          </a:solidFill>
          <a:ln>
            <a:solidFill>
              <a:srgbClr val="3465a4"/>
            </a:solidFill>
          </a:ln>
        </p:spPr>
        <p:txBody>
          <a:bodyPr wrap="none" lIns="90000" rIns="90000" tIns="45000" bIns="45000" anchor="ctr"/>
          <a:p>
            <a:pPr algn="ctr"/>
            <a:r>
              <a:rPr lang="ru-RU" sz="2400">
                <a:latin typeface="Arial"/>
              </a:rPr>
              <a:t>Collect</a:t>
            </a:r>
            <a:endParaRPr/>
          </a:p>
          <a:p>
            <a:pPr algn="ctr"/>
            <a:r>
              <a:rPr lang="ru-RU" sz="2400">
                <a:latin typeface="Arial"/>
              </a:rPr>
              <a:t> </a:t>
            </a:r>
            <a:r>
              <a:rPr lang="ru-RU" sz="2400">
                <a:latin typeface="Arial"/>
              </a:rPr>
              <a:t>output data</a:t>
            </a:r>
            <a:endParaRPr/>
          </a:p>
        </p:txBody>
      </p:sp>
      <p:sp>
        <p:nvSpPr>
          <p:cNvPr id="51" name="CustomShape 6"/>
          <p:cNvSpPr/>
          <p:nvPr/>
        </p:nvSpPr>
        <p:spPr>
          <a:xfrm>
            <a:off x="3456000" y="4248000"/>
            <a:ext cx="3024000" cy="1656000"/>
          </a:xfrm>
          <a:prstGeom prst="chevron">
            <a:avLst>
              <a:gd name="adj" fmla="val 16200"/>
            </a:avLst>
          </a:prstGeom>
          <a:solidFill>
            <a:srgbClr val="ffff00"/>
          </a:solidFill>
          <a:ln>
            <a:solidFill>
              <a:srgbClr val="3465a4"/>
            </a:solidFill>
          </a:ln>
        </p:spPr>
        <p:txBody>
          <a:bodyPr wrap="none" lIns="90000" rIns="90000" tIns="45000" bIns="45000" anchor="ctr"/>
          <a:p>
            <a:pPr algn="ctr"/>
            <a:r>
              <a:rPr lang="ru-RU" sz="2200">
                <a:latin typeface="Arial"/>
              </a:rPr>
              <a:t>Graphics</a:t>
            </a:r>
            <a:endParaRPr/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ru-RU" sz="4400">
                <a:latin typeface="Arial"/>
              </a:rPr>
              <a:t>Input data flow</a:t>
            </a:r>
            <a:endParaRPr/>
          </a:p>
        </p:txBody>
      </p:sp>
      <p:pic>
        <p:nvPicPr>
          <p:cNvPr id="53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44000" y="2808000"/>
            <a:ext cx="2664000" cy="2808000"/>
          </a:xfrm>
          <a:prstGeom prst="rect">
            <a:avLst/>
          </a:prstGeom>
          <a:ln>
            <a:noFill/>
          </a:ln>
        </p:spPr>
      </p:pic>
      <p:sp>
        <p:nvSpPr>
          <p:cNvPr id="54" name="CustomShape 2"/>
          <p:cNvSpPr/>
          <p:nvPr/>
        </p:nvSpPr>
        <p:spPr>
          <a:xfrm>
            <a:off x="2952000" y="2787480"/>
            <a:ext cx="3600000" cy="2612520"/>
          </a:xfrm>
          <a:prstGeom prst="rightArrow">
            <a:avLst>
              <a:gd name="adj1" fmla="val 16200"/>
              <a:gd name="adj2" fmla="val 5400"/>
            </a:avLst>
          </a:prstGeom>
          <a:solidFill>
            <a:srgbClr val="83caff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ru-RU">
                <a:latin typeface="Arial"/>
              </a:rPr>
              <a:t>Distribution of :</a:t>
            </a:r>
            <a:endParaRPr/>
          </a:p>
          <a:p>
            <a:pPr lvl="2" algn="ctr">
              <a:buSzPct val="45000"/>
              <a:buFont typeface="StarSymbol"/>
              <a:buChar char=""/>
            </a:pPr>
            <a:r>
              <a:rPr lang="ru-RU">
                <a:latin typeface="Arial"/>
              </a:rPr>
              <a:t>Execution size</a:t>
            </a:r>
            <a:endParaRPr/>
          </a:p>
          <a:p>
            <a:pPr algn="ctr">
              <a:buSzPct val="45000"/>
              <a:buFont typeface="StarSymbol"/>
              <a:buChar char=""/>
            </a:pPr>
            <a:r>
              <a:rPr lang="ru-RU">
                <a:latin typeface="Arial"/>
              </a:rPr>
              <a:t>Data size  </a:t>
            </a:r>
            <a:endParaRPr/>
          </a:p>
          <a:p>
            <a:pPr algn="ctr">
              <a:buSzPct val="45000"/>
              <a:buFont typeface="StarSymbol"/>
              <a:buChar char=""/>
            </a:pPr>
            <a:r>
              <a:rPr lang="ru-RU">
                <a:latin typeface="Arial"/>
              </a:rPr>
              <a:t>Location   </a:t>
            </a:r>
            <a:endParaRPr/>
          </a:p>
          <a:p>
            <a:pPr algn="ctr">
              <a:buSzPct val="45000"/>
              <a:buFont typeface="StarSymbol"/>
              <a:buChar char=""/>
            </a:pPr>
            <a:r>
              <a:rPr lang="ru-RU">
                <a:latin typeface="Arial"/>
              </a:rPr>
              <a:t>Task type </a:t>
            </a:r>
            <a:endParaRPr/>
          </a:p>
        </p:txBody>
      </p:sp>
      <p:sp>
        <p:nvSpPr>
          <p:cNvPr id="55" name="CustomShape 3"/>
          <p:cNvSpPr/>
          <p:nvPr/>
        </p:nvSpPr>
        <p:spPr>
          <a:xfrm>
            <a:off x="6696000" y="2520000"/>
            <a:ext cx="3024000" cy="3384000"/>
          </a:xfrm>
          <a:prstGeom prst="roundRect">
            <a:avLst>
              <a:gd name="adj" fmla="val 3600"/>
            </a:avLst>
          </a:prstGeom>
          <a:solidFill>
            <a:srgbClr val="99ff99"/>
          </a:solidFill>
          <a:ln>
            <a:solidFill>
              <a:srgbClr val="000000"/>
            </a:solidFill>
          </a:ln>
        </p:spPr>
        <p:txBody>
          <a:bodyPr wrap="none" lIns="90000" rIns="90000" tIns="45000" bIns="45000"/>
          <a:p>
            <a:pPr algn="ctr"/>
            <a:r>
              <a:rPr lang="ru-RU">
                <a:latin typeface="Arial"/>
              </a:rPr>
              <a:t>Input data.csv contains</a:t>
            </a:r>
            <a:endParaRPr/>
          </a:p>
          <a:p>
            <a:pPr algn="ctr"/>
            <a:r>
              <a:rPr lang="ru-RU">
                <a:latin typeface="Arial"/>
              </a:rPr>
              <a:t> </a:t>
            </a:r>
            <a:r>
              <a:rPr lang="ru-RU">
                <a:latin typeface="Arial"/>
              </a:rPr>
              <a:t>following characterics of task</a:t>
            </a:r>
            <a:endParaRPr/>
          </a:p>
          <a:p>
            <a:pPr algn="ctr">
              <a:buSzPct val="45000"/>
              <a:buFont typeface="StarSymbol"/>
              <a:buChar char=""/>
            </a:pPr>
            <a:r>
              <a:rPr lang="ru-RU">
                <a:latin typeface="Arial"/>
              </a:rPr>
              <a:t>Task name       </a:t>
            </a:r>
            <a:endParaRPr/>
          </a:p>
          <a:p>
            <a:pPr algn="ctr">
              <a:buSzPct val="45000"/>
              <a:buFont typeface="StarSymbol"/>
              <a:buChar char=""/>
            </a:pPr>
            <a:r>
              <a:rPr lang="ru-RU">
                <a:latin typeface="Arial"/>
              </a:rPr>
              <a:t>Execution size </a:t>
            </a:r>
            <a:endParaRPr/>
          </a:p>
          <a:p>
            <a:pPr algn="ctr">
              <a:buSzPct val="45000"/>
              <a:buFont typeface="StarSymbol"/>
              <a:buChar char=""/>
            </a:pPr>
            <a:r>
              <a:rPr lang="ru-RU">
                <a:latin typeface="Arial"/>
              </a:rPr>
              <a:t>Data size         </a:t>
            </a:r>
            <a:endParaRPr/>
          </a:p>
          <a:p>
            <a:pPr algn="ctr">
              <a:buSzPct val="45000"/>
              <a:buFont typeface="StarSymbol"/>
              <a:buChar char=""/>
            </a:pPr>
            <a:r>
              <a:rPr lang="ru-RU">
                <a:latin typeface="Arial"/>
              </a:rPr>
              <a:t>Type of task    </a:t>
            </a:r>
            <a:endParaRPr/>
          </a:p>
          <a:p>
            <a:pPr algn="ctr">
              <a:buSzPct val="45000"/>
              <a:buFont typeface="StarSymbol"/>
              <a:buChar char=""/>
            </a:pPr>
            <a:r>
              <a:rPr lang="ru-RU">
                <a:latin typeface="Arial"/>
              </a:rPr>
              <a:t>Location1        </a:t>
            </a:r>
            <a:endParaRPr/>
          </a:p>
          <a:p>
            <a:pPr algn="ctr">
              <a:buSzPct val="45000"/>
              <a:buFont typeface="StarSymbol"/>
              <a:buChar char=""/>
            </a:pPr>
            <a:r>
              <a:rPr lang="ru-RU">
                <a:latin typeface="Arial"/>
              </a:rPr>
              <a:t>Location2(opt)</a:t>
            </a:r>
            <a:endParaRPr/>
          </a:p>
          <a:p>
            <a:pPr algn="ctr">
              <a:buSzPct val="45000"/>
              <a:buFont typeface="StarSymbol"/>
              <a:buChar char=""/>
            </a:pPr>
            <a:r>
              <a:rPr lang="ru-RU">
                <a:latin typeface="Arial"/>
              </a:rPr>
              <a:t>Location3(opt)</a:t>
            </a:r>
            <a:endParaRPr/>
          </a:p>
        </p:txBody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ru-RU" sz="4400">
                <a:latin typeface="Arial"/>
              </a:rPr>
              <a:t>Scheduling (matching) algorithms</a:t>
            </a:r>
            <a:endParaRPr/>
          </a:p>
        </p:txBody>
      </p:sp>
      <p:sp>
        <p:nvSpPr>
          <p:cNvPr id="57" name="CustomShape 2"/>
          <p:cNvSpPr/>
          <p:nvPr/>
        </p:nvSpPr>
        <p:spPr>
          <a:xfrm>
            <a:off x="4464000" y="3600000"/>
            <a:ext cx="2232000" cy="1512000"/>
          </a:xfrm>
          <a:prstGeom prst="ellipse">
            <a:avLst/>
          </a:prstGeom>
          <a:solidFill>
            <a:srgbClr val="99ff66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ru-RU" sz="2400">
                <a:latin typeface="Arial"/>
              </a:rPr>
              <a:t>Smart</a:t>
            </a:r>
            <a:endParaRPr/>
          </a:p>
        </p:txBody>
      </p:sp>
      <p:sp>
        <p:nvSpPr>
          <p:cNvPr id="58" name="CustomShape 3"/>
          <p:cNvSpPr/>
          <p:nvPr/>
        </p:nvSpPr>
        <p:spPr>
          <a:xfrm>
            <a:off x="936000" y="3888000"/>
            <a:ext cx="2448000" cy="1512000"/>
          </a:xfrm>
          <a:prstGeom prst="ellipse">
            <a:avLst/>
          </a:prstGeom>
          <a:solidFill>
            <a:srgbClr val="ccff66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ru-RU" sz="2400">
                <a:latin typeface="Arial"/>
              </a:rPr>
              <a:t>Round-Robin</a:t>
            </a:r>
            <a:endParaRPr/>
          </a:p>
        </p:txBody>
      </p:sp>
      <p:sp>
        <p:nvSpPr>
          <p:cNvPr id="59" name="CustomShape 4"/>
          <p:cNvSpPr/>
          <p:nvPr/>
        </p:nvSpPr>
        <p:spPr>
          <a:xfrm>
            <a:off x="5112000" y="5616000"/>
            <a:ext cx="2880000" cy="1224000"/>
          </a:xfrm>
          <a:prstGeom prst="ellipse">
            <a:avLst/>
          </a:prstGeom>
          <a:solidFill>
            <a:srgbClr val="99ff99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ru-RU" sz="2400">
                <a:latin typeface="Arial"/>
              </a:rPr>
              <a:t>Smart Fault Tolerance</a:t>
            </a:r>
            <a:endParaRPr/>
          </a:p>
        </p:txBody>
      </p:sp>
      <p:sp>
        <p:nvSpPr>
          <p:cNvPr id="60" name="CustomShape 5"/>
          <p:cNvSpPr/>
          <p:nvPr/>
        </p:nvSpPr>
        <p:spPr>
          <a:xfrm>
            <a:off x="3024000" y="1563480"/>
            <a:ext cx="3816000" cy="1244520"/>
          </a:xfrm>
          <a:prstGeom prst="roundRect">
            <a:avLst>
              <a:gd name="adj" fmla="val 3600"/>
            </a:avLst>
          </a:prstGeom>
          <a:solidFill>
            <a:srgbClr val="ff9900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ru-RU" sz="2800">
                <a:latin typeface="Arial"/>
              </a:rPr>
              <a:t>Algorithm</a:t>
            </a:r>
            <a:endParaRPr/>
          </a:p>
        </p:txBody>
      </p:sp>
      <p:cxnSp>
        <p:nvCxnSpPr>
          <p:cNvPr id="61" name="Line 6"/>
          <p:cNvCxnSpPr>
            <a:stCxn id="60" idx="2"/>
            <a:endCxn id="58" idx="0"/>
          </p:cNvCxnSpPr>
          <p:nvPr/>
        </p:nvCxnSpPr>
        <p:spPr>
          <a:xfrm flipH="1">
            <a:off x="2160000" y="2808000"/>
            <a:ext cx="2772360" cy="1080360"/>
          </a:xfrm>
          <a:prstGeom prst="bentConnector3">
            <a:avLst/>
          </a:prstGeom>
          <a:ln w="57240">
            <a:solidFill>
              <a:srgbClr val="999999"/>
            </a:solidFill>
            <a:round/>
          </a:ln>
        </p:spPr>
      </p:cxnSp>
      <p:cxnSp>
        <p:nvCxnSpPr>
          <p:cNvPr id="62" name="Line 7"/>
          <p:cNvCxnSpPr>
            <a:stCxn id="60" idx="2"/>
            <a:endCxn id="57" idx="0"/>
          </p:cNvCxnSpPr>
          <p:nvPr/>
        </p:nvCxnSpPr>
        <p:spPr>
          <a:xfrm>
            <a:off x="4932000" y="2808000"/>
            <a:ext cx="648360" cy="792360"/>
          </a:xfrm>
          <a:prstGeom prst="bentConnector3">
            <a:avLst/>
          </a:prstGeom>
          <a:ln w="57240">
            <a:solidFill>
              <a:srgbClr val="999999"/>
            </a:solidFill>
            <a:round/>
          </a:ln>
        </p:spPr>
      </p:cxnSp>
      <p:cxnSp>
        <p:nvCxnSpPr>
          <p:cNvPr id="63" name="Line 8"/>
          <p:cNvCxnSpPr>
            <a:stCxn id="57" idx="4"/>
            <a:endCxn id="59" idx="0"/>
          </p:cNvCxnSpPr>
          <p:nvPr/>
        </p:nvCxnSpPr>
        <p:spPr>
          <a:xfrm>
            <a:off x="5580000" y="5112000"/>
            <a:ext cx="972360" cy="504360"/>
          </a:xfrm>
          <a:prstGeom prst="bentConnector3">
            <a:avLst/>
          </a:prstGeom>
          <a:ln w="57240">
            <a:solidFill>
              <a:srgbClr val="808080"/>
            </a:solidFill>
            <a:round/>
          </a:ln>
        </p:spPr>
      </p:cxnSp>
      <p:sp>
        <p:nvSpPr>
          <p:cNvPr id="64" name="CustomShape 9"/>
          <p:cNvSpPr/>
          <p:nvPr/>
        </p:nvSpPr>
        <p:spPr>
          <a:xfrm>
            <a:off x="7560000" y="3456000"/>
            <a:ext cx="2304000" cy="1440000"/>
          </a:xfrm>
          <a:prstGeom prst="ellipse">
            <a:avLst/>
          </a:prstGeom>
          <a:solidFill>
            <a:srgbClr val="00cc33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ru-RU" sz="2400">
                <a:latin typeface="Arial"/>
              </a:rPr>
              <a:t>Smarter?</a:t>
            </a:r>
            <a:endParaRPr/>
          </a:p>
        </p:txBody>
      </p:sp>
      <p:cxnSp>
        <p:nvCxnSpPr>
          <p:cNvPr id="65" name="Line 10"/>
          <p:cNvCxnSpPr>
            <a:stCxn id="60" idx="3"/>
            <a:endCxn id="64" idx="0"/>
          </p:cNvCxnSpPr>
          <p:nvPr/>
        </p:nvCxnSpPr>
        <p:spPr>
          <a:xfrm>
            <a:off x="6840000" y="2185560"/>
            <a:ext cx="1872360" cy="1270800"/>
          </a:xfrm>
          <a:prstGeom prst="bentConnector3">
            <a:avLst/>
          </a:prstGeom>
          <a:ln w="57240">
            <a:solidFill>
              <a:srgbClr val="999999"/>
            </a:solidFill>
            <a:round/>
          </a:ln>
        </p:spPr>
      </p:cxnSp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ru-RU" sz="4400">
                <a:latin typeface="Arial"/>
              </a:rPr>
              <a:t>Platfrom</a:t>
            </a:r>
            <a:endParaRPr/>
          </a:p>
        </p:txBody>
      </p:sp>
      <p:pic>
        <p:nvPicPr>
          <p:cNvPr id="67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864000" y="1944000"/>
            <a:ext cx="9216000" cy="5472000"/>
          </a:xfrm>
          <a:prstGeom prst="rect">
            <a:avLst/>
          </a:prstGeom>
          <a:ln>
            <a:noFill/>
          </a:ln>
        </p:spPr>
      </p:pic>
      <p:sp>
        <p:nvSpPr>
          <p:cNvPr id="68" name="TextShape 2"/>
          <p:cNvSpPr txBox="1"/>
          <p:nvPr/>
        </p:nvSpPr>
        <p:spPr>
          <a:xfrm>
            <a:off x="864000" y="1656000"/>
            <a:ext cx="4391640" cy="1340280"/>
          </a:xfrm>
          <a:prstGeom prst="rect">
            <a:avLst/>
          </a:prstGeom>
        </p:spPr>
        <p:txBody>
          <a:bodyPr lIns="90000" rIns="90000" tIns="45000" bIns="45000"/>
          <a:p>
            <a:r>
              <a:rPr lang="ru-RU" sz="2200">
                <a:latin typeface="Arial"/>
              </a:rPr>
              <a:t>Configuraton of simulation system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ru-RU" sz="2200">
                <a:latin typeface="Arial"/>
              </a:rPr>
              <a:t>Scheduler (Tier0)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ru-RU" sz="2200">
                <a:latin typeface="Arial"/>
              </a:rPr>
              <a:t>Worker (Tier1_id)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ru-RU" sz="2200">
                <a:latin typeface="Arial"/>
              </a:rPr>
              <a:t>Links</a:t>
            </a:r>
            <a:endParaRPr/>
          </a:p>
        </p:txBody>
      </p:sp>
      <p:sp>
        <p:nvSpPr>
          <p:cNvPr id="69" name="Freeform 3"/>
          <p:cNvSpPr/>
          <p:nvPr/>
        </p:nvSpPr>
        <p:spPr>
          <a:xfrm>
            <a:off x="2451600" y="2732400"/>
            <a:ext cx="4497480" cy="682200"/>
          </a:xfrm>
          <a:custGeom>
            <a:avLst/>
            <a:gdLst/>
            <a:ahLst/>
            <a:rect l="0" t="0" r="r" b="b"/>
            <a:pathLst>
              <a:path w="12493" h="1895">
                <a:moveTo>
                  <a:pt x="0" y="1432"/>
                </a:moveTo>
                <a:cubicBezTo>
                  <a:pt x="453" y="1070"/>
                  <a:pt x="953" y="699"/>
                  <a:pt x="1561" y="651"/>
                </a:cubicBezTo>
                <a:cubicBezTo>
                  <a:pt x="2114" y="607"/>
                  <a:pt x="2639" y="340"/>
                  <a:pt x="3210" y="391"/>
                </a:cubicBezTo>
                <a:cubicBezTo>
                  <a:pt x="3742" y="438"/>
                  <a:pt x="4288" y="320"/>
                  <a:pt x="4815" y="434"/>
                </a:cubicBezTo>
                <a:cubicBezTo>
                  <a:pt x="5341" y="548"/>
                  <a:pt x="5831" y="803"/>
                  <a:pt x="6289" y="1086"/>
                </a:cubicBezTo>
                <a:cubicBezTo>
                  <a:pt x="6733" y="1358"/>
                  <a:pt x="7179" y="1734"/>
                  <a:pt x="7721" y="1735"/>
                </a:cubicBezTo>
                <a:cubicBezTo>
                  <a:pt x="8241" y="1736"/>
                  <a:pt x="8806" y="1894"/>
                  <a:pt x="9282" y="1649"/>
                </a:cubicBezTo>
                <a:cubicBezTo>
                  <a:pt x="9809" y="1378"/>
                  <a:pt x="10229" y="924"/>
                  <a:pt x="10757" y="651"/>
                </a:cubicBezTo>
                <a:cubicBezTo>
                  <a:pt x="11234" y="405"/>
                  <a:pt x="11725" y="183"/>
                  <a:pt x="12232" y="0"/>
                </a:cubicBezTo>
                <a:lnTo>
                  <a:pt x="12492" y="44"/>
                </a:lnTo>
              </a:path>
            </a:pathLst>
          </a:custGeom>
          <a:ln>
            <a:solidFill>
              <a:srgbClr val="eeeeee"/>
            </a:solidFill>
          </a:ln>
        </p:spPr>
      </p:sp>
      <p:sp>
        <p:nvSpPr>
          <p:cNvPr id="70" name="Freeform 4"/>
          <p:cNvSpPr/>
          <p:nvPr/>
        </p:nvSpPr>
        <p:spPr>
          <a:xfrm>
            <a:off x="1520280" y="3450600"/>
            <a:ext cx="359640" cy="1280880"/>
          </a:xfrm>
          <a:custGeom>
            <a:avLst/>
            <a:gdLst/>
            <a:ahLst/>
            <a:rect l="0" t="0" r="r" b="b"/>
            <a:pathLst>
              <a:path w="999" h="3558">
                <a:moveTo>
                  <a:pt x="982" y="87"/>
                </a:moveTo>
                <a:cubicBezTo>
                  <a:pt x="480" y="0"/>
                  <a:pt x="0" y="503"/>
                  <a:pt x="115" y="1042"/>
                </a:cubicBezTo>
                <a:cubicBezTo>
                  <a:pt x="236" y="1609"/>
                  <a:pt x="619" y="1924"/>
                  <a:pt x="809" y="2473"/>
                </a:cubicBezTo>
                <a:cubicBezTo>
                  <a:pt x="998" y="3019"/>
                  <a:pt x="639" y="3523"/>
                  <a:pt x="158" y="3557"/>
                </a:cubicBezTo>
              </a:path>
            </a:pathLst>
          </a:custGeom>
          <a:ln>
            <a:solidFill>
              <a:srgbClr val="eeeeee"/>
            </a:solidFill>
          </a:ln>
        </p:spPr>
      </p:sp>
      <p:sp>
        <p:nvSpPr>
          <p:cNvPr id="71" name="Freeform 5"/>
          <p:cNvSpPr/>
          <p:nvPr/>
        </p:nvSpPr>
        <p:spPr>
          <a:xfrm>
            <a:off x="1358640" y="5262120"/>
            <a:ext cx="500040" cy="984240"/>
          </a:xfrm>
          <a:custGeom>
            <a:avLst/>
            <a:gdLst/>
            <a:ahLst/>
            <a:rect l="0" t="0" r="r" b="b"/>
            <a:pathLst>
              <a:path w="1389" h="2734">
                <a:moveTo>
                  <a:pt x="0" y="0"/>
                </a:moveTo>
                <a:cubicBezTo>
                  <a:pt x="290" y="402"/>
                  <a:pt x="369" y="882"/>
                  <a:pt x="303" y="1345"/>
                </a:cubicBezTo>
                <a:cubicBezTo>
                  <a:pt x="195" y="2109"/>
                  <a:pt x="947" y="2119"/>
                  <a:pt x="1258" y="2472"/>
                </a:cubicBezTo>
                <a:lnTo>
                  <a:pt x="1388" y="2733"/>
                </a:lnTo>
              </a:path>
            </a:pathLst>
          </a:custGeom>
          <a:ln>
            <a:solidFill>
              <a:srgbClr val="dddddd"/>
            </a:solidFill>
          </a:ln>
        </p:spPr>
      </p:sp>
      <p:sp>
        <p:nvSpPr>
          <p:cNvPr id="72" name="Freeform 6"/>
          <p:cNvSpPr/>
          <p:nvPr/>
        </p:nvSpPr>
        <p:spPr>
          <a:xfrm>
            <a:off x="2311200" y="6365160"/>
            <a:ext cx="1857960" cy="599400"/>
          </a:xfrm>
          <a:custGeom>
            <a:avLst/>
            <a:gdLst/>
            <a:ahLst/>
            <a:rect l="0" t="0" r="r" b="b"/>
            <a:pathLst>
              <a:path w="5161" h="1665">
                <a:moveTo>
                  <a:pt x="0" y="883"/>
                </a:moveTo>
                <a:cubicBezTo>
                  <a:pt x="338" y="443"/>
                  <a:pt x="876" y="254"/>
                  <a:pt x="1388" y="189"/>
                </a:cubicBezTo>
                <a:cubicBezTo>
                  <a:pt x="1874" y="127"/>
                  <a:pt x="2371" y="180"/>
                  <a:pt x="2862" y="189"/>
                </a:cubicBezTo>
                <a:cubicBezTo>
                  <a:pt x="3339" y="198"/>
                  <a:pt x="3873" y="0"/>
                  <a:pt x="4294" y="232"/>
                </a:cubicBezTo>
                <a:cubicBezTo>
                  <a:pt x="5160" y="710"/>
                  <a:pt x="3398" y="1099"/>
                  <a:pt x="4337" y="1664"/>
                </a:cubicBezTo>
                <a:lnTo>
                  <a:pt x="4771" y="1664"/>
                </a:lnTo>
                <a:lnTo>
                  <a:pt x="5074" y="1187"/>
                </a:lnTo>
                <a:lnTo>
                  <a:pt x="5118" y="1013"/>
                </a:lnTo>
              </a:path>
            </a:pathLst>
          </a:custGeom>
          <a:ln>
            <a:solidFill>
              <a:srgbClr val="b2b2b2"/>
            </a:solidFill>
            <a:headEnd len="med" type="triangle" w="med"/>
            <a:tailEnd len="med" type="triangle" w="med"/>
          </a:ln>
        </p:spPr>
      </p:sp>
      <p:sp>
        <p:nvSpPr>
          <p:cNvPr id="73" name="Freeform 7"/>
          <p:cNvSpPr/>
          <p:nvPr/>
        </p:nvSpPr>
        <p:spPr>
          <a:xfrm>
            <a:off x="4762440" y="6452280"/>
            <a:ext cx="2561400" cy="536400"/>
          </a:xfrm>
          <a:custGeom>
            <a:avLst/>
            <a:gdLst/>
            <a:ahLst/>
            <a:rect l="0" t="0" r="r" b="b"/>
            <a:pathLst>
              <a:path w="7115" h="1490">
                <a:moveTo>
                  <a:pt x="0" y="121"/>
                </a:moveTo>
                <a:cubicBezTo>
                  <a:pt x="491" y="120"/>
                  <a:pt x="999" y="0"/>
                  <a:pt x="1475" y="121"/>
                </a:cubicBezTo>
                <a:cubicBezTo>
                  <a:pt x="2104" y="281"/>
                  <a:pt x="2222" y="1129"/>
                  <a:pt x="2863" y="1335"/>
                </a:cubicBezTo>
                <a:cubicBezTo>
                  <a:pt x="3343" y="1489"/>
                  <a:pt x="3846" y="1425"/>
                  <a:pt x="4338" y="1422"/>
                </a:cubicBezTo>
                <a:cubicBezTo>
                  <a:pt x="4802" y="1419"/>
                  <a:pt x="5256" y="1444"/>
                  <a:pt x="5726" y="1292"/>
                </a:cubicBezTo>
                <a:cubicBezTo>
                  <a:pt x="6166" y="1150"/>
                  <a:pt x="6654" y="1220"/>
                  <a:pt x="7114" y="1292"/>
                </a:cubicBezTo>
              </a:path>
            </a:pathLst>
          </a:custGeom>
          <a:ln>
            <a:solidFill>
              <a:srgbClr val="cccccc"/>
            </a:solidFill>
            <a:headEnd len="med" type="triangle" w="med"/>
            <a:tailEnd len="med" type="triangle" w="med"/>
          </a:ln>
        </p:spPr>
      </p:sp>
      <p:sp>
        <p:nvSpPr>
          <p:cNvPr id="74" name="Freeform 8"/>
          <p:cNvSpPr/>
          <p:nvPr/>
        </p:nvSpPr>
        <p:spPr>
          <a:xfrm>
            <a:off x="7810560" y="5043600"/>
            <a:ext cx="650880" cy="1749240"/>
          </a:xfrm>
          <a:custGeom>
            <a:avLst/>
            <a:gdLst/>
            <a:ahLst/>
            <a:rect l="0" t="0" r="r" b="b"/>
            <a:pathLst>
              <a:path w="1808" h="4859">
                <a:moveTo>
                  <a:pt x="122" y="4858"/>
                </a:moveTo>
                <a:cubicBezTo>
                  <a:pt x="122" y="4380"/>
                  <a:pt x="0" y="3886"/>
                  <a:pt x="122" y="3426"/>
                </a:cubicBezTo>
                <a:cubicBezTo>
                  <a:pt x="278" y="2839"/>
                  <a:pt x="992" y="2646"/>
                  <a:pt x="1423" y="2255"/>
                </a:cubicBezTo>
                <a:cubicBezTo>
                  <a:pt x="1807" y="1907"/>
                  <a:pt x="1682" y="1307"/>
                  <a:pt x="1683" y="824"/>
                </a:cubicBezTo>
                <a:lnTo>
                  <a:pt x="1640" y="390"/>
                </a:lnTo>
                <a:lnTo>
                  <a:pt x="1640" y="0"/>
                </a:lnTo>
              </a:path>
            </a:pathLst>
          </a:custGeom>
          <a:ln>
            <a:solidFill>
              <a:srgbClr val="999999"/>
            </a:solidFill>
            <a:headEnd len="med" type="triangle" w="med"/>
            <a:tailEnd len="med" type="triangle" w="med"/>
          </a:ln>
        </p:spPr>
      </p:sp>
      <p:sp>
        <p:nvSpPr>
          <p:cNvPr id="75" name="Freeform 9"/>
          <p:cNvSpPr/>
          <p:nvPr/>
        </p:nvSpPr>
        <p:spPr>
          <a:xfrm>
            <a:off x="7542000" y="3227400"/>
            <a:ext cx="812520" cy="1410480"/>
          </a:xfrm>
          <a:custGeom>
            <a:avLst/>
            <a:gdLst/>
            <a:ahLst/>
            <a:rect l="0" t="0" r="r" b="b"/>
            <a:pathLst>
              <a:path w="2257" h="3918">
                <a:moveTo>
                  <a:pt x="0" y="13"/>
                </a:moveTo>
                <a:cubicBezTo>
                  <a:pt x="574" y="0"/>
                  <a:pt x="1104" y="345"/>
                  <a:pt x="1431" y="794"/>
                </a:cubicBezTo>
                <a:cubicBezTo>
                  <a:pt x="1742" y="1221"/>
                  <a:pt x="1789" y="1766"/>
                  <a:pt x="1778" y="2269"/>
                </a:cubicBezTo>
                <a:cubicBezTo>
                  <a:pt x="1766" y="2782"/>
                  <a:pt x="1918" y="3274"/>
                  <a:pt x="2169" y="3700"/>
                </a:cubicBezTo>
                <a:lnTo>
                  <a:pt x="2256" y="3917"/>
                </a:lnTo>
              </a:path>
            </a:pathLst>
          </a:custGeom>
          <a:ln>
            <a:solidFill>
              <a:srgbClr val="b2b2b2"/>
            </a:solidFill>
            <a:headEnd len="med" type="triangle" w="med"/>
            <a:tailEnd len="med" type="triangle" w="med"/>
          </a:ln>
        </p:spPr>
      </p:sp>
      <p:sp>
        <p:nvSpPr>
          <p:cNvPr id="76" name="Freeform 10"/>
          <p:cNvSpPr/>
          <p:nvPr/>
        </p:nvSpPr>
        <p:spPr>
          <a:xfrm>
            <a:off x="7116840" y="3310200"/>
            <a:ext cx="601200" cy="3420000"/>
          </a:xfrm>
          <a:custGeom>
            <a:avLst/>
            <a:gdLst/>
            <a:ahLst/>
            <a:rect l="0" t="0" r="r" b="b"/>
            <a:pathLst>
              <a:path w="1670" h="9500">
                <a:moveTo>
                  <a:pt x="270" y="0"/>
                </a:moveTo>
                <a:cubicBezTo>
                  <a:pt x="267" y="505"/>
                  <a:pt x="0" y="956"/>
                  <a:pt x="53" y="1475"/>
                </a:cubicBezTo>
                <a:cubicBezTo>
                  <a:pt x="100" y="1934"/>
                  <a:pt x="66" y="2401"/>
                  <a:pt x="53" y="2863"/>
                </a:cubicBezTo>
                <a:cubicBezTo>
                  <a:pt x="38" y="3399"/>
                  <a:pt x="265" y="3891"/>
                  <a:pt x="444" y="4381"/>
                </a:cubicBezTo>
                <a:cubicBezTo>
                  <a:pt x="638" y="4910"/>
                  <a:pt x="852" y="5434"/>
                  <a:pt x="1094" y="5943"/>
                </a:cubicBezTo>
                <a:cubicBezTo>
                  <a:pt x="1323" y="6423"/>
                  <a:pt x="1553" y="6921"/>
                  <a:pt x="1615" y="7461"/>
                </a:cubicBezTo>
                <a:cubicBezTo>
                  <a:pt x="1669" y="7938"/>
                  <a:pt x="1645" y="8414"/>
                  <a:pt x="1658" y="8892"/>
                </a:cubicBezTo>
                <a:lnTo>
                  <a:pt x="1485" y="9326"/>
                </a:lnTo>
                <a:lnTo>
                  <a:pt x="1311" y="9499"/>
                </a:lnTo>
              </a:path>
            </a:pathLst>
          </a:custGeom>
          <a:ln>
            <a:solidFill>
              <a:srgbClr val="b2b2b2"/>
            </a:solidFill>
            <a:headEnd len="med" type="triangle" w="med"/>
            <a:tailEnd len="med" type="triangle" w="med"/>
          </a:ln>
        </p:spPr>
      </p:sp>
      <p:sp>
        <p:nvSpPr>
          <p:cNvPr id="77" name="Freeform 11"/>
          <p:cNvSpPr/>
          <p:nvPr/>
        </p:nvSpPr>
        <p:spPr>
          <a:xfrm>
            <a:off x="1971720" y="3466440"/>
            <a:ext cx="594720" cy="2795400"/>
          </a:xfrm>
          <a:custGeom>
            <a:avLst/>
            <a:gdLst/>
            <a:ahLst/>
            <a:rect l="0" t="0" r="r" b="b"/>
            <a:pathLst>
              <a:path w="1652" h="7765">
                <a:moveTo>
                  <a:pt x="596" y="0"/>
                </a:moveTo>
                <a:cubicBezTo>
                  <a:pt x="1054" y="336"/>
                  <a:pt x="1472" y="827"/>
                  <a:pt x="1508" y="1388"/>
                </a:cubicBezTo>
                <a:cubicBezTo>
                  <a:pt x="1536" y="1854"/>
                  <a:pt x="1651" y="2355"/>
                  <a:pt x="1290" y="2776"/>
                </a:cubicBezTo>
                <a:cubicBezTo>
                  <a:pt x="927" y="3199"/>
                  <a:pt x="510" y="3597"/>
                  <a:pt x="292" y="4121"/>
                </a:cubicBezTo>
                <a:cubicBezTo>
                  <a:pt x="106" y="4567"/>
                  <a:pt x="62" y="5056"/>
                  <a:pt x="32" y="5552"/>
                </a:cubicBezTo>
                <a:cubicBezTo>
                  <a:pt x="0" y="6070"/>
                  <a:pt x="274" y="6475"/>
                  <a:pt x="379" y="6940"/>
                </a:cubicBezTo>
                <a:lnTo>
                  <a:pt x="422" y="7374"/>
                </a:lnTo>
                <a:lnTo>
                  <a:pt x="292" y="7764"/>
                </a:lnTo>
              </a:path>
            </a:pathLst>
          </a:custGeom>
          <a:ln>
            <a:solidFill>
              <a:srgbClr val="cccccc"/>
            </a:solidFill>
            <a:headEnd len="med" type="triangle" w="med"/>
            <a:tailEnd len="med" type="triangle" w="med"/>
          </a:ln>
        </p:spPr>
      </p:sp>
      <p:sp>
        <p:nvSpPr>
          <p:cNvPr id="78" name="Freeform 12"/>
          <p:cNvSpPr/>
          <p:nvPr/>
        </p:nvSpPr>
        <p:spPr>
          <a:xfrm>
            <a:off x="2358000" y="3419640"/>
            <a:ext cx="1686600" cy="2873520"/>
          </a:xfrm>
          <a:custGeom>
            <a:avLst/>
            <a:gdLst/>
            <a:ahLst/>
            <a:rect l="0" t="0" r="r" b="b"/>
            <a:pathLst>
              <a:path w="4685" h="7982">
                <a:moveTo>
                  <a:pt x="0" y="0"/>
                </a:moveTo>
                <a:cubicBezTo>
                  <a:pt x="235" y="545"/>
                  <a:pt x="798" y="889"/>
                  <a:pt x="911" y="1518"/>
                </a:cubicBezTo>
                <a:cubicBezTo>
                  <a:pt x="997" y="1996"/>
                  <a:pt x="1318" y="2401"/>
                  <a:pt x="1474" y="2863"/>
                </a:cubicBezTo>
                <a:cubicBezTo>
                  <a:pt x="1630" y="3326"/>
                  <a:pt x="1603" y="3818"/>
                  <a:pt x="1562" y="4294"/>
                </a:cubicBezTo>
                <a:cubicBezTo>
                  <a:pt x="1514" y="4812"/>
                  <a:pt x="1743" y="5256"/>
                  <a:pt x="1865" y="5725"/>
                </a:cubicBezTo>
                <a:cubicBezTo>
                  <a:pt x="1995" y="6223"/>
                  <a:pt x="2301" y="6718"/>
                  <a:pt x="2776" y="6940"/>
                </a:cubicBezTo>
                <a:cubicBezTo>
                  <a:pt x="3241" y="7158"/>
                  <a:pt x="3619" y="7565"/>
                  <a:pt x="4163" y="7590"/>
                </a:cubicBezTo>
                <a:lnTo>
                  <a:pt x="4641" y="7937"/>
                </a:lnTo>
                <a:lnTo>
                  <a:pt x="4684" y="7981"/>
                </a:lnTo>
              </a:path>
            </a:pathLst>
          </a:custGeom>
          <a:ln>
            <a:solidFill>
              <a:srgbClr val="cccccc"/>
            </a:solidFill>
            <a:headEnd len="med" type="triangle" w="med"/>
            <a:tailEnd len="med" type="triangle" w="med"/>
          </a:ln>
        </p:spPr>
      </p:sp>
      <p:sp>
        <p:nvSpPr>
          <p:cNvPr id="79" name="Freeform 13"/>
          <p:cNvSpPr/>
          <p:nvPr/>
        </p:nvSpPr>
        <p:spPr>
          <a:xfrm>
            <a:off x="4731480" y="3247920"/>
            <a:ext cx="2295720" cy="3076200"/>
          </a:xfrm>
          <a:custGeom>
            <a:avLst/>
            <a:gdLst/>
            <a:ahLst/>
            <a:rect l="0" t="0" r="r" b="b"/>
            <a:pathLst>
              <a:path w="6377" h="8545">
                <a:moveTo>
                  <a:pt x="6376" y="0"/>
                </a:moveTo>
                <a:cubicBezTo>
                  <a:pt x="6211" y="479"/>
                  <a:pt x="6307" y="983"/>
                  <a:pt x="6289" y="1474"/>
                </a:cubicBezTo>
                <a:cubicBezTo>
                  <a:pt x="6271" y="1950"/>
                  <a:pt x="6297" y="2429"/>
                  <a:pt x="6289" y="2906"/>
                </a:cubicBezTo>
                <a:cubicBezTo>
                  <a:pt x="6281" y="3440"/>
                  <a:pt x="6313" y="3977"/>
                  <a:pt x="6246" y="4511"/>
                </a:cubicBezTo>
                <a:cubicBezTo>
                  <a:pt x="6179" y="5047"/>
                  <a:pt x="5880" y="5498"/>
                  <a:pt x="5683" y="5985"/>
                </a:cubicBezTo>
                <a:cubicBezTo>
                  <a:pt x="5468" y="6510"/>
                  <a:pt x="4902" y="6684"/>
                  <a:pt x="4424" y="6853"/>
                </a:cubicBezTo>
                <a:cubicBezTo>
                  <a:pt x="3985" y="7009"/>
                  <a:pt x="3534" y="7143"/>
                  <a:pt x="3079" y="7243"/>
                </a:cubicBezTo>
                <a:cubicBezTo>
                  <a:pt x="2595" y="7350"/>
                  <a:pt x="2076" y="7388"/>
                  <a:pt x="1648" y="7634"/>
                </a:cubicBezTo>
                <a:cubicBezTo>
                  <a:pt x="1178" y="7904"/>
                  <a:pt x="643" y="7873"/>
                  <a:pt x="303" y="8328"/>
                </a:cubicBezTo>
                <a:lnTo>
                  <a:pt x="0" y="8544"/>
                </a:lnTo>
              </a:path>
            </a:pathLst>
          </a:custGeom>
          <a:ln>
            <a:solidFill>
              <a:srgbClr val="cccccc"/>
            </a:solidFill>
            <a:headEnd len="med" type="triangle" w="med"/>
            <a:tailEnd len="med" type="triangle" w="med"/>
          </a:ln>
        </p:spPr>
      </p:sp>
      <p:sp>
        <p:nvSpPr>
          <p:cNvPr id="80" name="Freeform 14"/>
          <p:cNvSpPr/>
          <p:nvPr/>
        </p:nvSpPr>
        <p:spPr>
          <a:xfrm>
            <a:off x="2451600" y="3202560"/>
            <a:ext cx="5512320" cy="1403640"/>
          </a:xfrm>
          <a:custGeom>
            <a:avLst/>
            <a:gdLst/>
            <a:ahLst/>
            <a:rect l="0" t="0" r="r" b="b"/>
            <a:pathLst>
              <a:path w="15312" h="3899">
                <a:moveTo>
                  <a:pt x="0" y="169"/>
                </a:moveTo>
                <a:cubicBezTo>
                  <a:pt x="507" y="0"/>
                  <a:pt x="1041" y="99"/>
                  <a:pt x="1561" y="81"/>
                </a:cubicBezTo>
                <a:cubicBezTo>
                  <a:pt x="2108" y="64"/>
                  <a:pt x="2660" y="82"/>
                  <a:pt x="3210" y="81"/>
                </a:cubicBezTo>
                <a:cubicBezTo>
                  <a:pt x="3729" y="82"/>
                  <a:pt x="4254" y="20"/>
                  <a:pt x="4771" y="82"/>
                </a:cubicBezTo>
                <a:cubicBezTo>
                  <a:pt x="5312" y="147"/>
                  <a:pt x="5807" y="420"/>
                  <a:pt x="6289" y="690"/>
                </a:cubicBezTo>
                <a:cubicBezTo>
                  <a:pt x="6731" y="937"/>
                  <a:pt x="7247" y="1097"/>
                  <a:pt x="7591" y="1470"/>
                </a:cubicBezTo>
                <a:cubicBezTo>
                  <a:pt x="7989" y="1901"/>
                  <a:pt x="8528" y="1968"/>
                  <a:pt x="8979" y="2251"/>
                </a:cubicBezTo>
                <a:cubicBezTo>
                  <a:pt x="9471" y="2559"/>
                  <a:pt x="9991" y="2813"/>
                  <a:pt x="10540" y="2988"/>
                </a:cubicBezTo>
                <a:cubicBezTo>
                  <a:pt x="10988" y="3129"/>
                  <a:pt x="11460" y="3176"/>
                  <a:pt x="11928" y="3248"/>
                </a:cubicBezTo>
                <a:cubicBezTo>
                  <a:pt x="12423" y="3325"/>
                  <a:pt x="12903" y="3394"/>
                  <a:pt x="13403" y="3466"/>
                </a:cubicBezTo>
                <a:cubicBezTo>
                  <a:pt x="13864" y="3531"/>
                  <a:pt x="14350" y="3464"/>
                  <a:pt x="14790" y="3639"/>
                </a:cubicBezTo>
                <a:lnTo>
                  <a:pt x="15267" y="3898"/>
                </a:lnTo>
                <a:lnTo>
                  <a:pt x="15311" y="3898"/>
                </a:lnTo>
              </a:path>
            </a:pathLst>
          </a:custGeom>
          <a:ln>
            <a:solidFill>
              <a:srgbClr val="cccccc"/>
            </a:solidFill>
            <a:headEnd len="med" type="triangle" w="med"/>
            <a:tailEnd len="med" type="diamond" w="med"/>
          </a:ln>
        </p:spPr>
      </p:sp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ru-RU" sz="4400">
                <a:latin typeface="Arial"/>
              </a:rPr>
              <a:t>Anomaly</a:t>
            </a:r>
            <a:endParaRPr/>
          </a:p>
        </p:txBody>
      </p:sp>
      <p:sp>
        <p:nvSpPr>
          <p:cNvPr id="82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ru-RU" sz="3200">
                <a:latin typeface="Arial"/>
              </a:rPr>
              <a:t>Failures of: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ru-RU" sz="2800">
                <a:latin typeface="Arial"/>
              </a:rPr>
              <a:t>Host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ru-RU" sz="2800">
                <a:latin typeface="Arial"/>
              </a:rPr>
              <a:t>Link</a:t>
            </a:r>
            <a:endParaRPr/>
          </a:p>
        </p:txBody>
      </p:sp>
      <p:pic>
        <p:nvPicPr>
          <p:cNvPr id="83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6840000" y="645480"/>
            <a:ext cx="1387800" cy="2522520"/>
          </a:xfrm>
          <a:prstGeom prst="rect">
            <a:avLst/>
          </a:prstGeom>
          <a:ln>
            <a:noFill/>
          </a:ln>
        </p:spPr>
      </p:pic>
      <p:sp>
        <p:nvSpPr>
          <p:cNvPr id="84" name="Freeform 3"/>
          <p:cNvSpPr/>
          <p:nvPr/>
        </p:nvSpPr>
        <p:spPr>
          <a:xfrm>
            <a:off x="5238720" y="3206520"/>
            <a:ext cx="2588040" cy="1429200"/>
          </a:xfrm>
          <a:custGeom>
            <a:avLst/>
            <a:gdLst/>
            <a:ahLst/>
            <a:rect l="0" t="0" r="r" b="b"/>
            <a:pathLst>
              <a:path w="7189" h="3970">
                <a:moveTo>
                  <a:pt x="0" y="3969"/>
                </a:moveTo>
                <a:cubicBezTo>
                  <a:pt x="460" y="3535"/>
                  <a:pt x="737" y="2948"/>
                  <a:pt x="1191" y="2515"/>
                </a:cubicBezTo>
                <a:cubicBezTo>
                  <a:pt x="1614" y="2110"/>
                  <a:pt x="1785" y="1549"/>
                  <a:pt x="2205" y="1147"/>
                </a:cubicBezTo>
                <a:cubicBezTo>
                  <a:pt x="2606" y="763"/>
                  <a:pt x="3158" y="704"/>
                  <a:pt x="3660" y="575"/>
                </a:cubicBezTo>
                <a:cubicBezTo>
                  <a:pt x="4194" y="436"/>
                  <a:pt x="4634" y="853"/>
                  <a:pt x="5071" y="1192"/>
                </a:cubicBezTo>
                <a:cubicBezTo>
                  <a:pt x="5564" y="1573"/>
                  <a:pt x="6026" y="743"/>
                  <a:pt x="6394" y="441"/>
                </a:cubicBezTo>
                <a:lnTo>
                  <a:pt x="6835" y="0"/>
                </a:lnTo>
                <a:lnTo>
                  <a:pt x="7188" y="0"/>
                </a:lnTo>
              </a:path>
            </a:pathLst>
          </a:custGeom>
          <a:ln w="29160">
            <a:solidFill>
              <a:srgbClr val="b2b2b2"/>
            </a:solidFill>
            <a:round/>
            <a:headEnd len="med" type="triangle" w="med"/>
            <a:tailEnd len="med" type="triangle" w="med"/>
          </a:ln>
        </p:spPr>
      </p:sp>
      <p:pic>
        <p:nvPicPr>
          <p:cNvPr id="85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368000" y="4392000"/>
            <a:ext cx="3744000" cy="2232000"/>
          </a:xfrm>
          <a:prstGeom prst="rect">
            <a:avLst/>
          </a:prstGeom>
          <a:ln>
            <a:noFill/>
          </a:ln>
        </p:spPr>
      </p:pic>
      <p:pic>
        <p:nvPicPr>
          <p:cNvPr id="86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3222360" y="4248000"/>
            <a:ext cx="1025640" cy="1025640"/>
          </a:xfrm>
          <a:prstGeom prst="rect">
            <a:avLst/>
          </a:prstGeom>
          <a:ln>
            <a:noFill/>
          </a:ln>
        </p:spPr>
      </p:pic>
      <p:pic>
        <p:nvPicPr>
          <p:cNvPr id="87" name="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5400000" y="3096000"/>
            <a:ext cx="1086840" cy="1086840"/>
          </a:xfrm>
          <a:prstGeom prst="rect">
            <a:avLst/>
          </a:prstGeom>
          <a:ln>
            <a:noFill/>
          </a:ln>
        </p:spPr>
      </p:pic>
      <p:pic>
        <p:nvPicPr>
          <p:cNvPr id="88" name="" descr=""/>
          <p:cNvPicPr/>
          <p:nvPr/>
        </p:nvPicPr>
        <p:blipFill>
          <a:blip r:embed="rId5"/>
          <a:stretch>
            <a:fillRect/>
          </a:stretch>
        </p:blipFill>
        <p:spPr>
          <a:xfrm>
            <a:off x="7140960" y="1577160"/>
            <a:ext cx="1086840" cy="1086840"/>
          </a:xfrm>
          <a:prstGeom prst="rect">
            <a:avLst/>
          </a:prstGeom>
          <a:ln>
            <a:noFill/>
          </a:ln>
        </p:spPr>
      </p:pic>
      <p:pic>
        <p:nvPicPr>
          <p:cNvPr id="89" name="" descr=""/>
          <p:cNvPicPr/>
          <p:nvPr/>
        </p:nvPicPr>
        <p:blipFill>
          <a:blip r:embed="rId6"/>
          <a:stretch>
            <a:fillRect/>
          </a:stretch>
        </p:blipFill>
        <p:spPr>
          <a:xfrm>
            <a:off x="6960600" y="5616000"/>
            <a:ext cx="2687400" cy="1350360"/>
          </a:xfrm>
          <a:prstGeom prst="rect">
            <a:avLst/>
          </a:prstGeom>
          <a:ln>
            <a:noFill/>
          </a:ln>
        </p:spPr>
      </p:pic>
      <p:pic>
        <p:nvPicPr>
          <p:cNvPr id="90" name="" descr=""/>
          <p:cNvPicPr/>
          <p:nvPr/>
        </p:nvPicPr>
        <p:blipFill>
          <a:blip r:embed="rId7"/>
          <a:stretch>
            <a:fillRect/>
          </a:stretch>
        </p:blipFill>
        <p:spPr>
          <a:xfrm>
            <a:off x="7920000" y="5832000"/>
            <a:ext cx="942840" cy="870840"/>
          </a:xfrm>
          <a:prstGeom prst="rect">
            <a:avLst/>
          </a:prstGeom>
          <a:ln>
            <a:noFill/>
          </a:ln>
        </p:spPr>
      </p:pic>
      <p:sp>
        <p:nvSpPr>
          <p:cNvPr id="91" name="Freeform 4"/>
          <p:cNvSpPr/>
          <p:nvPr/>
        </p:nvSpPr>
        <p:spPr>
          <a:xfrm>
            <a:off x="7784280" y="3174840"/>
            <a:ext cx="409680" cy="2540520"/>
          </a:xfrm>
          <a:custGeom>
            <a:avLst/>
            <a:gdLst/>
            <a:ahLst/>
            <a:rect l="0" t="0" r="r" b="b"/>
            <a:pathLst>
              <a:path w="1138" h="7057">
                <a:moveTo>
                  <a:pt x="161" y="0"/>
                </a:moveTo>
                <a:cubicBezTo>
                  <a:pt x="694" y="180"/>
                  <a:pt x="857" y="757"/>
                  <a:pt x="999" y="1235"/>
                </a:cubicBezTo>
                <a:cubicBezTo>
                  <a:pt x="1137" y="1699"/>
                  <a:pt x="1135" y="2177"/>
                  <a:pt x="1087" y="2646"/>
                </a:cubicBezTo>
                <a:cubicBezTo>
                  <a:pt x="1035" y="3153"/>
                  <a:pt x="711" y="3592"/>
                  <a:pt x="382" y="3969"/>
                </a:cubicBezTo>
                <a:cubicBezTo>
                  <a:pt x="0" y="4406"/>
                  <a:pt x="153" y="4872"/>
                  <a:pt x="117" y="5337"/>
                </a:cubicBezTo>
                <a:cubicBezTo>
                  <a:pt x="74" y="5892"/>
                  <a:pt x="550" y="6303"/>
                  <a:pt x="866" y="6703"/>
                </a:cubicBezTo>
                <a:lnTo>
                  <a:pt x="778" y="7056"/>
                </a:lnTo>
              </a:path>
            </a:pathLst>
          </a:custGeom>
          <a:ln w="29160">
            <a:solidFill>
              <a:srgbClr val="b2b2b2"/>
            </a:solidFill>
            <a:round/>
            <a:headEnd len="med" type="triangle" w="med"/>
            <a:tailEnd len="med" type="triangle" w="med"/>
          </a:ln>
        </p:spPr>
      </p:sp>
      <p:pic>
        <p:nvPicPr>
          <p:cNvPr id="92" name="" descr=""/>
          <p:cNvPicPr/>
          <p:nvPr/>
        </p:nvPicPr>
        <p:blipFill>
          <a:blip r:embed="rId8"/>
          <a:stretch>
            <a:fillRect/>
          </a:stretch>
        </p:blipFill>
        <p:spPr>
          <a:xfrm>
            <a:off x="7457400" y="3761640"/>
            <a:ext cx="1086840" cy="1086840"/>
          </a:xfrm>
          <a:prstGeom prst="rect">
            <a:avLst/>
          </a:prstGeom>
          <a:ln>
            <a:noFill/>
          </a:ln>
        </p:spPr>
      </p:pic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ru-RU" sz="4400">
                <a:latin typeface="Arial"/>
              </a:rPr>
              <a:t>Platform of Tier-one</a:t>
            </a:r>
            <a:endParaRPr/>
          </a:p>
        </p:txBody>
      </p:sp>
      <p:pic>
        <p:nvPicPr>
          <p:cNvPr id="94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720000" y="2448000"/>
            <a:ext cx="8784000" cy="4392000"/>
          </a:xfrm>
          <a:prstGeom prst="rect">
            <a:avLst/>
          </a:prstGeom>
          <a:ln>
            <a:noFill/>
          </a:ln>
        </p:spPr>
      </p:pic>
      <p:sp>
        <p:nvSpPr>
          <p:cNvPr id="95" name="CustomShape 2"/>
          <p:cNvSpPr/>
          <p:nvPr/>
        </p:nvSpPr>
        <p:spPr>
          <a:xfrm>
            <a:off x="144000" y="3456000"/>
            <a:ext cx="9880560" cy="3960000"/>
          </a:xfrm>
          <a:prstGeom prst="ellipse">
            <a:avLst/>
          </a:prstGeom>
          <a:noFill/>
          <a:ln>
            <a:solidFill>
              <a:srgbClr val="3465a4"/>
            </a:solidFill>
          </a:ln>
        </p:spPr>
      </p:sp>
      <p:sp>
        <p:nvSpPr>
          <p:cNvPr id="96" name="TextShape 3"/>
          <p:cNvSpPr txBox="1"/>
          <p:nvPr/>
        </p:nvSpPr>
        <p:spPr>
          <a:xfrm>
            <a:off x="288000" y="1584000"/>
            <a:ext cx="4032000" cy="1656000"/>
          </a:xfrm>
          <a:prstGeom prst="rect">
            <a:avLst/>
          </a:prstGeom>
        </p:spPr>
        <p:txBody>
          <a:bodyPr lIns="90000" rIns="90000" tIns="45000" bIns="45000"/>
          <a:p>
            <a:r>
              <a:rPr lang="ru-RU" sz="2200">
                <a:latin typeface="Arial"/>
              </a:rPr>
              <a:t>-Configuration of TierOne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ru-RU" sz="2200">
                <a:latin typeface="Arial"/>
              </a:rPr>
              <a:t>1 dispatcher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ru-RU" sz="2200">
                <a:latin typeface="Arial"/>
              </a:rPr>
              <a:t>N nodes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ru-RU" sz="2200">
                <a:latin typeface="Arial"/>
              </a:rPr>
              <a:t>Links </a:t>
            </a:r>
            <a:endParaRPr/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