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80" r:id="rId5"/>
    <p:sldId id="282" r:id="rId6"/>
    <p:sldId id="283" r:id="rId7"/>
    <p:sldId id="287" r:id="rId8"/>
    <p:sldId id="281" r:id="rId9"/>
    <p:sldId id="278" r:id="rId10"/>
    <p:sldId id="276" r:id="rId11"/>
    <p:sldId id="270" r:id="rId12"/>
    <p:sldId id="284" r:id="rId13"/>
    <p:sldId id="279" r:id="rId14"/>
    <p:sldId id="277" r:id="rId15"/>
    <p:sldId id="285" r:id="rId16"/>
    <p:sldId id="286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3" autoAdjust="0"/>
    <p:restoredTop sz="94607" autoAdjust="0"/>
  </p:normalViewPr>
  <p:slideViewPr>
    <p:cSldViewPr>
      <p:cViewPr varScale="1">
        <p:scale>
          <a:sx n="150" d="100"/>
          <a:sy n="150" d="100"/>
        </p:scale>
        <p:origin x="199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Системы на кристалле (</a:t>
            </a:r>
            <a:r>
              <a:rPr lang="ru-RU" dirty="0" err="1"/>
              <a:t>снк</a:t>
            </a:r>
            <a:r>
              <a:rPr lang="ru-RU" dirty="0"/>
              <a:t>)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E2959FC8-594C-4FCC-B2D8-972D0A678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/>
          <a:p>
            <a:r>
              <a:rPr lang="ru-RU" dirty="0"/>
              <a:t>Лабораторная работа №3</a:t>
            </a:r>
          </a:p>
        </p:txBody>
      </p:sp>
    </p:spTree>
    <p:extLst>
      <p:ext uri="{BB962C8B-B14F-4D97-AF65-F5344CB8AC3E}">
        <p14:creationId xmlns:p14="http://schemas.microsoft.com/office/powerpoint/2010/main" val="306883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Цели лабораторной работы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42F5B4A-C29B-4C94-876A-94A944501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42592"/>
            <a:ext cx="8229600" cy="2930624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ru-RU" dirty="0"/>
              <a:t>Подключить блок расчета </a:t>
            </a:r>
            <a:r>
              <a:rPr lang="en-US" dirty="0"/>
              <a:t>CRC </a:t>
            </a:r>
            <a:r>
              <a:rPr lang="ru-RU" dirty="0"/>
              <a:t>из лабораторной работы №2 к </a:t>
            </a:r>
            <a:r>
              <a:rPr lang="ru-RU" dirty="0" err="1"/>
              <a:t>СнК</a:t>
            </a:r>
            <a:r>
              <a:rPr lang="ru-RU" dirty="0"/>
              <a:t> по </a:t>
            </a:r>
            <a:r>
              <a:rPr lang="en-US" dirty="0"/>
              <a:t>APB3 </a:t>
            </a:r>
            <a:r>
              <a:rPr lang="ru-RU" dirty="0"/>
              <a:t>интерфейсу</a:t>
            </a:r>
            <a:r>
              <a:rPr lang="en-US" dirty="0"/>
              <a:t>;</a:t>
            </a:r>
            <a:endParaRPr lang="ru-RU" dirty="0"/>
          </a:p>
          <a:p>
            <a:pPr marL="457200" indent="-457200">
              <a:buAutoNum type="arabicParenR"/>
            </a:pPr>
            <a:r>
              <a:rPr lang="ru-RU" dirty="0"/>
              <a:t>Написать программу на </a:t>
            </a:r>
            <a:r>
              <a:rPr lang="en-US" dirty="0"/>
              <a:t>C, </a:t>
            </a:r>
            <a:r>
              <a:rPr lang="ru-RU" dirty="0"/>
              <a:t>в которой происходит подключение к блоку </a:t>
            </a:r>
            <a:r>
              <a:rPr lang="en-US" dirty="0"/>
              <a:t>CRC </a:t>
            </a:r>
            <a:r>
              <a:rPr lang="ru-RU" dirty="0"/>
              <a:t>и считывание флага завершения расчета.</a:t>
            </a:r>
          </a:p>
        </p:txBody>
      </p:sp>
    </p:spTree>
    <p:extLst>
      <p:ext uri="{BB962C8B-B14F-4D97-AF65-F5344CB8AC3E}">
        <p14:creationId xmlns:p14="http://schemas.microsoft.com/office/powerpoint/2010/main" val="411387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258" y="404664"/>
            <a:ext cx="4032448" cy="990600"/>
          </a:xfrm>
        </p:spPr>
        <p:txBody>
          <a:bodyPr>
            <a:normAutofit/>
          </a:bodyPr>
          <a:lstStyle/>
          <a:p>
            <a:r>
              <a:rPr lang="ru-RU" dirty="0"/>
              <a:t>Выполнение Л/Р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EB25E5-D07E-4498-B457-EC172DB76147}"/>
              </a:ext>
            </a:extLst>
          </p:cNvPr>
          <p:cNvSpPr txBox="1"/>
          <p:nvPr/>
        </p:nvSpPr>
        <p:spPr>
          <a:xfrm>
            <a:off x="100615" y="1268760"/>
            <a:ext cx="894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1. Подключить компилятор. С помощью команды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nedit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~/.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bashrc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добавить в файл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8146F11-1E2D-4C48-A1DA-02AC0F9B236C}"/>
              </a:ext>
            </a:extLst>
          </p:cNvPr>
          <p:cNvSpPr/>
          <p:nvPr/>
        </p:nvSpPr>
        <p:spPr>
          <a:xfrm>
            <a:off x="273223" y="1652453"/>
            <a:ext cx="8597552" cy="46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 PATH=/local/pkims06/SOC_PROGRAMMING_ARCH/riscv-gcc-10.2.0/bin:/$PATH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582424-3ACC-4A01-A9B0-1FCC279214CE}"/>
              </a:ext>
            </a:extLst>
          </p:cNvPr>
          <p:cNvSpPr txBox="1"/>
          <p:nvPr/>
        </p:nvSpPr>
        <p:spPr>
          <a:xfrm>
            <a:off x="129258" y="2848853"/>
            <a:ext cx="6597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. Скопировать проект СнК в свою локальную директорию. 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Проект находится по следующему пути: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F9DE585-90D5-4471-8E79-CFB44E0EFF1B}"/>
              </a:ext>
            </a:extLst>
          </p:cNvPr>
          <p:cNvSpPr/>
          <p:nvPr/>
        </p:nvSpPr>
        <p:spPr>
          <a:xfrm>
            <a:off x="305519" y="3654380"/>
            <a:ext cx="8597551" cy="576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/local/pkims06/SOC_PROGRAMMING_ARCH/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soc_programming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ACC254-7A09-4392-98D0-FA3827328E1C}"/>
              </a:ext>
            </a:extLst>
          </p:cNvPr>
          <p:cNvSpPr txBox="1"/>
          <p:nvPr/>
        </p:nvSpPr>
        <p:spPr>
          <a:xfrm>
            <a:off x="100615" y="4712538"/>
            <a:ext cx="509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3. Скопировать файлы из Л/Р2 в директорию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1D29615-2E9E-4BC0-9676-9770671515E2}"/>
              </a:ext>
            </a:extLst>
          </p:cNvPr>
          <p:cNvSpPr/>
          <p:nvPr/>
        </p:nvSpPr>
        <p:spPr>
          <a:xfrm>
            <a:off x="248864" y="5301240"/>
            <a:ext cx="8597551" cy="4620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your_path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soc_programming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rtl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61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533400"/>
            <a:ext cx="836327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4. </a:t>
            </a:r>
            <a:r>
              <a:rPr lang="ru-RU" dirty="0"/>
              <a:t>Подключение блока к топ-уровню СнК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C89AF1-AD8E-4191-A20B-127535046BBC}"/>
              </a:ext>
            </a:extLst>
          </p:cNvPr>
          <p:cNvPicPr/>
          <p:nvPr/>
        </p:nvPicPr>
        <p:blipFill rotWithShape="1">
          <a:blip r:embed="rId2"/>
          <a:srcRect t="9130"/>
          <a:stretch/>
        </p:blipFill>
        <p:spPr bwMode="auto">
          <a:xfrm>
            <a:off x="0" y="1700808"/>
            <a:ext cx="8928037" cy="44644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02523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922" y="533400"/>
            <a:ext cx="8736558" cy="990600"/>
          </a:xfrm>
        </p:spPr>
        <p:txBody>
          <a:bodyPr>
            <a:normAutofit fontScale="90000"/>
          </a:bodyPr>
          <a:lstStyle/>
          <a:p>
            <a:r>
              <a:rPr lang="ru-RU" dirty="0"/>
              <a:t>5. Написание структуры доступа к </a:t>
            </a:r>
            <a:r>
              <a:rPr lang="en-US" dirty="0"/>
              <a:t>CRC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660963-7245-45D2-9F14-05C0D76B7E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140" y="2276872"/>
            <a:ext cx="8832156" cy="3905786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A5D1B39-2BAF-40ED-B644-A90BFF8EAF0D}"/>
              </a:ext>
            </a:extLst>
          </p:cNvPr>
          <p:cNvSpPr/>
          <p:nvPr/>
        </p:nvSpPr>
        <p:spPr>
          <a:xfrm>
            <a:off x="294929" y="1484784"/>
            <a:ext cx="8597551" cy="4620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your_path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soc_programming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/compile/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user_programm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main.c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230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6. Написание</a:t>
            </a:r>
            <a:r>
              <a:rPr lang="en-US" dirty="0"/>
              <a:t> </a:t>
            </a:r>
            <a:r>
              <a:rPr lang="ru-RU" dirty="0"/>
              <a:t>кода на С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78" y="2331007"/>
            <a:ext cx="7770141" cy="3048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BF96DCD-7291-4FE4-BB7F-C076F212FA4C}"/>
              </a:ext>
            </a:extLst>
          </p:cNvPr>
          <p:cNvSpPr/>
          <p:nvPr/>
        </p:nvSpPr>
        <p:spPr>
          <a:xfrm>
            <a:off x="294929" y="1484784"/>
            <a:ext cx="8597551" cy="4620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your_path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soc_programming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/compile/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user_programm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main.c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0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7</a:t>
            </a:r>
            <a:r>
              <a:rPr lang="ru-RU" dirty="0"/>
              <a:t>. Компиляция кода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248AB69-BE01-4D25-848C-83DACD987502}"/>
              </a:ext>
            </a:extLst>
          </p:cNvPr>
          <p:cNvSpPr/>
          <p:nvPr/>
        </p:nvSpPr>
        <p:spPr>
          <a:xfrm>
            <a:off x="267248" y="1569177"/>
            <a:ext cx="8597551" cy="867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&lt;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your_path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soc_programming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/compile/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  <a:cs typeface="Times New Roman" panose="02020603050405020304" pitchFamily="18" charset="0"/>
              </a:rPr>
              <a:t>make clean compile</a:t>
            </a:r>
            <a:endParaRPr lang="ru-RU" dirty="0"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5CAAFA-E494-4404-85DA-1C579A8AFB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7945" y="2564904"/>
            <a:ext cx="8476156" cy="412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18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</a:t>
            </a:r>
            <a:r>
              <a:rPr lang="ru-RU" dirty="0"/>
              <a:t>. Запуск симуляции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420261B-B052-4ADA-AAF6-8AAB771EACBE}"/>
              </a:ext>
            </a:extLst>
          </p:cNvPr>
          <p:cNvSpPr/>
          <p:nvPr/>
        </p:nvSpPr>
        <p:spPr>
          <a:xfrm>
            <a:off x="1043608" y="1772816"/>
            <a:ext cx="7850781" cy="4515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&lt;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your_path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soc_programming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/compile/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78CA70-A063-480A-BD16-69B9702C5D2D}"/>
              </a:ext>
            </a:extLst>
          </p:cNvPr>
          <p:cNvSpPr/>
          <p:nvPr/>
        </p:nvSpPr>
        <p:spPr>
          <a:xfrm>
            <a:off x="1043608" y="2473166"/>
            <a:ext cx="7850781" cy="4515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load </a:t>
            </a:r>
            <a:r>
              <a:rPr lang="en-US" dirty="0" err="1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synopsys</a:t>
            </a: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/VCS/R-2020.12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90FCF69-31FC-4F64-B6D1-F5D906BD039D}"/>
              </a:ext>
            </a:extLst>
          </p:cNvPr>
          <p:cNvSpPr/>
          <p:nvPr/>
        </p:nvSpPr>
        <p:spPr>
          <a:xfrm>
            <a:off x="1043608" y="3203233"/>
            <a:ext cx="7850781" cy="4515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clean sim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A7253-2E28-432F-B73D-17EFD9BA494A}"/>
              </a:ext>
            </a:extLst>
          </p:cNvPr>
          <p:cNvSpPr txBox="1"/>
          <p:nvPr/>
        </p:nvSpPr>
        <p:spPr>
          <a:xfrm>
            <a:off x="539552" y="18139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54186-7678-4BBF-B156-B5E3126FD270}"/>
              </a:ext>
            </a:extLst>
          </p:cNvPr>
          <p:cNvSpPr txBox="1"/>
          <p:nvPr/>
        </p:nvSpPr>
        <p:spPr>
          <a:xfrm>
            <a:off x="539552" y="25553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AAC44-7B27-4A9D-ABC4-E9F596A19B3F}"/>
              </a:ext>
            </a:extLst>
          </p:cNvPr>
          <p:cNvSpPr txBox="1"/>
          <p:nvPr/>
        </p:nvSpPr>
        <p:spPr>
          <a:xfrm>
            <a:off x="539552" y="32854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77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вычисления </a:t>
            </a:r>
            <a:r>
              <a:rPr lang="en-US" dirty="0"/>
              <a:t>CRC</a:t>
            </a:r>
            <a:endParaRPr lang="ru-RU" dirty="0"/>
          </a:p>
        </p:txBody>
      </p:sp>
      <p:pic>
        <p:nvPicPr>
          <p:cNvPr id="3" name="Picture 3" descr="C:\Users\kalistratov\Downloads\Untitled Diagram-Page-3.drawio 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90310"/>
            <a:ext cx="7560840" cy="367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1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учебного проекта СнК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BB8839-D2F5-41D5-8E6F-BEC81BE291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2132856"/>
            <a:ext cx="699620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2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Указатели в 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84652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Указатель – переменная, значением которой является адрес ячейки памяти.</a:t>
            </a:r>
          </a:p>
          <a:p>
            <a:r>
              <a:rPr lang="ru-RU" dirty="0"/>
              <a:t>То есть указатель ссылается на блок данных  из области памяти, причём на</a:t>
            </a:r>
          </a:p>
          <a:p>
            <a:r>
              <a:rPr lang="ru-RU" dirty="0"/>
              <a:t>самое его начало. Указатель может ссылаться на переменную или функцию.</a:t>
            </a:r>
          </a:p>
          <a:p>
            <a:r>
              <a:rPr lang="ru-RU" dirty="0"/>
              <a:t>Для этого нужно знать адрес переменной или функции.</a:t>
            </a:r>
          </a:p>
          <a:p>
            <a:r>
              <a:rPr lang="ru-RU" dirty="0"/>
              <a:t>Объявление указателей такой же, как и принцип объявления переменных.</a:t>
            </a:r>
          </a:p>
          <a:p>
            <a:r>
              <a:rPr lang="ru-RU" dirty="0"/>
              <a:t>Отличие заключается только в том, что перед именем ставится</a:t>
            </a:r>
          </a:p>
          <a:p>
            <a:r>
              <a:rPr lang="ru-RU" dirty="0"/>
              <a:t>символ звёздочки *. Чтобы получить значение, записанное в некоторой</a:t>
            </a:r>
          </a:p>
          <a:p>
            <a:r>
              <a:rPr lang="ru-RU" dirty="0"/>
              <a:t>области, на которое ссылается указатель нужно воспользоваться операцией</a:t>
            </a:r>
          </a:p>
          <a:p>
            <a:r>
              <a:rPr lang="ru-RU" dirty="0"/>
              <a:t>разыменования указателя *.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6168443-8876-4337-A0CD-7F9F6F3488C7}"/>
              </a:ext>
            </a:extLst>
          </p:cNvPr>
          <p:cNvSpPr txBox="1">
            <a:spLocks/>
          </p:cNvSpPr>
          <p:nvPr/>
        </p:nvSpPr>
        <p:spPr>
          <a:xfrm>
            <a:off x="771070" y="5047397"/>
            <a:ext cx="2985671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Синтаксис конструкции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70247D2-C3C0-46B7-A9DE-42B319D68797}"/>
              </a:ext>
            </a:extLst>
          </p:cNvPr>
          <p:cNvSpPr txBox="1">
            <a:spLocks/>
          </p:cNvSpPr>
          <p:nvPr/>
        </p:nvSpPr>
        <p:spPr>
          <a:xfrm>
            <a:off x="5162276" y="5047397"/>
            <a:ext cx="2985671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Пример использования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289" y="4231495"/>
            <a:ext cx="2936206" cy="747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41" y="4454248"/>
            <a:ext cx="3810191" cy="30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19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Ссылки в 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8712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Ссылки – особый тип данных, являющийся скрытой формой указателя, который при использовании автоматически разыменовывается. Ссылка может быть объявлена как другим именем, так и как псевдоним переменной, на которую ссылается.</a:t>
            </a:r>
          </a:p>
          <a:p>
            <a:r>
              <a:rPr lang="ru-RU" dirty="0"/>
              <a:t>При объявлении ссылки перед её именем ставится символ амперсанда &amp;, сама же ссылка должна быть проинициализирована именем переменной, на которую она ссылается. Тип данных, на который указывает ссылка, может быть любым, но должен совпадать с объектом, на который ссылается, то есть с типом данных ссылочной переменной.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6168443-8876-4337-A0CD-7F9F6F3488C7}"/>
              </a:ext>
            </a:extLst>
          </p:cNvPr>
          <p:cNvSpPr txBox="1">
            <a:spLocks/>
          </p:cNvSpPr>
          <p:nvPr/>
        </p:nvSpPr>
        <p:spPr>
          <a:xfrm>
            <a:off x="771070" y="5047397"/>
            <a:ext cx="2985671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Синтаксис конструкции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70247D2-C3C0-46B7-A9DE-42B319D68797}"/>
              </a:ext>
            </a:extLst>
          </p:cNvPr>
          <p:cNvSpPr txBox="1">
            <a:spLocks/>
          </p:cNvSpPr>
          <p:nvPr/>
        </p:nvSpPr>
        <p:spPr>
          <a:xfrm>
            <a:off x="5162276" y="5047397"/>
            <a:ext cx="2985671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Пример использования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16" y="4462417"/>
            <a:ext cx="32480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91" y="4213055"/>
            <a:ext cx="2565439" cy="784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982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Преобразование типов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512" y="1484784"/>
            <a:ext cx="8712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Приведение типов в стиле языка C может привести выражение любого типа к любому другому типу данных (исключение это приведение пользовательских типов по значению, если не определены правила их приведения, а также приведение вещественного типа к указателю или наоборот). К примеру, </a:t>
            </a:r>
            <a:r>
              <a:rPr lang="ru-RU" dirty="0" err="1"/>
              <a:t>unsigned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 может быть преобразован к указателю на </a:t>
            </a:r>
            <a:r>
              <a:rPr lang="ru-RU" dirty="0" err="1"/>
              <a:t>double</a:t>
            </a:r>
            <a:r>
              <a:rPr lang="ru-RU" dirty="0"/>
              <a:t>.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6168443-8876-4337-A0CD-7F9F6F3488C7}"/>
              </a:ext>
            </a:extLst>
          </p:cNvPr>
          <p:cNvSpPr txBox="1">
            <a:spLocks/>
          </p:cNvSpPr>
          <p:nvPr/>
        </p:nvSpPr>
        <p:spPr>
          <a:xfrm>
            <a:off x="771070" y="5047397"/>
            <a:ext cx="2985671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Синтаксис конструкции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646609"/>
            <a:ext cx="2088232" cy="27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70247D2-C3C0-46B7-A9DE-42B319D68797}"/>
              </a:ext>
            </a:extLst>
          </p:cNvPr>
          <p:cNvSpPr txBox="1">
            <a:spLocks/>
          </p:cNvSpPr>
          <p:nvPr/>
        </p:nvSpPr>
        <p:spPr>
          <a:xfrm>
            <a:off x="5162276" y="5047397"/>
            <a:ext cx="2985671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Пример использования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598" y="4573672"/>
            <a:ext cx="36290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716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1484784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Структуры</a:t>
            </a:r>
            <a:r>
              <a:rPr lang="ru-RU" dirty="0"/>
              <a:t> — это совокупность переменных, объединенных одним именем, предоставляющая общепринятый способ совместного хранения информации. Объявление структуры приводит к образованию шаблона, используемого для создания объектов структуры. Переменные, образующие структуру, называются членами структуры. Члены структуры также часто называются элементами или полями.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A958217-224F-48A0-895D-5747EBD01D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5783" y="3573016"/>
            <a:ext cx="5940425" cy="262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Библиотека переменных </a:t>
            </a:r>
            <a:r>
              <a:rPr lang="en-US" dirty="0" err="1"/>
              <a:t>stdint.h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484784"/>
            <a:ext cx="82824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Заголовочный файл </a:t>
            </a:r>
            <a:r>
              <a:rPr lang="ru-RU" b="1" i="1" dirty="0" err="1"/>
              <a:t>stdint</a:t>
            </a:r>
            <a:r>
              <a:rPr lang="en-US" b="1" i="1" dirty="0"/>
              <a:t>.h</a:t>
            </a:r>
            <a:r>
              <a:rPr lang="ru-RU" dirty="0"/>
              <a:t> описывает целочисленные типы данных</a:t>
            </a:r>
          </a:p>
          <a:p>
            <a:r>
              <a:rPr lang="ru-RU" dirty="0"/>
              <a:t>с установленными диапазонами представления чисел. Вместе с типами</a:t>
            </a:r>
          </a:p>
          <a:p>
            <a:r>
              <a:rPr lang="ru-RU" dirty="0"/>
              <a:t>данных, в этом файле определены макросы с указанием верхних и нижних</a:t>
            </a:r>
          </a:p>
          <a:p>
            <a:r>
              <a:rPr lang="ru-RU" dirty="0"/>
              <a:t>границ представляемых значений и макро-функции для формирования</a:t>
            </a:r>
          </a:p>
          <a:p>
            <a:r>
              <a:rPr lang="ru-RU" dirty="0"/>
              <a:t>диапазонов представляемых значений для каждого типа данных.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667915"/>
              </p:ext>
            </p:extLst>
          </p:nvPr>
        </p:nvGraphicFramePr>
        <p:xfrm>
          <a:off x="395536" y="3212976"/>
          <a:ext cx="8282460" cy="27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8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ru-RU" dirty="0"/>
                        <a:t>Знаковый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Без знаковый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int_8t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uint_8t</a:t>
                      </a:r>
                      <a:endParaRPr lang="ru-RU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Целочисленные типы данных с шириной диапазона представления чисел 8, 16, 32 и 64 бита, соответственно.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int_16t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uint_16t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int_32t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uint_32t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int_64t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uint_64t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85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Ключевое слово</a:t>
            </a:r>
            <a:r>
              <a:rPr lang="en-US" dirty="0"/>
              <a:t> volatile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01307" y="1412776"/>
            <a:ext cx="838229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Volatile</a:t>
            </a:r>
            <a:r>
              <a:rPr lang="ru-RU" dirty="0"/>
              <a:t> — ключевое слово языков C/C++, которое информирует компилятор</a:t>
            </a:r>
          </a:p>
          <a:p>
            <a:r>
              <a:rPr lang="ru-RU" dirty="0"/>
              <a:t>о том, что значение переменной может меняться из вне и что компилятор</a:t>
            </a:r>
          </a:p>
          <a:p>
            <a:r>
              <a:rPr lang="ru-RU" dirty="0"/>
              <a:t>не будет оптимизировать эту переменную.</a:t>
            </a:r>
            <a:endParaRPr lang="en-US" dirty="0"/>
          </a:p>
          <a:p>
            <a:r>
              <a:rPr lang="ru-RU" dirty="0"/>
              <a:t>Объекты, объявленные как </a:t>
            </a:r>
            <a:r>
              <a:rPr lang="en-US" i="1" dirty="0"/>
              <a:t>volatile</a:t>
            </a:r>
            <a:r>
              <a:rPr lang="ru-RU" dirty="0"/>
              <a:t> , не используются в определенных</a:t>
            </a:r>
            <a:endParaRPr lang="en-US" dirty="0"/>
          </a:p>
          <a:p>
            <a:r>
              <a:rPr lang="ru-RU" dirty="0"/>
              <a:t>оптимизациях, так как их значения могут изменяться в любое время. </a:t>
            </a:r>
            <a:endParaRPr lang="en-US" dirty="0"/>
          </a:p>
          <a:p>
            <a:r>
              <a:rPr lang="ru-RU" dirty="0"/>
              <a:t>При запросе объекта с ключевым словом </a:t>
            </a:r>
            <a:r>
              <a:rPr lang="ru-RU" dirty="0" err="1"/>
              <a:t>volatile</a:t>
            </a:r>
            <a:r>
              <a:rPr lang="ru-RU" dirty="0"/>
              <a:t> система всегда считывает</a:t>
            </a:r>
            <a:endParaRPr lang="en-US" dirty="0"/>
          </a:p>
          <a:p>
            <a:r>
              <a:rPr lang="ru-RU" dirty="0"/>
              <a:t>его текущее значение, даже если оно запрашивалось в предшествовавшей</a:t>
            </a:r>
            <a:endParaRPr lang="en-US" dirty="0"/>
          </a:p>
          <a:p>
            <a:r>
              <a:rPr lang="ru-RU" dirty="0"/>
              <a:t>инструкции. Кроме того, значение объекта записывается непосредственно</a:t>
            </a:r>
            <a:endParaRPr lang="en-US" dirty="0"/>
          </a:p>
          <a:p>
            <a:r>
              <a:rPr lang="ru-RU" dirty="0"/>
              <a:t>при присваивании.</a:t>
            </a:r>
          </a:p>
          <a:p>
            <a:br>
              <a:rPr lang="ru-RU" b="1" dirty="0"/>
            </a:b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9" y="4137156"/>
            <a:ext cx="2969421" cy="414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6168443-8876-4337-A0CD-7F9F6F3488C7}"/>
              </a:ext>
            </a:extLst>
          </p:cNvPr>
          <p:cNvSpPr txBox="1">
            <a:spLocks/>
          </p:cNvSpPr>
          <p:nvPr/>
        </p:nvSpPr>
        <p:spPr>
          <a:xfrm>
            <a:off x="420019" y="4632861"/>
            <a:ext cx="2985671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Синтаксис конструкции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70247D2-C3C0-46B7-A9DE-42B319D68797}"/>
              </a:ext>
            </a:extLst>
          </p:cNvPr>
          <p:cNvSpPr txBox="1">
            <a:spLocks/>
          </p:cNvSpPr>
          <p:nvPr/>
        </p:nvSpPr>
        <p:spPr>
          <a:xfrm>
            <a:off x="5136203" y="4632861"/>
            <a:ext cx="2985671" cy="41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Пример использования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391" y="4137156"/>
            <a:ext cx="4408408" cy="359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31780" y="5042118"/>
            <a:ext cx="566565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Здесь </a:t>
            </a:r>
            <a:r>
              <a:rPr lang="ru-RU" sz="1400" b="1" dirty="0" err="1"/>
              <a:t>statusPtr</a:t>
            </a:r>
            <a:r>
              <a:rPr lang="ru-RU" sz="1400" dirty="0"/>
              <a:t> указывает на участок памяти, который</a:t>
            </a:r>
            <a:r>
              <a:rPr lang="en-US" sz="1400" dirty="0"/>
              <a:t> </a:t>
            </a:r>
            <a:r>
              <a:rPr lang="ru-RU" sz="1400" dirty="0"/>
              <a:t>в любой</a:t>
            </a:r>
            <a:endParaRPr lang="en-US" sz="1400" dirty="0"/>
          </a:p>
          <a:p>
            <a:r>
              <a:rPr lang="ru-RU" sz="1400" dirty="0"/>
              <a:t>момент может быть перезаписан. Наша </a:t>
            </a:r>
            <a:r>
              <a:rPr lang="en-US" sz="1400" dirty="0"/>
              <a:t> </a:t>
            </a:r>
            <a:r>
              <a:rPr lang="ru-RU" sz="1400" dirty="0"/>
              <a:t>программа, в которой </a:t>
            </a:r>
            <a:endParaRPr lang="en-US" sz="1400" dirty="0"/>
          </a:p>
          <a:p>
            <a:r>
              <a:rPr lang="ru-RU" sz="1400" dirty="0"/>
              <a:t>объявлен и проинициализирован этот указатель, не знает, когда</a:t>
            </a:r>
            <a:endParaRPr lang="en-US" sz="1400" dirty="0"/>
          </a:p>
          <a:p>
            <a:r>
              <a:rPr lang="ru-RU" sz="1400" dirty="0"/>
              <a:t>это может произойти. От нее тут ничего не зависит</a:t>
            </a:r>
            <a:r>
              <a:rPr lang="en-US" sz="1400" dirty="0"/>
              <a:t>. </a:t>
            </a:r>
            <a:r>
              <a:rPr lang="ru-RU" sz="1400" dirty="0"/>
              <a:t>Но благодаря</a:t>
            </a:r>
            <a:endParaRPr lang="en-US" sz="1400" dirty="0"/>
          </a:p>
          <a:p>
            <a:r>
              <a:rPr lang="ru-RU" sz="1400" dirty="0"/>
              <a:t>ключевому</a:t>
            </a:r>
            <a:r>
              <a:rPr lang="en-US" sz="1400" dirty="0"/>
              <a:t> </a:t>
            </a:r>
            <a:r>
              <a:rPr lang="ru-RU" sz="1400" dirty="0"/>
              <a:t>слову </a:t>
            </a:r>
            <a:r>
              <a:rPr lang="ru-RU" sz="1400" i="1" dirty="0" err="1"/>
              <a:t>volatile</a:t>
            </a:r>
            <a:r>
              <a:rPr lang="ru-RU" sz="1400" dirty="0"/>
              <a:t> можно надеяться, что при каждом </a:t>
            </a:r>
          </a:p>
          <a:p>
            <a:r>
              <a:rPr lang="ru-RU" sz="1400" dirty="0"/>
              <a:t>обращении</a:t>
            </a:r>
            <a:r>
              <a:rPr lang="en-US" sz="1400" dirty="0"/>
              <a:t> </a:t>
            </a:r>
            <a:r>
              <a:rPr lang="ru-RU" sz="1400" dirty="0"/>
              <a:t>по этому адресу мы будем получать актуальное</a:t>
            </a:r>
          </a:p>
          <a:p>
            <a:r>
              <a:rPr lang="ru-RU" sz="1400" dirty="0"/>
              <a:t>изменяемое значение.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61737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2201</TotalTime>
  <Words>505</Words>
  <Application>Microsoft Office PowerPoint</Application>
  <PresentationFormat>Экран (4:3)</PresentationFormat>
  <Paragraphs>91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Bahnschrift Light</vt:lpstr>
      <vt:lpstr>Calibri</vt:lpstr>
      <vt:lpstr>Times New Roman</vt:lpstr>
      <vt:lpstr>Ясность</vt:lpstr>
      <vt:lpstr>Системы на кристалле (снк)</vt:lpstr>
      <vt:lpstr>Блок вычисления CRC</vt:lpstr>
      <vt:lpstr>Структура учебного проекта СнК</vt:lpstr>
      <vt:lpstr>Указатели в С</vt:lpstr>
      <vt:lpstr>Ссылки в С</vt:lpstr>
      <vt:lpstr>Преобразование типов</vt:lpstr>
      <vt:lpstr>Struct</vt:lpstr>
      <vt:lpstr>Библиотека переменных stdint.h</vt:lpstr>
      <vt:lpstr>Ключевое слово volatile</vt:lpstr>
      <vt:lpstr>Цели лабораторной работы</vt:lpstr>
      <vt:lpstr>Выполнение Л/Р</vt:lpstr>
      <vt:lpstr>4. Подключение блока к топ-уровню СнК</vt:lpstr>
      <vt:lpstr>5. Написание структуры доступа к CRC</vt:lpstr>
      <vt:lpstr>6. Написание кода на С</vt:lpstr>
      <vt:lpstr>7. Компиляция кода</vt:lpstr>
      <vt:lpstr>8. Запуск симуляции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на кристалле (снк)</dc:title>
  <dc:creator>Калистратов Олег Александрович</dc:creator>
  <cp:lastModifiedBy>Kirill Liubavin</cp:lastModifiedBy>
  <cp:revision>102</cp:revision>
  <dcterms:created xsi:type="dcterms:W3CDTF">2022-01-14T07:21:08Z</dcterms:created>
  <dcterms:modified xsi:type="dcterms:W3CDTF">2022-03-10T15:12:42Z</dcterms:modified>
</cp:coreProperties>
</file>