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9" r:id="rId4"/>
    <p:sldId id="264" r:id="rId5"/>
    <p:sldId id="266" r:id="rId6"/>
    <p:sldId id="268" r:id="rId7"/>
    <p:sldId id="265" r:id="rId8"/>
    <p:sldId id="262" r:id="rId9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33C"/>
    <a:srgbClr val="E9D7D3"/>
    <a:srgbClr val="E7E5BA"/>
    <a:srgbClr val="D5E8D4"/>
    <a:srgbClr val="969696"/>
    <a:srgbClr val="00B050"/>
    <a:srgbClr val="D4E5FE"/>
    <a:srgbClr val="E0B035"/>
    <a:srgbClr val="FFE6CC"/>
    <a:srgbClr val="6A8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E6488E-4220-4293-E64A-007606AF5150}">
  <a:tblStyle styleId="{D7E6488E-4220-4293-E64A-007606AF5150}" styleName="Нет стиля, сетка таблицы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tx1"/>
              </a:solidFill>
            </a:ln>
          </a:left>
          <a:right>
            <a:ln w="12700">
              <a:solidFill>
                <a:schemeClr val="tx1"/>
              </a:solidFill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solidFill>
                <a:schemeClr val="tx1"/>
              </a:solidFill>
            </a:ln>
          </a:insideH>
          <a:insideV>
            <a:ln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5" autoAdjust="0"/>
    <p:restoredTop sz="94660"/>
  </p:normalViewPr>
  <p:slideViewPr>
    <p:cSldViewPr>
      <p:cViewPr varScale="1">
        <p:scale>
          <a:sx n="81" d="100"/>
          <a:sy n="81" d="100"/>
        </p:scale>
        <p:origin x="9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CC478D-9571-4DA3-A228-C57D01FD3581}" type="datetimeFigureOut">
              <a:rPr lang="ru-RU"/>
              <a:t>16.03.2023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8F22DA1-4166-47A0-8449-B526633E0D11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такое интерфейс?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F22DA1-4166-47A0-8449-B526633E0D11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85800" y="3505199"/>
            <a:ext cx="6400800" cy="175259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78F7A-5397-4B74-A922-522342A46AA2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685800" y="3398520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0382F9-5D66-4028-889E-DC2E752A1857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609600"/>
            <a:ext cx="2057400" cy="5867399"/>
          </a:xfrm>
        </p:spPr>
        <p:txBody>
          <a:bodyPr vert="eaVert" anchor="b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609600"/>
            <a:ext cx="6019800" cy="586739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B9E274E-240E-4956-963D-B02765DE6BB4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57D0235-7B62-44E6-BBE5-E9120B1C15B3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2362199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BF7EB7-7434-4135-94A9-DA16E73AFC3A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731520" y="4599432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92A0B6-C5AF-4010-9E07-387B89A345FF}" type="datetime1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F9B056-F112-4F0C-B97E-52D20B6645C8}" type="datetime1">
              <a:rPr lang="ru-RU" smtClean="0"/>
              <a:t>16.03.2023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 rot="5400000">
            <a:off x="2217817" y="4045823"/>
            <a:ext cx="4709160" cy="79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5562C-A453-46EE-832D-0F3A3973459C}" type="datetime1">
              <a:rPr lang="ru-RU" smtClean="0"/>
              <a:t>16.03.2023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B6E3674-9774-439A-8C6F-D41744AC7428}" type="datetime1">
              <a:rPr lang="ru-RU" smtClean="0"/>
              <a:t>16.03.2023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10B63E-CABF-4940-AB44-8DC2669C5DB1}" type="datetime1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 rot="5400000">
            <a:off x="-13116" y="3580206"/>
            <a:ext cx="557784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92480"/>
            <a:ext cx="2142680" cy="126491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858610" y="838201"/>
            <a:ext cx="5904390" cy="5500456"/>
          </a:xfrm>
          <a:prstGeom prst="rect">
            <a:avLst/>
          </a:prstGeo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DBC4F4-D9C3-4681-8CD5-3A0656F47956}" type="datetime1">
              <a:rPr lang="ru-RU" smtClean="0"/>
              <a:t>16.03.2023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746065A-343F-487F-A59F-EAF99AC90E9C}" type="datetime1">
              <a:rPr lang="ru-RU" smtClean="0"/>
              <a:t>16.03.2023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spcBef>
          <a:spcPts val="0"/>
        </a:spcBef>
        <a:buNone/>
        <a:defRPr sz="4000" spc="-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>
        <a:spcBef>
          <a:spcPts val="0"/>
        </a:spcBef>
        <a:buClr>
          <a:schemeClr val="accent1"/>
        </a:buClr>
        <a:buSzPct val="85000"/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>
        <a:spcBef>
          <a:spcPts val="0"/>
        </a:spcBef>
        <a:buClr>
          <a:schemeClr val="accent1"/>
        </a:buClr>
        <a:buSzPct val="85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>
        <a:spcBef>
          <a:spcPts val="0"/>
        </a:spcBef>
        <a:buClr>
          <a:schemeClr val="accent1"/>
        </a:buClr>
        <a:buSzPct val="90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>
        <a:spcBef>
          <a:spcPts val="0"/>
        </a:spcBef>
        <a:buClr>
          <a:schemeClr val="accent1"/>
        </a:buClr>
        <a:buSzPct val="100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47700" y="1573039"/>
            <a:ext cx="8244780" cy="1093961"/>
          </a:xfrm>
        </p:spPr>
        <p:txBody>
          <a:bodyPr/>
          <a:lstStyle/>
          <a:p>
            <a:r>
              <a:rPr lang="ru-RU" sz="2800" b="1" dirty="0"/>
              <a:t>Проектирование модуля аппаратного</a:t>
            </a:r>
            <a:br>
              <a:rPr lang="ru-RU" sz="2800" b="1" dirty="0"/>
            </a:br>
            <a:r>
              <a:rPr lang="ru-RU" sz="2800" b="1" dirty="0"/>
              <a:t> расчёта C</a:t>
            </a:r>
            <a:r>
              <a:rPr lang="en-US" sz="2800" b="1" dirty="0"/>
              <a:t>RC</a:t>
            </a:r>
            <a:r>
              <a:rPr lang="ru-RU" sz="2800" b="1" dirty="0"/>
              <a:t> для использования в ведомых устройствах с системной шиной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85800" y="3505199"/>
            <a:ext cx="7846639" cy="5718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Курс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«‎Проектирование СнК с программируемой архитектурой»‎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0A6CB35-4F38-4A9F-B11A-D1F68F38916D}"/>
              </a:ext>
            </a:extLst>
          </p:cNvPr>
          <p:cNvSpPr txBox="1">
            <a:spLocks/>
          </p:cNvSpPr>
          <p:nvPr/>
        </p:nvSpPr>
        <p:spPr bwMode="auto">
          <a:xfrm>
            <a:off x="647700" y="5517232"/>
            <a:ext cx="7846639" cy="57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Clr>
                <a:schemeClr val="accent1"/>
              </a:buClr>
              <a:buSzPct val="90000"/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Авторы: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Любавин Кирилл Дмитриевич</a:t>
            </a:r>
          </a:p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Arial"/>
                <a:cs typeface="Arial"/>
              </a:rPr>
              <a:t>Кузьмин Павел Андреевич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Введение в C</a:t>
            </a:r>
            <a:r>
              <a:rPr lang="en-US" sz="2800" dirty="0"/>
              <a:t>RC</a:t>
            </a:r>
            <a:endParaRPr lang="ru-RU" sz="2800" dirty="0"/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kalistratov\Downloads\Untitled Diagram-Page-10.drawio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95" y="3234361"/>
            <a:ext cx="3779843" cy="293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6564007" y="5538618"/>
            <a:ext cx="928618" cy="185195"/>
          </a:xfrm>
          <a:prstGeom prst="rect">
            <a:avLst/>
          </a:prstGeom>
          <a:solidFill>
            <a:srgbClr val="E9D7D3">
              <a:alpha val="53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440640" y="2851656"/>
            <a:ext cx="32763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D2533C"/>
                </a:solidFill>
              </a:rPr>
              <a:t>Пример расчёта контрольной суммы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342" y="2851656"/>
            <a:ext cx="4056665" cy="30777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D2533C"/>
                </a:solidFill>
              </a:rPr>
              <a:t>Пример работы </a:t>
            </a:r>
            <a:r>
              <a:rPr lang="en-US" sz="1400" dirty="0">
                <a:solidFill>
                  <a:srgbClr val="D2533C"/>
                </a:solidFill>
              </a:rPr>
              <a:t>CRC</a:t>
            </a:r>
            <a:endParaRPr lang="ru-RU" sz="1400" dirty="0">
              <a:solidFill>
                <a:srgbClr val="D2533C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388293" y="1179865"/>
            <a:ext cx="8424936" cy="836388"/>
            <a:chOff x="395536" y="5256364"/>
            <a:chExt cx="8424936" cy="1054020"/>
          </a:xfrm>
        </p:grpSpPr>
        <p:sp>
          <p:nvSpPr>
            <p:cNvPr id="7" name="Скругленный прямоугольник 6"/>
            <p:cNvSpPr/>
            <p:nvPr/>
          </p:nvSpPr>
          <p:spPr bwMode="auto">
            <a:xfrm>
              <a:off x="395536" y="5256364"/>
              <a:ext cx="8424936" cy="1033326"/>
            </a:xfrm>
            <a:prstGeom prst="roundRect">
              <a:avLst>
                <a:gd name="adj" fmla="val 12066"/>
              </a:avLst>
            </a:prstGeom>
            <a:solidFill>
              <a:schemeClr val="tx1">
                <a:alpha val="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594586" y="5263158"/>
              <a:ext cx="8081870" cy="10472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ru-RU" sz="1200" dirty="0" smtClean="0">
                  <a:ea typeface="Times New Roman" panose="02020603050405020304" pitchFamily="18" charset="0"/>
                </a:rPr>
                <a:t>Основная </a:t>
              </a:r>
              <a:r>
                <a:rPr lang="ru-RU" sz="1200" dirty="0">
                  <a:ea typeface="Times New Roman" panose="02020603050405020304" pitchFamily="18" charset="0"/>
                </a:rPr>
                <a:t>идея алгоритма CRC состоит в представлении сообщения виде </a:t>
              </a:r>
              <a:r>
                <a:rPr lang="ru-RU" sz="1200" dirty="0" smtClean="0">
                  <a:ea typeface="Times New Roman" panose="02020603050405020304" pitchFamily="18" charset="0"/>
                </a:rPr>
                <a:t>двоичного </a:t>
              </a:r>
              <a:r>
                <a:rPr lang="ru-RU" sz="1200" dirty="0">
                  <a:ea typeface="Times New Roman" panose="02020603050405020304" pitchFamily="18" charset="0"/>
                </a:rPr>
                <a:t>числа, делении </a:t>
              </a:r>
              <a:r>
                <a:rPr lang="ru-RU" sz="1200" dirty="0" smtClean="0">
                  <a:ea typeface="Times New Roman" panose="02020603050405020304" pitchFamily="18" charset="0"/>
                </a:rPr>
                <a:t>его на </a:t>
              </a:r>
              <a:r>
                <a:rPr lang="ru-RU" sz="1200" dirty="0">
                  <a:ea typeface="Times New Roman" panose="02020603050405020304" pitchFamily="18" charset="0"/>
                </a:rPr>
                <a:t>другое фиксированное двоичное число и использовании остатка этого деления в качестве контрольной суммы. Получив сообщение, приёмник может выполнить аналогичное действие и сравнить полученный остаток с "контрольной суммой" (переданным остатком). </a:t>
              </a:r>
              <a:endParaRPr lang="ru-RU" sz="1200" dirty="0">
                <a:effectLst/>
                <a:ea typeface="Times New Roman" panose="02020603050405020304" pitchFamily="18" charset="0"/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395536" y="2130397"/>
            <a:ext cx="841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Пусть сообщение </a:t>
            </a:r>
            <a:r>
              <a:rPr lang="ru-RU" sz="1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200" b="1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Делимое</a:t>
            </a:r>
            <a:r>
              <a:rPr lang="ru-RU" sz="1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1200" dirty="0">
                <a:ea typeface="Calibri" panose="020F0502020204030204" pitchFamily="34" charset="0"/>
                <a:cs typeface="Times New Roman" panose="02020603050405020304" pitchFamily="18" charset="0"/>
              </a:rPr>
              <a:t>состоит из 2 байт </a:t>
            </a:r>
            <a:r>
              <a:rPr lang="ru-RU" sz="1200" b="1" dirty="0">
                <a:ea typeface="Calibri" panose="020F0502020204030204" pitchFamily="34" charset="0"/>
                <a:cs typeface="Times New Roman" panose="02020603050405020304" pitchFamily="18" charset="0"/>
              </a:rPr>
              <a:t>(0x6, 0x23</a:t>
            </a:r>
            <a:r>
              <a:rPr lang="ru-RU" sz="1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RU" sz="1200" b="1" dirty="0" smtClean="0"/>
              <a:t>16’b0000_0110_0010_0011</a:t>
            </a:r>
          </a:p>
          <a:p>
            <a:r>
              <a:rPr lang="ru-RU" sz="1200" dirty="0" smtClean="0"/>
              <a:t>А ширина </a:t>
            </a:r>
            <a:r>
              <a:rPr lang="ru-RU" sz="1200" dirty="0"/>
              <a:t>регистра контрольной суммы составляет 1 байт, а в </a:t>
            </a:r>
            <a:r>
              <a:rPr lang="ru-RU" sz="1200" dirty="0" smtClean="0"/>
              <a:t>качестве полинома (</a:t>
            </a:r>
            <a:r>
              <a:rPr lang="ru-RU" sz="1200" b="1" dirty="0" smtClean="0"/>
              <a:t>Делителя)</a:t>
            </a:r>
            <a:r>
              <a:rPr lang="ru-RU" sz="1200" dirty="0" smtClean="0"/>
              <a:t> </a:t>
            </a:r>
            <a:r>
              <a:rPr lang="ru-RU" sz="1200" dirty="0" smtClean="0"/>
              <a:t>будет используется </a:t>
            </a:r>
            <a:r>
              <a:rPr lang="ru-RU" sz="1200" dirty="0" smtClean="0"/>
              <a:t>4’b1001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4162933" y="4149082"/>
            <a:ext cx="2310659" cy="14421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2019011" y="3895145"/>
            <a:ext cx="812349" cy="379096"/>
          </a:xfrm>
          <a:prstGeom prst="roundRect">
            <a:avLst/>
          </a:prstGeom>
          <a:solidFill>
            <a:srgbClr val="FFE6CC"/>
          </a:solidFill>
          <a:ln>
            <a:solidFill>
              <a:srgbClr val="E0B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CRC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14637" y="3949302"/>
            <a:ext cx="377637" cy="27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23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36999" y="3949302"/>
            <a:ext cx="377637" cy="27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06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19" idx="3"/>
            <a:endCxn id="17" idx="1"/>
          </p:cNvCxnSpPr>
          <p:nvPr/>
        </p:nvCxnSpPr>
        <p:spPr>
          <a:xfrm>
            <a:off x="1292274" y="4084693"/>
            <a:ext cx="726737" cy="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3707643" y="3947697"/>
            <a:ext cx="377637" cy="27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07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7" idx="3"/>
            <a:endCxn id="23" idx="1"/>
          </p:cNvCxnSpPr>
          <p:nvPr/>
        </p:nvCxnSpPr>
        <p:spPr>
          <a:xfrm flipV="1">
            <a:off x="2831360" y="4083089"/>
            <a:ext cx="876283" cy="160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2019011" y="4870744"/>
            <a:ext cx="812349" cy="379096"/>
          </a:xfrm>
          <a:prstGeom prst="roundRect">
            <a:avLst/>
          </a:prstGeom>
          <a:solidFill>
            <a:srgbClr val="FFE6CC"/>
          </a:solidFill>
          <a:ln>
            <a:solidFill>
              <a:srgbClr val="E0B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CRC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14637" y="4924900"/>
            <a:ext cx="377637" cy="27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23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36999" y="4924900"/>
            <a:ext cx="377637" cy="27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06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292274" y="4924900"/>
            <a:ext cx="377637" cy="27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07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8" idx="3"/>
            <a:endCxn id="25" idx="1"/>
          </p:cNvCxnSpPr>
          <p:nvPr/>
        </p:nvCxnSpPr>
        <p:spPr>
          <a:xfrm>
            <a:off x="1669911" y="5060292"/>
            <a:ext cx="349100" cy="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707643" y="4924900"/>
            <a:ext cx="377637" cy="27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00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085280" y="4924900"/>
            <a:ext cx="377637" cy="27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00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25" idx="3"/>
            <a:endCxn id="30" idx="1"/>
          </p:cNvCxnSpPr>
          <p:nvPr/>
        </p:nvCxnSpPr>
        <p:spPr>
          <a:xfrm>
            <a:off x="2831360" y="5060292"/>
            <a:ext cx="876283" cy="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Правая фигурная скобка 32"/>
          <p:cNvSpPr/>
          <p:nvPr/>
        </p:nvSpPr>
        <p:spPr>
          <a:xfrm rot="5400000">
            <a:off x="3845409" y="4139078"/>
            <a:ext cx="102105" cy="377637"/>
          </a:xfrm>
          <a:prstGeom prst="rightBrace">
            <a:avLst>
              <a:gd name="adj1" fmla="val 4165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авая фигурная скобка 33"/>
          <p:cNvSpPr/>
          <p:nvPr/>
        </p:nvSpPr>
        <p:spPr>
          <a:xfrm rot="5400000">
            <a:off x="863585" y="3943599"/>
            <a:ext cx="102105" cy="755273"/>
          </a:xfrm>
          <a:prstGeom prst="rightBrace">
            <a:avLst>
              <a:gd name="adj1" fmla="val 41659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авая фигурная скобка 34"/>
          <p:cNvSpPr/>
          <p:nvPr/>
        </p:nvSpPr>
        <p:spPr>
          <a:xfrm rot="16200000">
            <a:off x="863585" y="4446112"/>
            <a:ext cx="102105" cy="755273"/>
          </a:xfrm>
          <a:prstGeom prst="rightBrace">
            <a:avLst>
              <a:gd name="adj1" fmla="val 41659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авая фигурная скобка 35"/>
          <p:cNvSpPr/>
          <p:nvPr/>
        </p:nvSpPr>
        <p:spPr>
          <a:xfrm rot="16200000">
            <a:off x="1430040" y="4634930"/>
            <a:ext cx="102105" cy="377637"/>
          </a:xfrm>
          <a:prstGeom prst="rightBrace">
            <a:avLst>
              <a:gd name="adj1" fmla="val 4165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915173" y="4421678"/>
            <a:ext cx="0" cy="32594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Группа 37"/>
          <p:cNvGrpSpPr/>
          <p:nvPr/>
        </p:nvGrpSpPr>
        <p:grpSpPr>
          <a:xfrm>
            <a:off x="1480363" y="4421678"/>
            <a:ext cx="2419348" cy="325941"/>
            <a:chOff x="2771800" y="4293096"/>
            <a:chExt cx="2448272" cy="433379"/>
          </a:xfrm>
        </p:grpSpPr>
        <p:cxnSp>
          <p:nvCxnSpPr>
            <p:cNvPr id="43" name="Прямая со стрелкой 42"/>
            <p:cNvCxnSpPr/>
            <p:nvPr/>
          </p:nvCxnSpPr>
          <p:spPr>
            <a:xfrm>
              <a:off x="2771800" y="4437112"/>
              <a:ext cx="0" cy="289363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2771800" y="4437112"/>
              <a:ext cx="2448272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220072" y="4293096"/>
              <a:ext cx="0" cy="144016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Прямоугольник 49"/>
          <p:cNvSpPr/>
          <p:nvPr/>
        </p:nvSpPr>
        <p:spPr>
          <a:xfrm>
            <a:off x="299311" y="3322679"/>
            <a:ext cx="1370600" cy="438574"/>
          </a:xfrm>
          <a:prstGeom prst="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Исходные данные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299311" y="5382512"/>
            <a:ext cx="1370600" cy="433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Передаваемые данные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961528" y="3322679"/>
            <a:ext cx="1002080" cy="4385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Полином </a:t>
            </a:r>
            <a:endParaRPr lang="ru-RU" sz="1200" dirty="0">
              <a:solidFill>
                <a:schemeClr val="tx1"/>
              </a:solidFill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4’b1001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961528" y="5385042"/>
            <a:ext cx="1002080" cy="4339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Полином </a:t>
            </a:r>
            <a:endParaRPr lang="ru-RU" sz="1200" dirty="0">
              <a:solidFill>
                <a:schemeClr val="tx1"/>
              </a:solidFill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4’b1001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217399" y="3322679"/>
            <a:ext cx="1725813" cy="4385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Результат работы </a:t>
            </a:r>
            <a:r>
              <a:rPr lang="en-US" sz="1200" dirty="0">
                <a:solidFill>
                  <a:schemeClr val="tx1"/>
                </a:solidFill>
              </a:rPr>
              <a:t>CRC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217400" y="5385042"/>
            <a:ext cx="1725813" cy="433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Результат проверки целостности данных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538108" y="3722230"/>
            <a:ext cx="754091" cy="106108"/>
          </a:xfrm>
          <a:prstGeom prst="rect">
            <a:avLst/>
          </a:prstGeom>
          <a:solidFill>
            <a:srgbClr val="E7E5BA">
              <a:alpha val="53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5298374" y="3722230"/>
            <a:ext cx="2194251" cy="106108"/>
          </a:xfrm>
          <a:prstGeom prst="rect">
            <a:avLst/>
          </a:prstGeom>
          <a:solidFill>
            <a:srgbClr val="D5E8D4">
              <a:alpha val="53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5" name="Таблица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31374"/>
              </p:ext>
            </p:extLst>
          </p:nvPr>
        </p:nvGraphicFramePr>
        <p:xfrm>
          <a:off x="7691584" y="4696712"/>
          <a:ext cx="1185153" cy="1371600"/>
        </p:xfrm>
        <a:graphic>
          <a:graphicData uri="http://schemas.openxmlformats.org/drawingml/2006/table">
            <a:tbl>
              <a:tblPr firstRow="1" bandRow="1">
                <a:tableStyleId>{D7E6488E-4220-4293-E64A-007606AF5150}</a:tableStyleId>
              </a:tblPr>
              <a:tblGrid>
                <a:gridCol w="239314">
                  <a:extLst>
                    <a:ext uri="{9D8B030D-6E8A-4147-A177-3AD203B41FA5}">
                      <a16:colId xmlns:a16="http://schemas.microsoft.com/office/drawing/2014/main" val="1001000916"/>
                    </a:ext>
                  </a:extLst>
                </a:gridCol>
                <a:gridCol w="239314">
                  <a:extLst>
                    <a:ext uri="{9D8B030D-6E8A-4147-A177-3AD203B41FA5}">
                      <a16:colId xmlns:a16="http://schemas.microsoft.com/office/drawing/2014/main" val="1347598997"/>
                    </a:ext>
                  </a:extLst>
                </a:gridCol>
                <a:gridCol w="706525">
                  <a:extLst>
                    <a:ext uri="{9D8B030D-6E8A-4147-A177-3AD203B41FA5}">
                      <a16:colId xmlns:a16="http://schemas.microsoft.com/office/drawing/2014/main" val="29002265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ru-RU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ru-RU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r>
                        <a:rPr lang="ru-RU" sz="1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endParaRPr lang="ru-RU" sz="12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30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6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53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61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57636"/>
                  </a:ext>
                </a:extLst>
              </a:tr>
            </a:tbl>
          </a:graphicData>
        </a:graphic>
      </p:graphicFrame>
      <p:sp>
        <p:nvSpPr>
          <p:cNvPr id="66" name="Номер слайда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Введение в C</a:t>
            </a:r>
            <a:r>
              <a:rPr lang="en-US" sz="2800" dirty="0"/>
              <a:t>RC</a:t>
            </a:r>
            <a:endParaRPr lang="ru-RU" sz="2800" dirty="0"/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95537" y="1484784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ea typeface="Times New Roman" panose="02020603050405020304" pitchFamily="18" charset="0"/>
              </a:rPr>
              <a:t>Делитель, делимое </a:t>
            </a:r>
            <a:r>
              <a:rPr lang="ru-RU" sz="1200" dirty="0">
                <a:ea typeface="Times New Roman" panose="02020603050405020304" pitchFamily="18" charset="0"/>
              </a:rPr>
              <a:t>(сообщения), </a:t>
            </a:r>
            <a:r>
              <a:rPr lang="ru-RU" sz="1200" dirty="0" smtClean="0">
                <a:ea typeface="Times New Roman" panose="02020603050405020304" pitchFamily="18" charset="0"/>
              </a:rPr>
              <a:t>частное </a:t>
            </a:r>
            <a:r>
              <a:rPr lang="ru-RU" sz="1200" dirty="0">
                <a:ea typeface="Times New Roman" panose="02020603050405020304" pitchFamily="18" charset="0"/>
              </a:rPr>
              <a:t>и </a:t>
            </a:r>
            <a:r>
              <a:rPr lang="ru-RU" sz="1200" dirty="0" smtClean="0">
                <a:ea typeface="Times New Roman" panose="02020603050405020304" pitchFamily="18" charset="0"/>
              </a:rPr>
              <a:t>остаток </a:t>
            </a:r>
            <a:r>
              <a:rPr lang="ru-RU" sz="1200" dirty="0">
                <a:ea typeface="Times New Roman" panose="02020603050405020304" pitchFamily="18" charset="0"/>
              </a:rPr>
              <a:t>можно представить </a:t>
            </a:r>
            <a:r>
              <a:rPr lang="ru-RU" sz="1200" dirty="0" smtClean="0">
                <a:ea typeface="Times New Roman" panose="02020603050405020304" pitchFamily="18" charset="0"/>
              </a:rPr>
              <a:t>в </a:t>
            </a:r>
            <a:r>
              <a:rPr lang="ru-RU" sz="1200" dirty="0">
                <a:ea typeface="Times New Roman" panose="02020603050405020304" pitchFamily="18" charset="0"/>
              </a:rPr>
              <a:t>виде полиномов с двоичными коэффициентами или в виде строки бит, каждый из которых является коэффициентом полинома. </a:t>
            </a:r>
            <a:endParaRPr lang="ru-RU" sz="12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80315"/>
              </p:ext>
            </p:extLst>
          </p:nvPr>
        </p:nvGraphicFramePr>
        <p:xfrm>
          <a:off x="536353" y="2415459"/>
          <a:ext cx="1607840" cy="370840"/>
        </p:xfrm>
        <a:graphic>
          <a:graphicData uri="http://schemas.openxmlformats.org/drawingml/2006/table">
            <a:tbl>
              <a:tblPr firstRow="1" bandRow="1">
                <a:tableStyleId>{D7E6488E-4220-4293-E64A-007606AF5150}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3423485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9</a:t>
                      </a:r>
                      <a:r>
                        <a:rPr lang="ru-RU" sz="1000" dirty="0" smtClean="0"/>
                        <a:t>10</a:t>
                      </a:r>
                      <a:r>
                        <a:rPr lang="ru-RU" baseline="0" dirty="0" smtClean="0"/>
                        <a:t> =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4’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185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2068578"/>
                  </p:ext>
                </p:extLst>
              </p:nvPr>
            </p:nvGraphicFramePr>
            <p:xfrm>
              <a:off x="2936571" y="2416595"/>
              <a:ext cx="3360422" cy="370840"/>
            </p:xfrm>
            <a:graphic>
              <a:graphicData uri="http://schemas.openxmlformats.org/drawingml/2006/table">
                <a:tbl>
                  <a:tblPr firstRow="1" bandRow="1">
                    <a:tableStyleId>{D7E6488E-4220-4293-E64A-007606AF5150}</a:tableStyleId>
                  </a:tblPr>
                  <a:tblGrid>
                    <a:gridCol w="3360422">
                      <a:extLst>
                        <a:ext uri="{9D8B030D-6E8A-4147-A177-3AD203B41FA5}">
                          <a16:colId xmlns:a16="http://schemas.microsoft.com/office/drawing/2014/main" val="4018394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+0∗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857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2068578"/>
                  </p:ext>
                </p:extLst>
              </p:nvPr>
            </p:nvGraphicFramePr>
            <p:xfrm>
              <a:off x="2936571" y="2416595"/>
              <a:ext cx="3360422" cy="370840"/>
            </p:xfrm>
            <a:graphic>
              <a:graphicData uri="http://schemas.openxmlformats.org/drawingml/2006/table">
                <a:tbl>
                  <a:tblPr firstRow="1" bandRow="1">
                    <a:tableStyleId>{D7E6488E-4220-4293-E64A-007606AF5150}</a:tableStyleId>
                  </a:tblPr>
                  <a:tblGrid>
                    <a:gridCol w="3360422">
                      <a:extLst>
                        <a:ext uri="{9D8B030D-6E8A-4147-A177-3AD203B41FA5}">
                          <a16:colId xmlns:a16="http://schemas.microsoft.com/office/drawing/2014/main" val="4018394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1" t="-1613" r="-543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57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Стрелка вправо 12"/>
          <p:cNvSpPr/>
          <p:nvPr/>
        </p:nvSpPr>
        <p:spPr>
          <a:xfrm>
            <a:off x="2349510" y="2454591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6519470" y="2454591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356101"/>
                  </p:ext>
                </p:extLst>
              </p:nvPr>
            </p:nvGraphicFramePr>
            <p:xfrm>
              <a:off x="7089371" y="2416595"/>
              <a:ext cx="1445361" cy="370840"/>
            </p:xfrm>
            <a:graphic>
              <a:graphicData uri="http://schemas.openxmlformats.org/drawingml/2006/table">
                <a:tbl>
                  <a:tblPr firstRow="1" bandRow="1">
                    <a:tableStyleId>{D7E6488E-4220-4293-E64A-007606AF5150}</a:tableStyleId>
                  </a:tblPr>
                  <a:tblGrid>
                    <a:gridCol w="1445361">
                      <a:extLst>
                        <a:ext uri="{9D8B030D-6E8A-4147-A177-3AD203B41FA5}">
                          <a16:colId xmlns:a16="http://schemas.microsoft.com/office/drawing/2014/main" val="4018394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857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356101"/>
                  </p:ext>
                </p:extLst>
              </p:nvPr>
            </p:nvGraphicFramePr>
            <p:xfrm>
              <a:off x="7089371" y="2416595"/>
              <a:ext cx="1445361" cy="370840"/>
            </p:xfrm>
            <a:graphic>
              <a:graphicData uri="http://schemas.openxmlformats.org/drawingml/2006/table">
                <a:tbl>
                  <a:tblPr firstRow="1" bandRow="1">
                    <a:tableStyleId>{D7E6488E-4220-4293-E64A-007606AF5150}</a:tableStyleId>
                  </a:tblPr>
                  <a:tblGrid>
                    <a:gridCol w="1445361">
                      <a:extLst>
                        <a:ext uri="{9D8B030D-6E8A-4147-A177-3AD203B41FA5}">
                          <a16:colId xmlns:a16="http://schemas.microsoft.com/office/drawing/2014/main" val="40183941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18" t="-1613" r="-837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57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Прямоугольник 19"/>
          <p:cNvSpPr/>
          <p:nvPr/>
        </p:nvSpPr>
        <p:spPr>
          <a:xfrm>
            <a:off x="395536" y="2986818"/>
            <a:ext cx="8352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sz="1200" dirty="0">
                <a:ea typeface="Times New Roman" panose="02020603050405020304" pitchFamily="18" charset="0"/>
              </a:rPr>
              <a:t>CRC</a:t>
            </a:r>
            <a:r>
              <a:rPr lang="ru-RU" sz="1200" dirty="0">
                <a:ea typeface="Times New Roman" panose="02020603050405020304" pitchFamily="18" charset="0"/>
              </a:rPr>
              <a:t>-арифметика, которая реализует деление исходного пакета данных на требуемый полином соответствует операции «сложение по модулю 2», которое также называется «исключающее или» (X</a:t>
            </a:r>
            <a:r>
              <a:rPr lang="en-US" sz="1200" dirty="0">
                <a:ea typeface="Times New Roman" panose="02020603050405020304" pitchFamily="18" charset="0"/>
              </a:rPr>
              <a:t>OR)</a:t>
            </a:r>
            <a:r>
              <a:rPr lang="ru-RU" sz="1200" dirty="0" smtClean="0">
                <a:ea typeface="Times New Roman" panose="02020603050405020304" pitchFamily="18" charset="0"/>
              </a:rPr>
              <a:t>.</a:t>
            </a:r>
          </a:p>
          <a:p>
            <a:pPr indent="269875" algn="just"/>
            <a:r>
              <a:rPr lang="ru-RU" sz="1200" dirty="0">
                <a:ea typeface="Times New Roman" panose="02020603050405020304" pitchFamily="18" charset="0"/>
              </a:rPr>
              <a:t>Размером полинома считается степень самого старшего разряда с прибавлением 1 и имеет обозначение W. В приведённом выше примере размер полинома W равен </a:t>
            </a:r>
            <a:r>
              <a:rPr lang="ru-RU" sz="1200" b="1" dirty="0">
                <a:ea typeface="Times New Roman" panose="02020603050405020304" pitchFamily="18" charset="0"/>
              </a:rPr>
              <a:t>4</a:t>
            </a:r>
            <a:r>
              <a:rPr lang="ru-RU" sz="1200" dirty="0" smtClean="0">
                <a:ea typeface="Times New Roman" panose="02020603050405020304" pitchFamily="18" charset="0"/>
              </a:rPr>
              <a:t>.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298" y="4336401"/>
            <a:ext cx="2696702" cy="1498168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04399"/>
              </p:ext>
            </p:extLst>
          </p:nvPr>
        </p:nvGraphicFramePr>
        <p:xfrm>
          <a:off x="5398439" y="4154345"/>
          <a:ext cx="1494019" cy="2001520"/>
        </p:xfrm>
        <a:graphic>
          <a:graphicData uri="http://schemas.openxmlformats.org/drawingml/2006/table">
            <a:tbl>
              <a:tblPr firstRow="1" bandRow="1">
                <a:tableStyleId>{D7E6488E-4220-4293-E64A-007606AF5150}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1001000916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347598997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900226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ru-RU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ru-RU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endParaRPr lang="ru-RU" sz="14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3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53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61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57636"/>
                  </a:ext>
                </a:extLst>
              </a:tr>
            </a:tbl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Реализация алгоритма вычисления C</a:t>
            </a:r>
            <a:r>
              <a:rPr lang="en-US" sz="2800" dirty="0"/>
              <a:t>RC</a:t>
            </a:r>
            <a:endParaRPr lang="ru-RU" sz="2800" dirty="0"/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Рисунок 13" descr="https://sun9-49.userapi.com/impg/Bm2JCtPpTZEdbVvkoabZwhWYJyHyEvSQolpzxQ/1KktY3OIwa8.jpg?size=1224x330&amp;quality=96&amp;sign=948e30166f3b4c1c9d8628d404f0f87f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06394"/>
            <a:ext cx="7249046" cy="195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44" y="3068797"/>
            <a:ext cx="8064896" cy="30777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D2533C"/>
                </a:solidFill>
                <a:latin typeface="+mj-lt"/>
                <a:ea typeface="Times New Roman" panose="02020603050405020304" pitchFamily="18" charset="0"/>
              </a:rPr>
              <a:t>Пример аппаратной схемы вычисления </a:t>
            </a:r>
            <a:r>
              <a:rPr lang="en-US" sz="1400" dirty="0">
                <a:solidFill>
                  <a:srgbClr val="D2533C"/>
                </a:solidFill>
                <a:ea typeface="Times New Roman" panose="02020603050405020304" pitchFamily="18" charset="0"/>
              </a:rPr>
              <a:t>CRC</a:t>
            </a:r>
            <a:r>
              <a:rPr lang="ru-RU" sz="1400" dirty="0">
                <a:solidFill>
                  <a:srgbClr val="D2533C"/>
                </a:solidFill>
                <a:ea typeface="Times New Roman" panose="02020603050405020304" pitchFamily="18" charset="0"/>
              </a:rPr>
              <a:t>-16-</a:t>
            </a:r>
            <a:r>
              <a:rPr lang="en-US" sz="1400" dirty="0">
                <a:solidFill>
                  <a:srgbClr val="D2533C"/>
                </a:solidFill>
                <a:ea typeface="Times New Roman" panose="02020603050405020304" pitchFamily="18" charset="0"/>
              </a:rPr>
              <a:t>CCITT</a:t>
            </a:r>
            <a:endParaRPr lang="ru-RU" sz="1400" dirty="0">
              <a:solidFill>
                <a:srgbClr val="D2533C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1453520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ru-RU" sz="1200" dirty="0" smtClean="0">
                <a:latin typeface="+mj-lt"/>
              </a:rPr>
              <a:t>Создаётся </a:t>
            </a:r>
            <a:r>
              <a:rPr lang="ru-RU" sz="1200" dirty="0">
                <a:latin typeface="+mj-lt"/>
              </a:rPr>
              <a:t>сдвиговый регистр общей размерностью W;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Регистр инициализируется начальным значением (для каждого типа </a:t>
            </a:r>
            <a:r>
              <a:rPr lang="en-US" sz="1200" dirty="0">
                <a:latin typeface="+mj-lt"/>
              </a:rPr>
              <a:t>CRC</a:t>
            </a:r>
            <a:r>
              <a:rPr lang="ru-RU" sz="1200" dirty="0">
                <a:latin typeface="+mj-lt"/>
              </a:rPr>
              <a:t> начальное значение индивидуальное);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Исходные данные дополняются логическими нулями в количестве W;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В регистр исходные данные «задвигаются» по одному биту за такт;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В случае, если «задвинутое» значение соответствует логической единице, производится операция X</a:t>
            </a:r>
            <a:r>
              <a:rPr lang="en-US" sz="1200" dirty="0">
                <a:latin typeface="+mj-lt"/>
              </a:rPr>
              <a:t>OR</a:t>
            </a:r>
            <a:r>
              <a:rPr lang="ru-RU" sz="1200" dirty="0">
                <a:latin typeface="+mj-lt"/>
              </a:rPr>
              <a:t> между полиномом и содержимым сдвигового регистра;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После того, как были «задвинуты» все биты исходного сообщения в сдвиговый регистр, в нём будет содержаться остаток от деления, который и будет вычисленным C</a:t>
            </a:r>
            <a:r>
              <a:rPr lang="en-US" sz="1200" dirty="0">
                <a:latin typeface="+mj-lt"/>
              </a:rPr>
              <a:t>RC</a:t>
            </a:r>
            <a:r>
              <a:rPr lang="ru-RU" sz="1200" dirty="0">
                <a:latin typeface="+mj-lt"/>
              </a:rPr>
              <a:t>.</a:t>
            </a:r>
          </a:p>
          <a:p>
            <a:pPr indent="269875" algn="just">
              <a:spcAft>
                <a:spcPts val="600"/>
              </a:spcAft>
            </a:pPr>
            <a:endParaRPr lang="ru-RU" sz="12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085689"/>
            <a:ext cx="8064896" cy="30777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D2533C"/>
                </a:solidFill>
                <a:ea typeface="Times New Roman" panose="02020603050405020304" pitchFamily="18" charset="0"/>
              </a:rPr>
              <a:t>Методика вычисления C</a:t>
            </a:r>
            <a:r>
              <a:rPr lang="en-US" sz="1400" dirty="0">
                <a:solidFill>
                  <a:srgbClr val="D2533C"/>
                </a:solidFill>
                <a:ea typeface="Times New Roman" panose="02020603050405020304" pitchFamily="18" charset="0"/>
              </a:rPr>
              <a:t>RC </a:t>
            </a:r>
            <a:r>
              <a:rPr lang="ru-RU" sz="1400" dirty="0">
                <a:solidFill>
                  <a:srgbClr val="D2533C"/>
                </a:solidFill>
                <a:ea typeface="Times New Roman" panose="02020603050405020304" pitchFamily="18" charset="0"/>
              </a:rPr>
              <a:t>аппаратным способом сводится к следующему порядку действий</a:t>
            </a:r>
            <a:endParaRPr lang="ru-RU" sz="1400" dirty="0">
              <a:solidFill>
                <a:srgbClr val="D2533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3450465"/>
            <a:ext cx="835292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Aft>
                <a:spcPts val="600"/>
              </a:spcAft>
            </a:pPr>
            <a:r>
              <a:rPr lang="ru-RU" sz="1200" dirty="0">
                <a:ea typeface="Times New Roman" panose="02020603050405020304" pitchFamily="18" charset="0"/>
              </a:rPr>
              <a:t>Одним из самых широко применяемых типов циклически избыточного кода является </a:t>
            </a:r>
            <a:r>
              <a:rPr lang="en-US" sz="1200" dirty="0">
                <a:ea typeface="Times New Roman" panose="02020603050405020304" pitchFamily="18" charset="0"/>
              </a:rPr>
              <a:t>CRC</a:t>
            </a:r>
            <a:r>
              <a:rPr lang="ru-RU" sz="1200" dirty="0">
                <a:ea typeface="Times New Roman" panose="02020603050405020304" pitchFamily="18" charset="0"/>
              </a:rPr>
              <a:t>-16-</a:t>
            </a:r>
            <a:r>
              <a:rPr lang="en-US" sz="1200" dirty="0">
                <a:ea typeface="Times New Roman" panose="02020603050405020304" pitchFamily="18" charset="0"/>
              </a:rPr>
              <a:t>CCITT</a:t>
            </a:r>
            <a:r>
              <a:rPr lang="ru-RU" sz="1200" dirty="0">
                <a:ea typeface="Times New Roman" panose="02020603050405020304" pitchFamily="18" charset="0"/>
              </a:rPr>
              <a:t>. Он широко применяется для передачи данных в оборудовании для телекоммуникаций и СВЧ </a:t>
            </a:r>
            <a:r>
              <a:rPr lang="en-US" sz="1200" dirty="0">
                <a:ea typeface="Times New Roman" panose="02020603050405020304" pitchFamily="18" charset="0"/>
              </a:rPr>
              <a:t>RFID </a:t>
            </a:r>
            <a:r>
              <a:rPr lang="ru-RU" sz="1200" dirty="0">
                <a:ea typeface="Times New Roman" panose="02020603050405020304" pitchFamily="18" charset="0"/>
              </a:rPr>
              <a:t>меток. Полином </a:t>
            </a:r>
            <a:r>
              <a:rPr lang="en-US" sz="1200" dirty="0">
                <a:ea typeface="Times New Roman" panose="02020603050405020304" pitchFamily="18" charset="0"/>
              </a:rPr>
              <a:t>CRC</a:t>
            </a:r>
            <a:r>
              <a:rPr lang="ru-RU" sz="1200" dirty="0">
                <a:ea typeface="Times New Roman" panose="02020603050405020304" pitchFamily="18" charset="0"/>
              </a:rPr>
              <a:t>-16-</a:t>
            </a:r>
            <a:r>
              <a:rPr lang="en-US" sz="1200" dirty="0">
                <a:ea typeface="Times New Roman" panose="02020603050405020304" pitchFamily="18" charset="0"/>
              </a:rPr>
              <a:t>CCITT</a:t>
            </a:r>
            <a:r>
              <a:rPr lang="ru-RU" sz="1200" dirty="0">
                <a:ea typeface="Times New Roman" panose="02020603050405020304" pitchFamily="18" charset="0"/>
              </a:rPr>
              <a:t> соответствует числу 0</a:t>
            </a:r>
            <a:r>
              <a:rPr lang="en-US" sz="1200" dirty="0">
                <a:ea typeface="Times New Roman" panose="02020603050405020304" pitchFamily="18" charset="0"/>
              </a:rPr>
              <a:t>x</a:t>
            </a:r>
            <a:r>
              <a:rPr lang="ru-RU" sz="1200" dirty="0">
                <a:ea typeface="Times New Roman" panose="02020603050405020304" pitchFamily="18" charset="0"/>
              </a:rPr>
              <a:t>1021. Сам полином выглядит следующим образом: </a:t>
            </a:r>
          </a:p>
          <a:p>
            <a:pPr indent="269875" algn="ctr">
              <a:spcAft>
                <a:spcPts val="600"/>
              </a:spcAft>
            </a:pPr>
            <a:r>
              <a:rPr lang="ru-RU" sz="1200" dirty="0">
                <a:ea typeface="Times New Roman" panose="02020603050405020304" pitchFamily="18" charset="0"/>
              </a:rPr>
              <a:t>   </a:t>
            </a:r>
            <a:r>
              <a:rPr lang="en-US" sz="1200" dirty="0">
                <a:ea typeface="Times New Roman" panose="02020603050405020304" pitchFamily="18" charset="0"/>
              </a:rPr>
              <a:t>x</a:t>
            </a:r>
            <a:r>
              <a:rPr lang="ru-RU" sz="1200" dirty="0">
                <a:ea typeface="Times New Roman" panose="02020603050405020304" pitchFamily="18" charset="0"/>
              </a:rPr>
              <a:t>^15 + </a:t>
            </a:r>
            <a:r>
              <a:rPr lang="en-US" sz="1200" dirty="0">
                <a:ea typeface="Times New Roman" panose="02020603050405020304" pitchFamily="18" charset="0"/>
              </a:rPr>
              <a:t>x</a:t>
            </a:r>
            <a:r>
              <a:rPr lang="ru-RU" sz="1200" dirty="0">
                <a:ea typeface="Times New Roman" panose="02020603050405020304" pitchFamily="18" charset="0"/>
              </a:rPr>
              <a:t>^12 + </a:t>
            </a:r>
            <a:r>
              <a:rPr lang="en-US" sz="1200" dirty="0">
                <a:ea typeface="Times New Roman" panose="02020603050405020304" pitchFamily="18" charset="0"/>
              </a:rPr>
              <a:t>x</a:t>
            </a:r>
            <a:r>
              <a:rPr lang="ru-RU" sz="1200" dirty="0">
                <a:ea typeface="Times New Roman" panose="02020603050405020304" pitchFamily="18" charset="0"/>
              </a:rPr>
              <a:t>^5 + </a:t>
            </a:r>
            <a:r>
              <a:rPr lang="en-US" sz="1200" dirty="0">
                <a:ea typeface="Times New Roman" panose="02020603050405020304" pitchFamily="18" charset="0"/>
              </a:rPr>
              <a:t>x</a:t>
            </a:r>
            <a:r>
              <a:rPr lang="ru-RU" sz="1200" dirty="0">
                <a:ea typeface="Times New Roman" panose="02020603050405020304" pitchFamily="18" charset="0"/>
              </a:rPr>
              <a:t>^0</a:t>
            </a:r>
            <a:endParaRPr lang="ru-RU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0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68192"/>
            <a:ext cx="4711762" cy="433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Пример схемы на </a:t>
            </a:r>
            <a:r>
              <a:rPr lang="en-US" sz="2800" dirty="0"/>
              <a:t>HDL </a:t>
            </a:r>
            <a:r>
              <a:rPr lang="en-US" sz="2800" dirty="0" err="1"/>
              <a:t>SystemVerilog</a:t>
            </a:r>
            <a:endParaRPr lang="ru-RU" sz="2800" dirty="0"/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95073"/>
              </p:ext>
            </p:extLst>
          </p:nvPr>
        </p:nvGraphicFramePr>
        <p:xfrm>
          <a:off x="179512" y="3134140"/>
          <a:ext cx="3816424" cy="1645920"/>
        </p:xfrm>
        <a:graphic>
          <a:graphicData uri="http://schemas.openxmlformats.org/drawingml/2006/table">
            <a:tbl>
              <a:tblPr firstRow="1" bandRow="1">
                <a:tableStyleId>{D7E6488E-4220-4293-E64A-007606AF5150}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117732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Загрузим регистр нулевыми битами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228600" indent="228600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Дополним хвостовую часть сообщения W нулевыми битами</a:t>
                      </a:r>
                      <a:br>
                        <a:rPr lang="ru-RU" sz="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</a:br>
                      <a:r>
                        <a:rPr lang="ru-RU" sz="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While</a:t>
                      </a:r>
                      <a:r>
                        <a:rPr lang="ru-RU" sz="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(пока еще есть необработанные биты)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ru-RU" sz="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Begin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Сдвинем регистр на 1 бит влево и поместим очередной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450215" indent="228600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еще не обработанный бит из сообщения в 0 позицию регистра.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450215" indent="228600">
                        <a:spcAft>
                          <a:spcPts val="0"/>
                        </a:spcAft>
                      </a:pPr>
                      <a:r>
                        <a:rPr lang="ru-RU" sz="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ru-RU" sz="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(из регистра был выдвинут бит со значением "1")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450215" indent="450215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Регистр = Регистр XOR Полином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ru-RU" sz="800" b="1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End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Теперь в регистре содержится остаток.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24828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2686520"/>
            <a:ext cx="3816424" cy="30777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D2533C"/>
                </a:solidFill>
              </a:rPr>
              <a:t>Программный алгоритм</a:t>
            </a:r>
            <a:endParaRPr lang="ru-RU" sz="1400" dirty="0">
              <a:solidFill>
                <a:srgbClr val="D2533C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1109172"/>
            <a:ext cx="4639754" cy="30777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D2533C"/>
                </a:solidFill>
              </a:rPr>
              <a:t>Пример реализации расчёта </a:t>
            </a:r>
            <a:r>
              <a:rPr lang="en-US" sz="1400" dirty="0">
                <a:solidFill>
                  <a:srgbClr val="D2533C"/>
                </a:solidFill>
              </a:rPr>
              <a:t>CRC</a:t>
            </a:r>
            <a:r>
              <a:rPr lang="ru-RU" sz="1400" dirty="0">
                <a:solidFill>
                  <a:srgbClr val="D2533C"/>
                </a:solidFill>
              </a:rPr>
              <a:t>-16-</a:t>
            </a:r>
            <a:r>
              <a:rPr lang="en-US" sz="1400" dirty="0">
                <a:solidFill>
                  <a:srgbClr val="D2533C"/>
                </a:solidFill>
              </a:rPr>
              <a:t>CCITT </a:t>
            </a:r>
            <a:endParaRPr lang="ru-RU" sz="1400" dirty="0">
              <a:solidFill>
                <a:srgbClr val="D2533C"/>
              </a:solidFill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Методика выполнения лабораторной работы</a:t>
            </a:r>
          </a:p>
        </p:txBody>
      </p:sp>
      <p:cxnSp>
        <p:nvCxnSpPr>
          <p:cNvPr id="4" name="Прямая соединительная линия 3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77463"/>
              </p:ext>
            </p:extLst>
          </p:nvPr>
        </p:nvGraphicFramePr>
        <p:xfrm>
          <a:off x="1187624" y="1681060"/>
          <a:ext cx="7233545" cy="4221480"/>
        </p:xfrm>
        <a:graphic>
          <a:graphicData uri="http://schemas.openxmlformats.org/drawingml/2006/table">
            <a:tbl>
              <a:tblPr firstRow="1" bandRow="1">
                <a:tableStyleId>{D7E6488E-4220-4293-E64A-007606AF5150}</a:tableStyleId>
              </a:tblPr>
              <a:tblGrid>
                <a:gridCol w="1030605">
                  <a:extLst>
                    <a:ext uri="{9D8B030D-6E8A-4147-A177-3AD203B41FA5}">
                      <a16:colId xmlns:a16="http://schemas.microsoft.com/office/drawing/2014/main" val="581255491"/>
                    </a:ext>
                  </a:extLst>
                </a:gridCol>
                <a:gridCol w="1346518">
                  <a:extLst>
                    <a:ext uri="{9D8B030D-6E8A-4147-A177-3AD203B41FA5}">
                      <a16:colId xmlns:a16="http://schemas.microsoft.com/office/drawing/2014/main" val="671856668"/>
                    </a:ext>
                  </a:extLst>
                </a:gridCol>
                <a:gridCol w="1664018">
                  <a:extLst>
                    <a:ext uri="{9D8B030D-6E8A-4147-A177-3AD203B41FA5}">
                      <a16:colId xmlns:a16="http://schemas.microsoft.com/office/drawing/2014/main" val="1832389382"/>
                    </a:ext>
                  </a:extLst>
                </a:gridCol>
                <a:gridCol w="3192404">
                  <a:extLst>
                    <a:ext uri="{9D8B030D-6E8A-4147-A177-3AD203B41FA5}">
                      <a16:colId xmlns:a16="http://schemas.microsoft.com/office/drawing/2014/main" val="1512355518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</a:rPr>
                        <a:t>Название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</a:rPr>
                        <a:t>Направление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Разрядность, бит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</a:rPr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5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</a:rPr>
                        <a:t>clk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input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Тактовый сигнал.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12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</a:rPr>
                        <a:t>nrst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input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Асинхронный сброс с низким активным уровнем.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0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</a:rPr>
                        <a:t>init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input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Инициализировать регистр в начальное состояние. </a:t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Ширина импульса – 1 такт.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5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start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input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Флаг начала расчёта </a:t>
                      </a:r>
                      <a:r>
                        <a:rPr lang="en-US" sz="1400" dirty="0" smtClean="0">
                          <a:effectLst/>
                        </a:rPr>
                        <a:t>CRC</a:t>
                      </a:r>
                      <a:r>
                        <a:rPr lang="ru-RU" sz="1400" dirty="0" smtClean="0">
                          <a:effectLst/>
                        </a:rPr>
                        <a:t>. </a:t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Ширина импульса – 1 такт.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Data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input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Данные для расчёта </a:t>
                      </a:r>
                      <a:r>
                        <a:rPr lang="en-US" sz="1400" dirty="0" smtClean="0">
                          <a:effectLst/>
                        </a:rPr>
                        <a:t>CRC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6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done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output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Флаг окончания расчёта </a:t>
                      </a:r>
                      <a:r>
                        <a:rPr lang="en-US" sz="1400" dirty="0" smtClean="0">
                          <a:effectLst/>
                        </a:rPr>
                        <a:t>CRC</a:t>
                      </a:r>
                      <a:r>
                        <a:rPr lang="ru-RU" sz="1400" dirty="0" smtClean="0">
                          <a:effectLst/>
                        </a:rPr>
                        <a:t>. </a:t>
                      </a:r>
                      <a:br>
                        <a:rPr lang="ru-RU" sz="1400" dirty="0" smtClean="0">
                          <a:effectLst/>
                        </a:rPr>
                      </a:br>
                      <a:r>
                        <a:rPr lang="ru-RU" sz="1400" dirty="0" smtClean="0">
                          <a:effectLst/>
                        </a:rPr>
                        <a:t>Ширина импульса – 1 такт.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5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busy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output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Признак активного процесса расчёта </a:t>
                      </a:r>
                      <a:r>
                        <a:rPr lang="en-US" sz="1400" dirty="0" smtClean="0">
                          <a:effectLst/>
                        </a:rPr>
                        <a:t>CRC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result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output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Результат расчёта </a:t>
                      </a:r>
                      <a:r>
                        <a:rPr lang="en-US" sz="1400" dirty="0" smtClean="0">
                          <a:effectLst/>
                        </a:rPr>
                        <a:t>CRC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3032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90947" y="1177006"/>
            <a:ext cx="7230221" cy="30777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D2533C"/>
                </a:solidFill>
              </a:rPr>
              <a:t>Перечень управляющих сигналов модуля</a:t>
            </a:r>
            <a:endParaRPr lang="ru-RU" sz="1400" dirty="0">
              <a:solidFill>
                <a:srgbClr val="D2533C"/>
              </a:solidFill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9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88938"/>
              </p:ext>
            </p:extLst>
          </p:nvPr>
        </p:nvGraphicFramePr>
        <p:xfrm>
          <a:off x="457200" y="1484784"/>
          <a:ext cx="8363272" cy="4521200"/>
        </p:xfrm>
        <a:graphic>
          <a:graphicData uri="http://schemas.openxmlformats.org/drawingml/2006/table">
            <a:tbl>
              <a:tblPr firstRow="1" bandRow="1">
                <a:tableStyleId>{D7E6488E-4220-4293-E64A-007606AF5150}</a:tableStyleId>
              </a:tblPr>
              <a:tblGrid>
                <a:gridCol w="525866">
                  <a:extLst>
                    <a:ext uri="{9D8B030D-6E8A-4147-A177-3AD203B41FA5}">
                      <a16:colId xmlns:a16="http://schemas.microsoft.com/office/drawing/2014/main" val="4222595522"/>
                    </a:ext>
                  </a:extLst>
                </a:gridCol>
                <a:gridCol w="1646830">
                  <a:extLst>
                    <a:ext uri="{9D8B030D-6E8A-4147-A177-3AD203B41FA5}">
                      <a16:colId xmlns:a16="http://schemas.microsoft.com/office/drawing/2014/main" val="266116237"/>
                    </a:ext>
                  </a:extLst>
                </a:gridCol>
                <a:gridCol w="1416592">
                  <a:extLst>
                    <a:ext uri="{9D8B030D-6E8A-4147-A177-3AD203B41FA5}">
                      <a16:colId xmlns:a16="http://schemas.microsoft.com/office/drawing/2014/main" val="1006471701"/>
                    </a:ext>
                  </a:extLst>
                </a:gridCol>
                <a:gridCol w="1992771">
                  <a:extLst>
                    <a:ext uri="{9D8B030D-6E8A-4147-A177-3AD203B41FA5}">
                      <a16:colId xmlns:a16="http://schemas.microsoft.com/office/drawing/2014/main" val="3013409396"/>
                    </a:ext>
                  </a:extLst>
                </a:gridCol>
                <a:gridCol w="699653">
                  <a:extLst>
                    <a:ext uri="{9D8B030D-6E8A-4147-A177-3AD203B41FA5}">
                      <a16:colId xmlns:a16="http://schemas.microsoft.com/office/drawing/2014/main" val="1030003608"/>
                    </a:ext>
                  </a:extLst>
                </a:gridCol>
                <a:gridCol w="855050">
                  <a:extLst>
                    <a:ext uri="{9D8B030D-6E8A-4147-A177-3AD203B41FA5}">
                      <a16:colId xmlns:a16="http://schemas.microsoft.com/office/drawing/2014/main" val="3840705275"/>
                    </a:ext>
                  </a:extLst>
                </a:gridCol>
                <a:gridCol w="1226510">
                  <a:extLst>
                    <a:ext uri="{9D8B030D-6E8A-4147-A177-3AD203B41FA5}">
                      <a16:colId xmlns:a16="http://schemas.microsoft.com/office/drawing/2014/main" val="1873516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№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Название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Полином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Исходное значение</a:t>
                      </a:r>
                      <a:endParaRPr lang="ru-RU" sz="140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RefIn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RefOut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XorOut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CRC-32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0x04C11DB7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0xFFFFFFFF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0xFFFFFFFF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5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CRC-32/BZIP2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0x04C11DB7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6797" marR="126797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0xFFFFFFFF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0xFFFFFFFF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CRC-32/JAMCRC</a:t>
                      </a:r>
                      <a:endParaRPr lang="ru-RU" sz="140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0x04C11DB7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6797" marR="126797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0xFFFFFFFF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0x00000000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5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CRC-32/MPEG-2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0x04C11DB7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6797" marR="126797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0xFFFFFFFF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0x00000000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CRC-32/POSIX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0x04C11DB7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6797" marR="126797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0x00000000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0xFFFFFFFF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5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CRC-32/SATA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0x04C11DB7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6797" marR="126797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0x52325032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0x00000000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CRC-32/XFER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0x000000AF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6797" marR="126797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0x00000000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0x00000000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5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CRC-32C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0x1EDC6F41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6797" marR="126797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0xFFFFFFFF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0xFFFFFFFF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0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CRC-32D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0xA833982B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0xFFFFFFFF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0xFFFFFFFF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8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CRC-32Q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0x814141AB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0x00000000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0x00000000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13676"/>
                  </a:ext>
                </a:extLst>
              </a:tr>
            </a:tbl>
          </a:graphicData>
        </a:graphic>
      </p:graphicFrame>
      <p:sp>
        <p:nvSpPr>
          <p:cNvPr id="5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dirty="0"/>
              <a:t>Варианты заданий</a:t>
            </a:r>
          </a:p>
        </p:txBody>
      </p:sp>
      <p:cxnSp>
        <p:nvCxnSpPr>
          <p:cNvPr id="6" name="Прямая соединительная линия 5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1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 bwMode="auto">
          <a:xfrm>
            <a:off x="683568" y="1412776"/>
            <a:ext cx="777686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/>
              <a:t>В лабораторной работе необходимо в соответствии с вариантом реализовать устройство на </a:t>
            </a:r>
            <a:r>
              <a:rPr lang="en-US" dirty="0"/>
              <a:t>HDL </a:t>
            </a:r>
            <a:r>
              <a:rPr lang="en-US" dirty="0" err="1"/>
              <a:t>SystemVerilog</a:t>
            </a:r>
            <a:r>
              <a:rPr lang="ru-RU" dirty="0"/>
              <a:t> и провести его функциональную верификацию</a:t>
            </a:r>
            <a:endParaRPr dirty="0"/>
          </a:p>
        </p:txBody>
      </p:sp>
      <p:sp>
        <p:nvSpPr>
          <p:cNvPr id="4" name="Заголовок 4"/>
          <p:cNvSpPr txBox="1"/>
          <p:nvPr/>
        </p:nvSpPr>
        <p:spPr bwMode="auto">
          <a:xfrm>
            <a:off x="1" y="404664"/>
            <a:ext cx="91440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40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Times New Roman"/>
              </a:rPr>
              <a:t>Лабораторное задание</a:t>
            </a:r>
            <a:endParaRPr lang="ru-RU" sz="2800" b="1">
              <a:latin typeface="Arial"/>
              <a:cs typeface="Arial"/>
            </a:endParaRPr>
          </a:p>
        </p:txBody>
      </p:sp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 flipH="1"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8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A432F73-416B-4F53-ABFF-3B052AF83817}"/>
              </a:ext>
            </a:extLst>
          </p:cNvPr>
          <p:cNvSpPr/>
          <p:nvPr/>
        </p:nvSpPr>
        <p:spPr>
          <a:xfrm>
            <a:off x="1547664" y="4869160"/>
            <a:ext cx="6389612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/>
              <a:t>За основу желательно использовать модуль устройства, разработанного в Л/Р №</a:t>
            </a:r>
            <a:r>
              <a:rPr lang="ru-RU" dirty="0" smtClean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smtClean="0"/>
              <a:t>№2 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E41308-36FC-4033-A8B5-E594E95441CE}"/>
              </a:ext>
            </a:extLst>
          </p:cNvPr>
          <p:cNvSpPr/>
          <p:nvPr/>
        </p:nvSpPr>
        <p:spPr>
          <a:xfrm>
            <a:off x="1187624" y="4807604"/>
            <a:ext cx="360040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40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Ясность">
      <a:fillStyleLst>
        <a:solidFill>
          <a:schemeClr val="phClr"/>
        </a:solidFill>
        <a:gradFill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/>
        </a:gradFill>
        <a:gradFill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1060</TotalTime>
  <Words>666</Words>
  <Application>Microsoft Office PowerPoint</Application>
  <DocSecurity>0</DocSecurity>
  <PresentationFormat>Экран (4:3)</PresentationFormat>
  <Paragraphs>220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Times New Roman</vt:lpstr>
      <vt:lpstr>Ясность</vt:lpstr>
      <vt:lpstr>Проектирование модуля аппаратного  расчёта CRC для использования в ведомых устройствах с системной шиной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subject/>
  <dc:creator>Калистратов Олег Александрович</dc:creator>
  <cp:keywords/>
  <dc:description/>
  <cp:lastModifiedBy>Kuz9</cp:lastModifiedBy>
  <cp:revision>266</cp:revision>
  <dcterms:created xsi:type="dcterms:W3CDTF">2022-01-14T07:21:08Z</dcterms:created>
  <dcterms:modified xsi:type="dcterms:W3CDTF">2023-03-16T14:40:24Z</dcterms:modified>
  <cp:category/>
  <dc:identifier/>
  <cp:contentStatus/>
  <dc:language/>
  <cp:version/>
</cp:coreProperties>
</file>