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79" r:id="rId5"/>
    <p:sldId id="268" r:id="rId6"/>
    <p:sldId id="269" r:id="rId7"/>
    <p:sldId id="271" r:id="rId8"/>
    <p:sldId id="262" r:id="rId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C49"/>
    <a:srgbClr val="C3CBC6"/>
    <a:srgbClr val="9E896D"/>
    <a:srgbClr val="D0C7B9"/>
    <a:srgbClr val="81B365"/>
    <a:srgbClr val="D5E8D4"/>
    <a:srgbClr val="7394C2"/>
    <a:srgbClr val="DAE8FC"/>
    <a:srgbClr val="D4E5FE"/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6488E-4220-4293-E64A-007606AF5150}">
  <a:tblStyle styleId="{D7E6488E-4220-4293-E64A-007606AF5150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5" autoAdjust="0"/>
    <p:restoredTop sz="94660"/>
  </p:normalViewPr>
  <p:slideViewPr>
    <p:cSldViewPr>
      <p:cViewPr varScale="1">
        <p:scale>
          <a:sx n="151" d="100"/>
          <a:sy n="151" d="100"/>
        </p:scale>
        <p:origin x="244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CC478D-9571-4DA3-A228-C57D01FD3581}" type="datetimeFigureOut">
              <a:rPr lang="ru-RU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F22DA1-4166-47A0-8449-B526633E0D1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интерфейс?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22DA1-4166-47A0-8449-B526633E0D11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6400800" cy="17525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78F7A-5397-4B74-A922-522342A46AA2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685800" y="3398520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0382F9-5D66-4028-889E-DC2E752A1857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609600"/>
            <a:ext cx="2057400" cy="5867399"/>
          </a:xfrm>
        </p:spPr>
        <p:txBody>
          <a:bodyPr vert="eaVert" anchor="b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609600"/>
            <a:ext cx="6019800" cy="586739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B9E274E-240E-4956-963D-B02765DE6BB4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7D0235-7B62-44E6-BBE5-E9120B1C15B3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2362199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BF7EB7-7434-4135-94A9-DA16E73AFC3A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731520" y="4599432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92A0B6-C5AF-4010-9E07-387B89A345FF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F9B056-F112-4F0C-B97E-52D20B6645C8}" type="datetime1">
              <a:rPr lang="ru-RU" smtClean="0"/>
              <a:t>29.03.2023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rot="5400000">
            <a:off x="2217817" y="4045823"/>
            <a:ext cx="4709160" cy="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5562C-A453-46EE-832D-0F3A3973459C}" type="datetime1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6E3674-9774-439A-8C6F-D41744AC7428}" type="datetime1">
              <a:rPr lang="ru-RU" smtClean="0"/>
              <a:t>29.03.2023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0B63E-CABF-4940-AB44-8DC2669C5DB1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rot="5400000">
            <a:off x="-13116" y="3580206"/>
            <a:ext cx="557784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480"/>
            <a:ext cx="2142680" cy="126491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DBC4F4-D9C3-4681-8CD5-3A0656F47956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46065A-343F-487F-A59F-EAF99AC90E9C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spcBef>
          <a:spcPts val="0"/>
        </a:spcBef>
        <a:buNone/>
        <a:defRPr sz="40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spcBef>
          <a:spcPts val="0"/>
        </a:spcBef>
        <a:buClr>
          <a:schemeClr val="accent1"/>
        </a:buClr>
        <a:buSzPct val="9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>
        <a:spcBef>
          <a:spcPts val="0"/>
        </a:spcBef>
        <a:buClr>
          <a:schemeClr val="accent1"/>
        </a:buClr>
        <a:buSzPct val="100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47700" y="1573039"/>
            <a:ext cx="8244780" cy="1093961"/>
          </a:xfrm>
        </p:spPr>
        <p:txBody>
          <a:bodyPr/>
          <a:lstStyle/>
          <a:p>
            <a:r>
              <a:rPr lang="ru-RU" sz="2800" b="1" dirty="0"/>
              <a:t>Системы на кристалле (</a:t>
            </a:r>
            <a:r>
              <a:rPr lang="ru-RU" sz="2800" b="1" dirty="0" err="1"/>
              <a:t>СнК</a:t>
            </a:r>
            <a:r>
              <a:rPr lang="ru-RU" sz="2800" b="1" dirty="0"/>
              <a:t>)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7846639" cy="9319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Лабораторная работа №4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«Реализация программы взаимодействия встроенного процессорного ядра с периферийными устройствами СнК»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0A6CB35-4F38-4A9F-B11A-D1F68F38916D}"/>
              </a:ext>
            </a:extLst>
          </p:cNvPr>
          <p:cNvSpPr txBox="1">
            <a:spLocks/>
          </p:cNvSpPr>
          <p:nvPr/>
        </p:nvSpPr>
        <p:spPr bwMode="auto">
          <a:xfrm>
            <a:off x="647700" y="5517232"/>
            <a:ext cx="7846639" cy="57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Авторы: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Любавин Кирилл Дмитриевич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Кузьмин Павел Андреевич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Структура учебного проекта </a:t>
            </a:r>
            <a:r>
              <a:rPr lang="ru-RU" sz="2800" dirty="0" err="1"/>
              <a:t>СнК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5612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8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168120" y="1782686"/>
            <a:ext cx="4131490" cy="4414272"/>
            <a:chOff x="212344" y="1619371"/>
            <a:chExt cx="4131490" cy="44142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EB25E5-D07E-4498-B457-EC172DB76147}"/>
                </a:ext>
              </a:extLst>
            </p:cNvPr>
            <p:cNvSpPr txBox="1"/>
            <p:nvPr/>
          </p:nvSpPr>
          <p:spPr>
            <a:xfrm>
              <a:off x="1052224" y="2032323"/>
              <a:ext cx="25836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Синтаксис конструкции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711" y="2327786"/>
              <a:ext cx="2304256" cy="321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57" y="2916564"/>
              <a:ext cx="3784079" cy="308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Прямоугольник 39"/>
            <p:cNvSpPr/>
            <p:nvPr/>
          </p:nvSpPr>
          <p:spPr>
            <a:xfrm>
              <a:off x="234183" y="3355987"/>
              <a:ext cx="4109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1" i="1" dirty="0"/>
                <a:t>Volatile</a:t>
              </a:r>
              <a:r>
                <a:rPr lang="ru-RU" sz="1200" dirty="0"/>
                <a:t> — ключевое слово языков C/C++, которое информирует компилятор о том, что значение переменной может меняться из вне и что компилятор не будет оптимизировать эту переменную.</a:t>
              </a:r>
              <a:endParaRPr lang="en-US" sz="1200" dirty="0"/>
            </a:p>
            <a:p>
              <a:pPr algn="just"/>
              <a:endParaRPr lang="ru-RU" sz="1200" dirty="0"/>
            </a:p>
            <a:p>
              <a:pPr algn="just"/>
              <a:r>
                <a:rPr lang="ru-RU" sz="1200" dirty="0"/>
                <a:t>Объекты, объявленные как </a:t>
              </a:r>
              <a:r>
                <a:rPr lang="en-US" sz="1200" i="1" dirty="0"/>
                <a:t>volatile</a:t>
              </a:r>
              <a:r>
                <a:rPr lang="ru-RU" sz="1200" dirty="0"/>
                <a:t>, не используются в определенных оптимизациях, так как их значения могут изменяться в любое время. </a:t>
              </a:r>
              <a:endParaRPr lang="en-US" sz="1200" dirty="0"/>
            </a:p>
            <a:p>
              <a:pPr algn="just"/>
              <a:endParaRPr lang="ru-RU" sz="1200" dirty="0"/>
            </a:p>
            <a:p>
              <a:pPr algn="just"/>
              <a:r>
                <a:rPr lang="ru-RU" sz="1200" dirty="0"/>
                <a:t>При запросе объекта с ключевым словом </a:t>
              </a:r>
              <a:r>
                <a:rPr lang="ru-RU" sz="1200" dirty="0" err="1"/>
                <a:t>volatile</a:t>
              </a:r>
              <a:r>
                <a:rPr lang="ru-RU" sz="1200" dirty="0"/>
                <a:t> система всегда считывает</a:t>
              </a:r>
              <a:r>
                <a:rPr lang="en-US" sz="1200" dirty="0"/>
                <a:t> </a:t>
              </a:r>
              <a:r>
                <a:rPr lang="ru-RU" sz="1200" dirty="0"/>
                <a:t>его текущее</a:t>
              </a:r>
              <a:r>
                <a:rPr lang="en-US" sz="1200" dirty="0"/>
                <a:t> </a:t>
              </a:r>
              <a:r>
                <a:rPr lang="ru-RU" sz="1200" dirty="0"/>
                <a:t>значение, даже если оно запрашивалось в</a:t>
              </a:r>
              <a:r>
                <a:rPr lang="en-US" sz="1200" dirty="0"/>
                <a:t> </a:t>
              </a:r>
              <a:r>
                <a:rPr lang="ru-RU" sz="1200" dirty="0"/>
                <a:t>предшествовавшей</a:t>
              </a:r>
              <a:r>
                <a:rPr lang="en-US" sz="1200" dirty="0"/>
                <a:t> </a:t>
              </a:r>
              <a:r>
                <a:rPr lang="ru-RU" sz="1200" dirty="0"/>
                <a:t>инструкции. Кроме того,</a:t>
              </a:r>
              <a:r>
                <a:rPr lang="en-US" sz="1200" dirty="0"/>
                <a:t> </a:t>
              </a:r>
              <a:r>
                <a:rPr lang="ru-RU" sz="1200" dirty="0"/>
                <a:t>значение</a:t>
              </a:r>
              <a:r>
                <a:rPr lang="en-US" sz="1200" dirty="0"/>
                <a:t> </a:t>
              </a:r>
              <a:r>
                <a:rPr lang="ru-RU" sz="1200" dirty="0"/>
                <a:t>объекта записывается</a:t>
              </a:r>
              <a:r>
                <a:rPr lang="en-US" sz="1200" dirty="0"/>
                <a:t> </a:t>
              </a:r>
              <a:r>
                <a:rPr lang="ru-RU" sz="1200" dirty="0"/>
                <a:t>непосредственно</a:t>
              </a:r>
              <a:r>
                <a:rPr lang="en-US" sz="1200" dirty="0"/>
                <a:t> </a:t>
              </a:r>
              <a:r>
                <a:rPr lang="ru-RU" sz="1200" dirty="0"/>
                <a:t>при присваивании.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EB25E5-D07E-4498-B457-EC172DB76147}"/>
                </a:ext>
              </a:extLst>
            </p:cNvPr>
            <p:cNvSpPr txBox="1"/>
            <p:nvPr/>
          </p:nvSpPr>
          <p:spPr>
            <a:xfrm>
              <a:off x="212344" y="1619371"/>
              <a:ext cx="4091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400" dirty="0">
                  <a:solidFill>
                    <a:srgbClr val="866C49"/>
                  </a:solidFill>
                </a:rPr>
                <a:t>Ключевое слово</a:t>
              </a:r>
              <a:r>
                <a:rPr lang="en-US" sz="1400" dirty="0">
                  <a:solidFill>
                    <a:srgbClr val="866C49"/>
                  </a:solidFill>
                </a:rPr>
                <a:t> volatile</a:t>
              </a:r>
              <a:endParaRPr lang="ru-RU" sz="1400" dirty="0">
                <a:solidFill>
                  <a:srgbClr val="866C49"/>
                </a:solidFill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22829" y="2658735"/>
              <a:ext cx="31951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69875" algn="just">
                <a:spcBef>
                  <a:spcPts val="600"/>
                </a:spcBef>
                <a:spcAft>
                  <a:spcPts val="600"/>
                </a:spcAft>
              </a:pPr>
              <a:r>
                <a:rPr lang="ru-RU" sz="1200" dirty="0">
                  <a:latin typeface="+mj-lt"/>
                  <a:ea typeface="Times New Roman" panose="02020603050405020304" pitchFamily="18" charset="0"/>
                </a:rPr>
                <a:t>Пример использования </a:t>
              </a:r>
              <a:r>
                <a:rPr lang="en-US" sz="1200" dirty="0"/>
                <a:t>volatile</a:t>
              </a:r>
              <a:r>
                <a:rPr lang="ru-RU" sz="1200" dirty="0">
                  <a:latin typeface="+mj-lt"/>
                  <a:ea typeface="Times New Roman" panose="02020603050405020304" pitchFamily="18" charset="0"/>
                </a:rPr>
                <a:t> в коде:</a:t>
              </a:r>
              <a:endParaRPr lang="ru-RU" dirty="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</p:grp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Конструкции языка СИ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48864" y="1025287"/>
            <a:ext cx="8597551" cy="338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user_programm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main.c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4"/>
          <p:cNvSpPr txBox="1"/>
          <p:nvPr/>
        </p:nvSpPr>
        <p:spPr bwMode="auto">
          <a:xfrm>
            <a:off x="1979712" y="-1007807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Написание программы инструкций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83305"/>
              </p:ext>
            </p:extLst>
          </p:nvPr>
        </p:nvGraphicFramePr>
        <p:xfrm>
          <a:off x="4797933" y="2422107"/>
          <a:ext cx="4061295" cy="280645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06129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80645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#define CRC_MODULE_BASE_ADDRESS ( 0x11000 )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69151" y="2763790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примере через макрос создаётся константа 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соответствует базовому адресу устройства расчёта 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CRC 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 системе, который соответствует значению 0</a:t>
            </a:r>
            <a:r>
              <a:rPr lang="en-US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200" dirty="0">
                <a:latin typeface="Aria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11000.</a:t>
            </a:r>
            <a:endParaRPr lang="ru-RU" dirty="0">
              <a:effectLst/>
              <a:latin typeface="Arial (Основной текст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69151" y="1710292"/>
            <a:ext cx="4190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 (Основной текст)"/>
                <a:ea typeface="Times New Roman" panose="02020603050405020304" pitchFamily="18" charset="0"/>
              </a:rPr>
              <a:t>Макросы используются для определения символьных констант, функций и операций, которые могут быть использованы в программе</a:t>
            </a:r>
            <a:endParaRPr lang="ru-RU" sz="1200" dirty="0">
              <a:latin typeface="Arial (Основной текст)"/>
            </a:endParaRPr>
          </a:p>
        </p:txBody>
      </p:sp>
      <p:cxnSp>
        <p:nvCxnSpPr>
          <p:cNvPr id="26" name="Прямая соединительная линия 25"/>
          <p:cNvCxnSpPr>
            <a:cxnSpLocks/>
          </p:cNvCxnSpPr>
          <p:nvPr/>
        </p:nvCxnSpPr>
        <p:spPr bwMode="auto">
          <a:xfrm flipV="1">
            <a:off x="4766258" y="3685009"/>
            <a:ext cx="4081317" cy="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668382" y="4053281"/>
            <a:ext cx="4190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ea typeface="Times New Roman" panose="02020603050405020304" pitchFamily="18" charset="0"/>
              </a:rPr>
              <a:t>Указатели в языке С используются для работы с памятью напрямую и управлению аппаратными ресурсами. Они позволяют использовать динамическое выделение памяти, создание массивов и структур данных.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8382" y="1466617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Макросы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8382" y="3778924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Указатели</a:t>
            </a: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21765"/>
              </p:ext>
            </p:extLst>
          </p:nvPr>
        </p:nvGraphicFramePr>
        <p:xfrm>
          <a:off x="4766258" y="5103528"/>
          <a:ext cx="4151365" cy="548640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15136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4799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  // указатель на целое число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символ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float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число с плавающей точкой</a:t>
                      </a:r>
                      <a:endParaRPr lang="ru-RU" sz="11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50838"/>
              </p:ext>
            </p:extLst>
          </p:nvPr>
        </p:nvGraphicFramePr>
        <p:xfrm>
          <a:off x="4766258" y="6056185"/>
          <a:ext cx="4151365" cy="548640"/>
        </p:xfrm>
        <a:graphic>
          <a:graphicData uri="http://schemas.openxmlformats.org/drawingml/2006/table">
            <a:tbl>
              <a:tblPr firstRow="1" firstCol="1" bandRow="1">
                <a:tableStyleId>{D7E6488E-4220-4293-E64A-007606AF5150}</a:tableStyleId>
              </a:tblPr>
              <a:tblGrid>
                <a:gridCol w="4151365">
                  <a:extLst>
                    <a:ext uri="{9D8B030D-6E8A-4147-A177-3AD203B41FA5}">
                      <a16:colId xmlns:a16="http://schemas.microsoft.com/office/drawing/2014/main" val="678485416"/>
                    </a:ext>
                  </a:extLst>
                </a:gridCol>
              </a:tblGrid>
              <a:tr h="24799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  // указатель на целое число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символ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float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*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;  // указатель на число с плавающей точкой</a:t>
                      </a:r>
                      <a:endParaRPr lang="ru-RU" sz="11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48941"/>
                  </a:ext>
                </a:extLst>
              </a:tr>
            </a:tbl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998753" y="5707871"/>
            <a:ext cx="3432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Bef>
                <a:spcPts val="600"/>
              </a:spcBef>
              <a:spcAft>
                <a:spcPts val="600"/>
              </a:spcAft>
            </a:pPr>
            <a:r>
              <a:rPr lang="ru-RU" sz="1200" dirty="0">
                <a:latin typeface="+mj-lt"/>
                <a:ea typeface="Times New Roman" panose="02020603050405020304" pitchFamily="18" charset="0"/>
              </a:rPr>
              <a:t>Пример использования указателя в коде:</a:t>
            </a:r>
            <a:endParaRPr lang="ru-RU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2AB1423-87DC-4111-8DBF-31BD3802BECB}"/>
              </a:ext>
            </a:extLst>
          </p:cNvPr>
          <p:cNvCxnSpPr>
            <a:cxnSpLocks/>
          </p:cNvCxnSpPr>
          <p:nvPr/>
        </p:nvCxnSpPr>
        <p:spPr bwMode="auto">
          <a:xfrm>
            <a:off x="4377743" y="1556792"/>
            <a:ext cx="52058" cy="499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8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Конструкции языка СИ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83033" y="3404285"/>
            <a:ext cx="4351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i="1" dirty="0" err="1"/>
              <a:t>stdint</a:t>
            </a:r>
            <a:r>
              <a:rPr lang="en-US" sz="1200" b="1" i="1" dirty="0"/>
              <a:t>.h</a:t>
            </a:r>
            <a:r>
              <a:rPr lang="ru-RU" sz="1200" dirty="0"/>
              <a:t> описывает целочисленные типы данных с установленными диапазонами представления чисел. Вместе с типами данных, в этом файле определены макросы с указанием верхних и нижних границ представляемых значений и макро-функции для формирования диапазонов представляемых значений для каждого типа данных.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2868"/>
              </p:ext>
            </p:extLst>
          </p:nvPr>
        </p:nvGraphicFramePr>
        <p:xfrm>
          <a:off x="4661035" y="4847247"/>
          <a:ext cx="4273266" cy="17765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1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Знаковый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Без знаковый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int_8t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uint_8t</a:t>
                      </a:r>
                      <a:endParaRPr lang="ru-RU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200" kern="1200" dirty="0">
                          <a:effectLst/>
                        </a:rPr>
                        <a:t>Целочисленные типы данных с шириной диапазона представления чисел 8, 16, 32 и 64 бита, соответственно.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int_16t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uint_16t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int_32t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uint_32t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int_64t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uint_64t</a:t>
                      </a:r>
                      <a:endParaRPr lang="ru-RU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99993" y="1344327"/>
            <a:ext cx="44343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/>
              <a:t>Struct</a:t>
            </a:r>
            <a:r>
              <a:rPr lang="ru-RU" sz="1200" dirty="0"/>
              <a:t> — это совокупность переменных, объединенных одним именем, предоставляющая общепринятый способ совместного хранения информации. Объявление структуры приводит к образованию шаблона, используемого для создания объектов структуры. Переменные, образующие структуру, называются членами структуры. Члены структуры также часто называются элементами или полями. </a:t>
            </a:r>
          </a:p>
        </p:txBody>
      </p:sp>
      <p:cxnSp>
        <p:nvCxnSpPr>
          <p:cNvPr id="17" name="Прямая соединительная линия 16"/>
          <p:cNvCxnSpPr>
            <a:cxnSpLocks/>
          </p:cNvCxnSpPr>
          <p:nvPr/>
        </p:nvCxnSpPr>
        <p:spPr bwMode="auto">
          <a:xfrm>
            <a:off x="4583033" y="3021522"/>
            <a:ext cx="4257194" cy="2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1034" y="1065245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Конструкция </a:t>
            </a:r>
            <a:r>
              <a:rPr lang="en-US" sz="1400" dirty="0" err="1">
                <a:solidFill>
                  <a:srgbClr val="866C49"/>
                </a:solidFill>
              </a:rPr>
              <a:t>struct</a:t>
            </a:r>
            <a:endParaRPr lang="ru-RU" sz="1400" dirty="0">
              <a:solidFill>
                <a:srgbClr val="866C4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4661034" y="3133828"/>
            <a:ext cx="4091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866C49"/>
                </a:solidFill>
              </a:rPr>
              <a:t>stdint</a:t>
            </a:r>
            <a:r>
              <a:rPr lang="ru-RU" sz="1400" dirty="0">
                <a:solidFill>
                  <a:srgbClr val="866C49"/>
                </a:solidFill>
              </a:rPr>
              <a:t>.</a:t>
            </a:r>
            <a:r>
              <a:rPr lang="en-US" sz="1400" dirty="0">
                <a:solidFill>
                  <a:srgbClr val="866C49"/>
                </a:solidFill>
              </a:rPr>
              <a:t>h</a:t>
            </a:r>
            <a:endParaRPr lang="ru-RU" sz="1100" dirty="0">
              <a:solidFill>
                <a:srgbClr val="866C49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 bwMode="auto">
          <a:xfrm>
            <a:off x="4382277" y="1271036"/>
            <a:ext cx="47524" cy="528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114100" y="1373022"/>
            <a:ext cx="41513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866C49"/>
                </a:solidFill>
              </a:rPr>
              <a:t>Пример использования конструкции </a:t>
            </a:r>
            <a:r>
              <a:rPr lang="en-US" sz="1400" dirty="0" err="1">
                <a:solidFill>
                  <a:srgbClr val="866C49"/>
                </a:solidFill>
              </a:rPr>
              <a:t>struct</a:t>
            </a:r>
            <a:r>
              <a:rPr lang="en-US" sz="1400" dirty="0">
                <a:solidFill>
                  <a:srgbClr val="866C49"/>
                </a:solidFill>
              </a:rPr>
              <a:t> </a:t>
            </a:r>
            <a:r>
              <a:rPr lang="ru-RU" sz="1400" dirty="0">
                <a:solidFill>
                  <a:srgbClr val="866C49"/>
                </a:solidFill>
              </a:rPr>
              <a:t>в Си</a:t>
            </a:r>
            <a:endParaRPr lang="ru-RU" sz="1100" dirty="0">
              <a:solidFill>
                <a:srgbClr val="866C49"/>
              </a:solidFill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" y="1860358"/>
            <a:ext cx="4173563" cy="403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6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Подготовка к выполнению лабораторной работы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100615" y="1268760"/>
            <a:ext cx="899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1. Подключить компилятор. С помощью команды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gedit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~/.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bashrc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добавить строчку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146F11-1E2D-4C48-A1DA-02AC0F9B236C}"/>
              </a:ext>
            </a:extLst>
          </p:cNvPr>
          <p:cNvSpPr/>
          <p:nvPr/>
        </p:nvSpPr>
        <p:spPr>
          <a:xfrm>
            <a:off x="273223" y="1652453"/>
            <a:ext cx="8597552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PATH=/local/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pkims_labs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labs_SoC_PROG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/riscv-gcc-10.2.0/bin:/$PATH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82424-3ACC-4A01-A9B0-1FCC279214CE}"/>
              </a:ext>
            </a:extLst>
          </p:cNvPr>
          <p:cNvSpPr txBox="1"/>
          <p:nvPr/>
        </p:nvSpPr>
        <p:spPr>
          <a:xfrm>
            <a:off x="100615" y="2532495"/>
            <a:ext cx="659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Скопировать проект СнК в свою локальную директорию. 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 находится по следующему пути: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9DE585-90D5-4471-8E79-CFB44E0EFF1B}"/>
              </a:ext>
            </a:extLst>
          </p:cNvPr>
          <p:cNvSpPr/>
          <p:nvPr/>
        </p:nvSpPr>
        <p:spPr>
          <a:xfrm>
            <a:off x="275157" y="3204082"/>
            <a:ext cx="8590482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pkims_labs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labs_SoC_PROG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CC254-7A09-4392-98D0-FA3827328E1C}"/>
              </a:ext>
            </a:extLst>
          </p:cNvPr>
          <p:cNvSpPr txBox="1"/>
          <p:nvPr/>
        </p:nvSpPr>
        <p:spPr>
          <a:xfrm>
            <a:off x="100615" y="4203691"/>
            <a:ext cx="50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3. Скопировать файлы из Л/Р3 в директорию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68087" y="4602045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164B7-DF0F-4887-8FBB-01812A3A4ED2}"/>
              </a:ext>
            </a:extLst>
          </p:cNvPr>
          <p:cNvSpPr txBox="1"/>
          <p:nvPr/>
        </p:nvSpPr>
        <p:spPr>
          <a:xfrm>
            <a:off x="96349" y="5607636"/>
            <a:ext cx="86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4. Добавить относительные пути до ваших файлов из Л/Р3 в следующий файл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B845-3363-4B04-B956-C10EAA388946}"/>
              </a:ext>
            </a:extLst>
          </p:cNvPr>
          <p:cNvSpPr/>
          <p:nvPr/>
        </p:nvSpPr>
        <p:spPr>
          <a:xfrm>
            <a:off x="273224" y="5978623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filelist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main_project.f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Подключение блока к топ-уровню </a:t>
            </a:r>
            <a:r>
              <a:rPr lang="ru-RU" sz="2800" dirty="0" err="1"/>
              <a:t>СнК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C89AF1-AD8E-4191-A20B-127535046BBC}"/>
              </a:ext>
            </a:extLst>
          </p:cNvPr>
          <p:cNvPicPr/>
          <p:nvPr/>
        </p:nvPicPr>
        <p:blipFill rotWithShape="1">
          <a:blip r:embed="rId2"/>
          <a:srcRect t="9130"/>
          <a:stretch/>
        </p:blipFill>
        <p:spPr bwMode="auto">
          <a:xfrm>
            <a:off x="0" y="1700808"/>
            <a:ext cx="8928037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48864" y="1109742"/>
            <a:ext cx="8597551" cy="338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&gt;/soc_programming/src/rtl/top.sv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Запуск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539552" y="2998178"/>
            <a:ext cx="2291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66C49"/>
                </a:solidFill>
              </a:rPr>
              <a:t>Компиляция С кода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146F11-1E2D-4C48-A1DA-02AC0F9B236C}"/>
              </a:ext>
            </a:extLst>
          </p:cNvPr>
          <p:cNvSpPr/>
          <p:nvPr/>
        </p:nvSpPr>
        <p:spPr>
          <a:xfrm>
            <a:off x="539552" y="3438135"/>
            <a:ext cx="785078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make clean compile</a:t>
            </a:r>
            <a:endParaRPr lang="ru-RU" sz="16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539552" y="4869160"/>
            <a:ext cx="4634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66C49"/>
                </a:solidFill>
              </a:rPr>
              <a:t>Запуск симуляции в САПР </a:t>
            </a:r>
            <a:r>
              <a:rPr lang="en-US" dirty="0">
                <a:solidFill>
                  <a:srgbClr val="866C49"/>
                </a:solidFill>
              </a:rPr>
              <a:t>Synopsys VCS</a:t>
            </a:r>
            <a:endParaRPr lang="ru-RU" dirty="0">
              <a:solidFill>
                <a:srgbClr val="866C49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20261B-B052-4ADA-AAF6-8AAB771EACBE}"/>
              </a:ext>
            </a:extLst>
          </p:cNvPr>
          <p:cNvSpPr/>
          <p:nvPr/>
        </p:nvSpPr>
        <p:spPr>
          <a:xfrm>
            <a:off x="541884" y="5302642"/>
            <a:ext cx="7850781" cy="86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/sim/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vcs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clean sim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78CA70-A063-480A-BD16-69B9702C5D2D}"/>
              </a:ext>
            </a:extLst>
          </p:cNvPr>
          <p:cNvSpPr/>
          <p:nvPr/>
        </p:nvSpPr>
        <p:spPr>
          <a:xfrm>
            <a:off x="539552" y="1886388"/>
            <a:ext cx="7850781" cy="411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16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synopsys</a:t>
            </a: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/VCS/R-2020.12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36B8C-4551-476C-BC79-CEEE8F0FDC4F}"/>
              </a:ext>
            </a:extLst>
          </p:cNvPr>
          <p:cNvSpPr txBox="1"/>
          <p:nvPr/>
        </p:nvSpPr>
        <p:spPr>
          <a:xfrm>
            <a:off x="539552" y="1506789"/>
            <a:ext cx="7909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rgbClr val="866C49"/>
                </a:solidFill>
              </a:rPr>
              <a:t>Подгрузка</a:t>
            </a:r>
            <a:r>
              <a:rPr lang="ru-RU" dirty="0">
                <a:solidFill>
                  <a:srgbClr val="866C49"/>
                </a:solidFill>
              </a:rPr>
              <a:t> САПР </a:t>
            </a:r>
            <a:r>
              <a:rPr lang="en-US" dirty="0">
                <a:solidFill>
                  <a:srgbClr val="866C49"/>
                </a:solidFill>
              </a:rPr>
              <a:t>Synopsys VCS (</a:t>
            </a:r>
            <a:r>
              <a:rPr lang="ru-RU" dirty="0">
                <a:solidFill>
                  <a:srgbClr val="866C49"/>
                </a:solidFill>
              </a:rPr>
              <a:t>делается 1 раз для сессии терминала)</a:t>
            </a:r>
          </a:p>
        </p:txBody>
      </p:sp>
    </p:spTree>
    <p:extLst>
      <p:ext uri="{BB962C8B-B14F-4D97-AF65-F5344CB8AC3E}">
        <p14:creationId xmlns:p14="http://schemas.microsoft.com/office/powerpoint/2010/main" val="159512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683568" y="1412776"/>
            <a:ext cx="777686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dirty="0"/>
              <a:t>Подключить блок расчета </a:t>
            </a:r>
            <a:r>
              <a:rPr lang="en-US" dirty="0"/>
              <a:t>CRC </a:t>
            </a:r>
            <a:r>
              <a:rPr lang="ru-RU" dirty="0"/>
              <a:t>из лабораторной работы №</a:t>
            </a:r>
            <a:r>
              <a:rPr lang="en-US" dirty="0"/>
              <a:t>2</a:t>
            </a:r>
            <a:r>
              <a:rPr lang="ru-RU" dirty="0"/>
              <a:t> к </a:t>
            </a:r>
            <a:r>
              <a:rPr lang="ru-RU" dirty="0" err="1"/>
              <a:t>СнК</a:t>
            </a:r>
            <a:r>
              <a:rPr lang="ru-RU" dirty="0"/>
              <a:t> по </a:t>
            </a:r>
            <a:r>
              <a:rPr lang="en-US" dirty="0"/>
              <a:t>APB3 </a:t>
            </a:r>
            <a:r>
              <a:rPr lang="ru-RU" dirty="0"/>
              <a:t>интерфейсу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Написать программу на </a:t>
            </a:r>
            <a:r>
              <a:rPr lang="en-US" dirty="0"/>
              <a:t>C, </a:t>
            </a:r>
            <a:r>
              <a:rPr lang="ru-RU" dirty="0"/>
              <a:t>в которой происходит подключение к блоку </a:t>
            </a:r>
            <a:r>
              <a:rPr lang="en-US" dirty="0"/>
              <a:t>CRC </a:t>
            </a:r>
            <a:r>
              <a:rPr lang="ru-RU" dirty="0"/>
              <a:t>и считывание флага завершения расчета. Программа должна учитывать все статусные флаги регистра управления из предыдущих Л/Р.</a:t>
            </a:r>
          </a:p>
          <a:p>
            <a:pPr marL="457200" indent="-457200">
              <a:buAutoNum type="arabicParenR"/>
            </a:pPr>
            <a:r>
              <a:rPr lang="ru-RU" dirty="0"/>
              <a:t>Провести функциональную симуляцию проекта</a:t>
            </a:r>
            <a:r>
              <a:rPr lang="en-US" dirty="0"/>
              <a:t>; </a:t>
            </a:r>
            <a:r>
              <a:rPr lang="ru-RU" dirty="0"/>
              <a:t>При возникновении ошибок, отладить программу, повторить симуляцию, добиться корректной работы устройства и алгоритма.</a:t>
            </a:r>
          </a:p>
        </p:txBody>
      </p: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Times New Roman"/>
              </a:rPr>
              <a:t>Лабораторное задание</a:t>
            </a:r>
            <a:endParaRPr lang="ru-RU" sz="2800" b="1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432F73-416B-4F53-ABFF-3B052AF83817}"/>
              </a:ext>
            </a:extLst>
          </p:cNvPr>
          <p:cNvSpPr/>
          <p:nvPr/>
        </p:nvSpPr>
        <p:spPr>
          <a:xfrm>
            <a:off x="1547664" y="4869160"/>
            <a:ext cx="6389612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За основу желательно использовать модуль устройства, разработанного в Л/Р №3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E41308-36FC-4033-A8B5-E594E95441CE}"/>
              </a:ext>
            </a:extLst>
          </p:cNvPr>
          <p:cNvSpPr/>
          <p:nvPr/>
        </p:nvSpPr>
        <p:spPr>
          <a:xfrm>
            <a:off x="1187624" y="4807604"/>
            <a:ext cx="36004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Ясность">
      <a:fillStyleLst>
        <a:solidFill>
          <a:schemeClr val="phClr"/>
        </a:solidFill>
        <a:gradFill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/>
        </a:gradFill>
        <a:gradFill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1374</TotalTime>
  <Words>646</Words>
  <Application>Microsoft Office PowerPoint</Application>
  <DocSecurity>0</DocSecurity>
  <PresentationFormat>Экран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(Основной текст)</vt:lpstr>
      <vt:lpstr>Bahnschrift Light</vt:lpstr>
      <vt:lpstr>Calibri</vt:lpstr>
      <vt:lpstr>Calibri Light</vt:lpstr>
      <vt:lpstr>Times New Roman</vt:lpstr>
      <vt:lpstr>Ясность</vt:lpstr>
      <vt:lpstr>Системы на кристалле (СнК)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subject/>
  <dc:creator>Калистратов Олег Александрович</dc:creator>
  <cp:keywords/>
  <dc:description/>
  <cp:lastModifiedBy>Kirill Liubavin</cp:lastModifiedBy>
  <cp:revision>333</cp:revision>
  <dcterms:created xsi:type="dcterms:W3CDTF">2022-01-14T07:21:08Z</dcterms:created>
  <dcterms:modified xsi:type="dcterms:W3CDTF">2023-03-29T18:53:51Z</dcterms:modified>
  <cp:category/>
  <dc:identifier/>
  <cp:contentStatus/>
  <dc:language/>
  <cp:version/>
</cp:coreProperties>
</file>