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4" r:id="rId3"/>
    <p:sldId id="278" r:id="rId4"/>
    <p:sldId id="266" r:id="rId5"/>
    <p:sldId id="267" r:id="rId6"/>
    <p:sldId id="268" r:id="rId7"/>
    <p:sldId id="269" r:id="rId8"/>
    <p:sldId id="270" r:id="rId9"/>
    <p:sldId id="276" r:id="rId10"/>
    <p:sldId id="277" r:id="rId11"/>
    <p:sldId id="275" r:id="rId12"/>
    <p:sldId id="273" r:id="rId13"/>
    <p:sldId id="26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0823EAE-0913-49FA-81BB-A178D80DC31D}">
          <p14:sldIdLst>
            <p14:sldId id="256"/>
            <p14:sldId id="264"/>
            <p14:sldId id="278"/>
            <p14:sldId id="266"/>
            <p14:sldId id="267"/>
            <p14:sldId id="268"/>
            <p14:sldId id="269"/>
            <p14:sldId id="270"/>
            <p14:sldId id="276"/>
            <p14:sldId id="277"/>
            <p14:sldId id="275"/>
            <p14:sldId id="273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E292"/>
    <a:srgbClr val="D5E8D4"/>
    <a:srgbClr val="93A299"/>
    <a:srgbClr val="80AFE3"/>
    <a:srgbClr val="002060"/>
    <a:srgbClr val="D2533C"/>
    <a:srgbClr val="CDBCD6"/>
    <a:srgbClr val="E1D5E7"/>
    <a:srgbClr val="D4B34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79642" autoAdjust="0"/>
  </p:normalViewPr>
  <p:slideViewPr>
    <p:cSldViewPr>
      <p:cViewPr varScale="1">
        <p:scale>
          <a:sx n="127" d="100"/>
          <a:sy n="127" d="100"/>
        </p:scale>
        <p:origin x="53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C478D-9571-4DA3-A228-C57D01FD3581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22DA1-4166-47A0-8449-B526633E0D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58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такое</a:t>
            </a:r>
            <a:r>
              <a:rPr lang="ru-RU" baseline="0" dirty="0"/>
              <a:t> интерфейс?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22DA1-4166-47A0-8449-B526633E0D1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69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22DA1-4166-47A0-8449-B526633E0D1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50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22DA1-4166-47A0-8449-B526633E0D1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536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22DA1-4166-47A0-8449-B526633E0D1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96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22DA1-4166-47A0-8449-B526633E0D1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662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22DA1-4166-47A0-8449-B526633E0D1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01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22DA1-4166-47A0-8449-B526633E0D1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3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22DA1-4166-47A0-8449-B526633E0D1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962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22DA1-4166-47A0-8449-B526633E0D1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5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EE84-DBD6-4497-A478-A25BF20BF683}" type="datetime1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393E-078F-45D3-AF4A-8FBE95705BAF}" type="datetime1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ECD-F6BE-4E2D-A9BC-D5F025181FEA}" type="datetime1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BDAA-DE2A-48F0-A605-93FDF5E53781}" type="datetime1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8C87-1AAD-48F7-B909-36B88B2A18C0}" type="datetime1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F16F-68EC-4CFE-A1B9-01B5791621B9}" type="datetime1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F86D-A17A-44D0-8E33-E74A78201C7E}" type="datetime1">
              <a:rPr lang="ru-RU" smtClean="0"/>
              <a:t>16.02.2023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4FC-A466-4AF8-A336-A42A47F8191A}" type="datetime1">
              <a:rPr lang="ru-RU" smtClean="0"/>
              <a:t>16.02.2023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270E-053C-43F5-90F4-DA790C95CB2E}" type="datetime1">
              <a:rPr lang="ru-RU" smtClean="0"/>
              <a:t>16.02.2023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C7A1-FC5C-4410-B34D-23BC74101E45}" type="datetime1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8E68-EB48-434F-9C01-AF4BAACBBFB7}" type="datetime1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C8220F5-B60C-4D4B-93D3-E7F351002909}" type="datetime1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7700" y="1573039"/>
            <a:ext cx="8244780" cy="1093961"/>
          </a:xfrm>
        </p:spPr>
        <p:txBody>
          <a:bodyPr/>
          <a:lstStyle/>
          <a:p>
            <a:r>
              <a:rPr lang="ru-RU" sz="2800" dirty="0">
                <a:solidFill>
                  <a:srgbClr val="D253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Лабораторная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работа №1</a:t>
            </a:r>
            <a:b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Основы проектирования ведомых модулей, обладающих системным интерфейсом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«‎Проектирование СнК с программируемой архитектурой»‎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83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 txBox="1">
            <a:spLocks/>
          </p:cNvSpPr>
          <p:nvPr/>
        </p:nvSpPr>
        <p:spPr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testbench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A1427D-63AC-4FCA-8ECA-3CD458824204}"/>
              </a:ext>
            </a:extLst>
          </p:cNvPr>
          <p:cNvCxnSpPr>
            <a:cxnSpLocks/>
          </p:cNvCxnSpPr>
          <p:nvPr/>
        </p:nvCxnSpPr>
        <p:spPr>
          <a:xfrm>
            <a:off x="4322526" y="1124744"/>
            <a:ext cx="0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3E636D-63D9-482D-953C-66BDE4335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33" y="1700808"/>
            <a:ext cx="3700679" cy="408163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9ED4A8-A2AC-4E76-838C-A38D798B2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098836"/>
            <a:ext cx="4081428" cy="34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7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736945"/>
              </p:ext>
            </p:extLst>
          </p:nvPr>
        </p:nvGraphicFramePr>
        <p:xfrm>
          <a:off x="827584" y="3670861"/>
          <a:ext cx="7488832" cy="2784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928">
                  <a:extLst>
                    <a:ext uri="{9D8B030D-6E8A-4147-A177-3AD203B41FA5}">
                      <a16:colId xmlns:a16="http://schemas.microsoft.com/office/drawing/2014/main" val="3092200142"/>
                    </a:ext>
                  </a:extLst>
                </a:gridCol>
                <a:gridCol w="1482327">
                  <a:extLst>
                    <a:ext uri="{9D8B030D-6E8A-4147-A177-3AD203B41FA5}">
                      <a16:colId xmlns:a16="http://schemas.microsoft.com/office/drawing/2014/main" val="2911420404"/>
                    </a:ext>
                  </a:extLst>
                </a:gridCol>
                <a:gridCol w="1360478">
                  <a:extLst>
                    <a:ext uri="{9D8B030D-6E8A-4147-A177-3AD203B41FA5}">
                      <a16:colId xmlns:a16="http://schemas.microsoft.com/office/drawing/2014/main" val="42755691"/>
                    </a:ext>
                  </a:extLst>
                </a:gridCol>
                <a:gridCol w="3145099">
                  <a:extLst>
                    <a:ext uri="{9D8B030D-6E8A-4147-A177-3AD203B41FA5}">
                      <a16:colId xmlns:a16="http://schemas.microsoft.com/office/drawing/2014/main" val="2353963264"/>
                    </a:ext>
                  </a:extLst>
                </a:gridCol>
              </a:tblGrid>
              <a:tr h="3705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 сигнала</a:t>
                      </a:r>
                    </a:p>
                  </a:txBody>
                  <a:tcPr marL="68580" marR="68580" marT="0" marB="0">
                    <a:solidFill>
                      <a:srgbClr val="D5E8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Ведущий 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(Master</a:t>
                      </a: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solidFill>
                      <a:srgbClr val="D5E8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Ведомый (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Slave</a:t>
                      </a: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solidFill>
                      <a:srgbClr val="D5E8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>
                    <a:solidFill>
                      <a:srgbClr val="D5E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24106"/>
                  </a:ext>
                </a:extLst>
              </a:tr>
              <a:tr h="1877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PCLK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Тактовый сигнал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9846186"/>
                  </a:ext>
                </a:extLst>
              </a:tr>
              <a:tr h="1877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PRESETn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Сброс, низкий активный уровень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6791240"/>
                  </a:ext>
                </a:extLst>
              </a:tr>
              <a:tr h="1877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PSEL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Выбор определенного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slave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устройства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5716100"/>
                  </a:ext>
                </a:extLst>
              </a:tr>
              <a:tr h="1877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PENABLE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Инициализация транзакции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9398247"/>
                  </a:ext>
                </a:extLst>
              </a:tr>
              <a:tr h="1877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PWDATA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Данные для записи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8509516"/>
                  </a:ext>
                </a:extLst>
              </a:tr>
              <a:tr h="1877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PWRITE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Строб записи (1 –запись, 0 -чтение)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9606566"/>
                  </a:ext>
                </a:extLst>
              </a:tr>
              <a:tr h="1877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PREADY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Сигнал окончания транзакции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9388154"/>
                  </a:ext>
                </a:extLst>
              </a:tr>
              <a:tr h="1877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PRDATA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Данные для чтения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2498749"/>
                  </a:ext>
                </a:extLst>
              </a:tr>
              <a:tr h="1877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PSLVERR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Сигнал наличия ошибки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6628561"/>
                  </a:ext>
                </a:extLst>
              </a:tr>
              <a:tr h="1877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PADDR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Адрес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1543029"/>
                  </a:ext>
                </a:extLst>
              </a:tr>
            </a:tbl>
          </a:graphicData>
        </a:graphic>
      </p:graphicFrame>
      <p:sp>
        <p:nvSpPr>
          <p:cNvPr id="8" name="Заголовок 4"/>
          <p:cNvSpPr txBox="1">
            <a:spLocks/>
          </p:cNvSpPr>
          <p:nvPr/>
        </p:nvSpPr>
        <p:spPr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</a:rPr>
              <a:t>Системный интерфейс AMBA APB3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3139977" y="951986"/>
            <a:ext cx="3004199" cy="2549022"/>
            <a:chOff x="3883925" y="1092538"/>
            <a:chExt cx="3784419" cy="3223417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6660232" y="1196752"/>
              <a:ext cx="1008112" cy="2376264"/>
            </a:xfrm>
            <a:prstGeom prst="roundRect">
              <a:avLst/>
            </a:prstGeom>
            <a:solidFill>
              <a:srgbClr val="D5E8D4"/>
            </a:solidFill>
            <a:ln>
              <a:solidFill>
                <a:srgbClr val="89B7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Slave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4283968" y="1196752"/>
              <a:ext cx="1080119" cy="2376264"/>
            </a:xfrm>
            <a:prstGeom prst="roundRect">
              <a:avLst/>
            </a:prstGeom>
            <a:solidFill>
              <a:srgbClr val="DAE8FC"/>
            </a:solidFill>
            <a:ln>
              <a:solidFill>
                <a:srgbClr val="698B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Master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Прямая со стрелкой 9"/>
            <p:cNvCxnSpPr/>
            <p:nvPr/>
          </p:nvCxnSpPr>
          <p:spPr>
            <a:xfrm>
              <a:off x="5457601" y="1365955"/>
              <a:ext cx="11521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5457601" y="1653987"/>
              <a:ext cx="11521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5457601" y="1942019"/>
              <a:ext cx="11521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>
              <a:off x="5457601" y="2230051"/>
              <a:ext cx="11521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>
              <a:off x="5457601" y="2518083"/>
              <a:ext cx="11521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flipH="1">
              <a:off x="5457600" y="2806115"/>
              <a:ext cx="11306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 flipV="1">
              <a:off x="7020272" y="3592056"/>
              <a:ext cx="0" cy="413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4283968" y="4005064"/>
              <a:ext cx="27363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4283968" y="4293096"/>
              <a:ext cx="30963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7380312" y="3592056"/>
              <a:ext cx="0" cy="7010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V="1">
              <a:off x="4716016" y="3592056"/>
              <a:ext cx="0" cy="413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 flipV="1">
              <a:off x="5076056" y="3592056"/>
              <a:ext cx="0" cy="7010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4693156" y="397838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5053196" y="427023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5634977" y="1092538"/>
              <a:ext cx="798035" cy="3113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000" dirty="0"/>
                <a:t>PADDR</a:t>
              </a: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5746246" y="1375470"/>
              <a:ext cx="642548" cy="3113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000" dirty="0"/>
                <a:t>PSEL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5546805" y="1667867"/>
              <a:ext cx="973715" cy="3113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000" dirty="0"/>
                <a:t>PENABLE</a:t>
              </a: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5602091" y="1946091"/>
              <a:ext cx="860634" cy="3113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000" dirty="0"/>
                <a:t>PWRITE</a:t>
              </a: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5495875" y="2235150"/>
              <a:ext cx="957560" cy="3210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000" dirty="0"/>
                <a:t>PWDATA</a:t>
              </a: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5544689" y="2523601"/>
              <a:ext cx="894962" cy="3113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000" dirty="0"/>
                <a:t>PREADY</a:t>
              </a: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5531283" y="2803836"/>
              <a:ext cx="886885" cy="3113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000" dirty="0"/>
                <a:t>PRDATA</a:t>
              </a: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5504181" y="3114373"/>
              <a:ext cx="983812" cy="3113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000" dirty="0"/>
                <a:t>PSLVERR</a:t>
              </a:r>
              <a:endParaRPr lang="ru-RU" sz="1000" dirty="0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3909955" y="3694377"/>
              <a:ext cx="652644" cy="3113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000" dirty="0"/>
                <a:t>PCLK</a:t>
              </a:r>
              <a:endParaRPr lang="en-US" sz="1200" dirty="0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3883925" y="3993736"/>
              <a:ext cx="965639" cy="3113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000" dirty="0"/>
                <a:t>PRESETn</a:t>
              </a:r>
              <a:endParaRPr lang="en-US" sz="1200" dirty="0"/>
            </a:p>
          </p:txBody>
        </p:sp>
        <p:cxnSp>
          <p:nvCxnSpPr>
            <p:cNvPr id="34" name="Прямая со стрелкой 33"/>
            <p:cNvCxnSpPr/>
            <p:nvPr/>
          </p:nvCxnSpPr>
          <p:spPr>
            <a:xfrm flipH="1">
              <a:off x="5457601" y="3096401"/>
              <a:ext cx="11306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 flipH="1">
              <a:off x="5457601" y="3404532"/>
              <a:ext cx="11306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49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 txBox="1">
            <a:spLocks/>
          </p:cNvSpPr>
          <p:nvPr/>
        </p:nvSpPr>
        <p:spPr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Протоколы интерфейса </a:t>
            </a:r>
            <a:r>
              <a:rPr lang="ru-RU" sz="2800" b="1" dirty="0">
                <a:latin typeface="Times New Roman" panose="02020603050405020304" pitchFamily="18" charset="0"/>
              </a:rPr>
              <a:t>AMBA APB3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/>
          <p:nvPr/>
        </p:nvPicPr>
        <p:blipFill rotWithShape="1">
          <a:blip r:embed="rId2"/>
          <a:srcRect l="9649"/>
          <a:stretch/>
        </p:blipFill>
        <p:spPr bwMode="auto">
          <a:xfrm>
            <a:off x="219225" y="1198269"/>
            <a:ext cx="4496791" cy="19046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l="3561"/>
          <a:stretch/>
        </p:blipFill>
        <p:spPr bwMode="auto">
          <a:xfrm>
            <a:off x="4716016" y="1214501"/>
            <a:ext cx="4150288" cy="18884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4"/>
          <a:srcRect l="9075"/>
          <a:stretch/>
        </p:blipFill>
        <p:spPr bwMode="auto">
          <a:xfrm>
            <a:off x="2467620" y="3501008"/>
            <a:ext cx="4452620" cy="26136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83569" y="3021643"/>
            <a:ext cx="381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Транзакция записи APB3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876112" y="3021643"/>
            <a:ext cx="381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Транзакция чтения APB3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785718" y="6171664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транзакции записи с ошибочным ответом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21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83568" y="1412776"/>
            <a:ext cx="7776864" cy="4361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400" dirty="0">
                <a:ea typeface="Calibri" panose="020F0502020204030204" pitchFamily="34" charset="0"/>
              </a:rPr>
              <a:t>Изучить применение конструкции </a:t>
            </a:r>
            <a:r>
              <a:rPr lang="en-US" sz="1400" dirty="0">
                <a:ea typeface="Calibri" panose="020F0502020204030204" pitchFamily="34" charset="0"/>
              </a:rPr>
              <a:t>interface </a:t>
            </a:r>
            <a:r>
              <a:rPr lang="ru-RU" sz="1400" dirty="0">
                <a:ea typeface="Calibri" panose="020F0502020204030204" pitchFamily="34" charset="0"/>
              </a:rPr>
              <a:t>в </a:t>
            </a:r>
            <a:r>
              <a:rPr lang="en-US" sz="1400" dirty="0">
                <a:ea typeface="Calibri" panose="020F0502020204030204" pitchFamily="34" charset="0"/>
              </a:rPr>
              <a:t>HDL SystemVerilog</a:t>
            </a:r>
            <a:r>
              <a:rPr lang="ru-RU" sz="1400" dirty="0">
                <a:ea typeface="Calibri" panose="020F0502020204030204" pitchFamily="34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400" dirty="0">
                <a:ea typeface="Calibri" panose="020F0502020204030204" pitchFamily="34" charset="0"/>
              </a:rPr>
              <a:t>Изучить перечень и назначение сигналов интерфейса AMBA APB3 и его протокол для взаимодействия с модулями</a:t>
            </a:r>
            <a:r>
              <a:rPr lang="en-US" sz="1400" dirty="0">
                <a:ea typeface="Calibri" panose="020F0502020204030204" pitchFamily="34" charset="0"/>
              </a:rPr>
              <a:t>;</a:t>
            </a:r>
            <a:endParaRPr lang="ru-RU" sz="1400" dirty="0"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400" dirty="0">
                <a:ea typeface="Calibri" panose="020F0502020204030204" pitchFamily="34" charset="0"/>
              </a:rPr>
              <a:t>Самостоятельно описать </a:t>
            </a:r>
            <a:r>
              <a:rPr lang="en-US" sz="1400" dirty="0">
                <a:ea typeface="Calibri" panose="020F0502020204030204" pitchFamily="34" charset="0"/>
              </a:rPr>
              <a:t>interface </a:t>
            </a:r>
            <a:r>
              <a:rPr lang="ru-RU" sz="1400" dirty="0">
                <a:ea typeface="Calibri" panose="020F0502020204030204" pitchFamily="34" charset="0"/>
              </a:rPr>
              <a:t>для AMBA APB3</a:t>
            </a:r>
            <a:r>
              <a:rPr lang="en-US" sz="1400" dirty="0">
                <a:ea typeface="Calibri" panose="020F0502020204030204" pitchFamily="34" charset="0"/>
              </a:rPr>
              <a:t>;</a:t>
            </a:r>
            <a:endParaRPr lang="ru-RU" sz="1400" dirty="0"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400" dirty="0">
                <a:ea typeface="Calibri" panose="020F0502020204030204" pitchFamily="34" charset="0"/>
              </a:rPr>
              <a:t>Разработать </a:t>
            </a:r>
            <a:r>
              <a:rPr lang="en-US" sz="1400" dirty="0">
                <a:ea typeface="Calibri" panose="020F0502020204030204" pitchFamily="34" charset="0"/>
              </a:rPr>
              <a:t>APB3-Slave</a:t>
            </a:r>
            <a:r>
              <a:rPr lang="ru-RU" sz="1400" dirty="0">
                <a:ea typeface="Calibri" panose="020F0502020204030204" pitchFamily="34" charset="0"/>
              </a:rPr>
              <a:t> модуль, который будет выполнять следующие задачи через интерфейс </a:t>
            </a:r>
            <a:r>
              <a:rPr lang="en-US" sz="1400" dirty="0">
                <a:ea typeface="Calibri" panose="020F0502020204030204" pitchFamily="34" charset="0"/>
              </a:rPr>
              <a:t>APB3</a:t>
            </a:r>
            <a:r>
              <a:rPr lang="ru-RU" sz="1400" dirty="0">
                <a:ea typeface="Calibri" panose="020F0502020204030204" pitchFamily="34" charset="0"/>
              </a:rPr>
              <a:t> в соответствии с протоколом:</a:t>
            </a:r>
          </a:p>
          <a:p>
            <a:pPr marL="742950" lvl="1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ru-RU" sz="1400" dirty="0">
                <a:ea typeface="Calibri" panose="020F0502020204030204" pitchFamily="34" charset="0"/>
              </a:rPr>
              <a:t>Записывать данные в регистр памяти, основываясь на адрес</a:t>
            </a:r>
            <a:r>
              <a:rPr lang="en-US" sz="1400" dirty="0">
                <a:ea typeface="Calibri" panose="020F0502020204030204" pitchFamily="34" charset="0"/>
              </a:rPr>
              <a:t> </a:t>
            </a:r>
            <a:r>
              <a:rPr lang="ru-RU" sz="1400" dirty="0">
                <a:ea typeface="Calibri" panose="020F0502020204030204" pitchFamily="34" charset="0"/>
              </a:rPr>
              <a:t>регистра</a:t>
            </a:r>
            <a:r>
              <a:rPr lang="en-US" sz="1400" dirty="0">
                <a:ea typeface="Calibri" panose="020F0502020204030204" pitchFamily="34" charset="0"/>
              </a:rPr>
              <a:t>;</a:t>
            </a:r>
            <a:endParaRPr lang="ru-RU" sz="1400" dirty="0"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ru-RU" sz="1400" dirty="0">
                <a:ea typeface="Calibri" panose="020F0502020204030204" pitchFamily="34" charset="0"/>
              </a:rPr>
              <a:t>Считывать данные из регистра памяти, основываясь на адрес регистра</a:t>
            </a:r>
            <a:r>
              <a:rPr lang="en-US" sz="1400" dirty="0">
                <a:ea typeface="Calibri" panose="020F0502020204030204" pitchFamily="34" charset="0"/>
              </a:rPr>
              <a:t>.</a:t>
            </a:r>
            <a:endParaRPr lang="ru-RU" sz="1400" dirty="0"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400" dirty="0">
                <a:ea typeface="Calibri" panose="020F0502020204030204" pitchFamily="34" charset="0"/>
              </a:rPr>
              <a:t>Разработать тестовое окружение</a:t>
            </a:r>
            <a:r>
              <a:rPr lang="en-US" sz="1400" dirty="0">
                <a:ea typeface="Calibri" panose="020F0502020204030204" pitchFamily="34" charset="0"/>
              </a:rPr>
              <a:t>;</a:t>
            </a:r>
            <a:endParaRPr lang="ru-RU" sz="1400" dirty="0"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400" dirty="0">
                <a:ea typeface="Calibri" panose="020F0502020204030204" pitchFamily="34" charset="0"/>
              </a:rPr>
              <a:t>Провести моделирование в САПР </a:t>
            </a:r>
            <a:r>
              <a:rPr lang="ru-RU" sz="1400" dirty="0" err="1">
                <a:ea typeface="Calibri" panose="020F0502020204030204" pitchFamily="34" charset="0"/>
              </a:rPr>
              <a:t>Synopsys</a:t>
            </a:r>
            <a:r>
              <a:rPr lang="ru-RU" sz="1400" dirty="0">
                <a:ea typeface="Calibri" panose="020F0502020204030204" pitchFamily="34" charset="0"/>
              </a:rPr>
              <a:t> VCS.</a:t>
            </a:r>
            <a:endParaRPr lang="ru-RU" sz="1400" dirty="0">
              <a:effectLst/>
              <a:ea typeface="Calibri" panose="020F0502020204030204" pitchFamily="34" charset="0"/>
            </a:endParaRPr>
          </a:p>
        </p:txBody>
      </p:sp>
      <p:sp>
        <p:nvSpPr>
          <p:cNvPr id="4" name="Заголовок 4"/>
          <p:cNvSpPr txBox="1">
            <a:spLocks/>
          </p:cNvSpPr>
          <p:nvPr/>
        </p:nvSpPr>
        <p:spPr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</a:rPr>
              <a:t>Лабораторное задание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6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 txBox="1">
            <a:spLocks/>
          </p:cNvSpPr>
          <p:nvPr/>
        </p:nvSpPr>
        <p:spPr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solidFill>
                  <a:srgbClr val="D253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разработки </a:t>
            </a:r>
            <a:r>
              <a:rPr lang="ru-RU" sz="2800" dirty="0" err="1">
                <a:solidFill>
                  <a:srgbClr val="D253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СнК</a:t>
            </a:r>
            <a:endParaRPr lang="ru-RU" sz="2800" dirty="0">
              <a:solidFill>
                <a:srgbClr val="D253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kalistratov\Downloads\Untitled 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24744"/>
            <a:ext cx="4704523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251520" y="4941168"/>
            <a:ext cx="8640960" cy="1656183"/>
          </a:xfrm>
          <a:prstGeom prst="roundRect">
            <a:avLst>
              <a:gd name="adj" fmla="val 12066"/>
            </a:avLst>
          </a:prstGeom>
          <a:solidFill>
            <a:schemeClr val="tx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Системы на Кристалле (СнК, </a:t>
            </a:r>
            <a:r>
              <a:rPr lang="en-US" b="1" dirty="0">
                <a:solidFill>
                  <a:schemeClr val="tx1"/>
                </a:solidFill>
              </a:rPr>
              <a:t>SoC)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– являются одними из основных методик проектирования устройств в современной микроэлектронике, позволяющей разрабатывать гибкие, энергоэффективные и производительные решения различного назначения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69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 txBox="1">
            <a:spLocks/>
          </p:cNvSpPr>
          <p:nvPr/>
        </p:nvSpPr>
        <p:spPr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Пример структуры типовой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СнК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/>
          <p:cNvGrpSpPr/>
          <p:nvPr/>
        </p:nvGrpSpPr>
        <p:grpSpPr>
          <a:xfrm>
            <a:off x="4283968" y="1556792"/>
            <a:ext cx="4787096" cy="4358332"/>
            <a:chOff x="3923928" y="1340768"/>
            <a:chExt cx="5220072" cy="4752528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3923928" y="1340768"/>
              <a:ext cx="5220072" cy="4752528"/>
            </a:xfrm>
            <a:prstGeom prst="roundRect">
              <a:avLst>
                <a:gd name="adj" fmla="val 507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1522760"/>
              <a:ext cx="4680519" cy="4239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Группа 7"/>
          <p:cNvGrpSpPr/>
          <p:nvPr/>
        </p:nvGrpSpPr>
        <p:grpSpPr>
          <a:xfrm>
            <a:off x="136553" y="1950988"/>
            <a:ext cx="3665031" cy="3501421"/>
            <a:chOff x="5082809" y="2996953"/>
            <a:chExt cx="3888432" cy="3286202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5082809" y="2996953"/>
              <a:ext cx="3888432" cy="3286202"/>
            </a:xfrm>
            <a:prstGeom prst="roundRect">
              <a:avLst>
                <a:gd name="adj" fmla="val 507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6" name="Picture 2" descr="https://russianelectronics.ru/wp-content/uploads/2018/06/r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9524" y="3140968"/>
              <a:ext cx="3435001" cy="2696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Стрелка вправо 10"/>
          <p:cNvSpPr/>
          <p:nvPr/>
        </p:nvSpPr>
        <p:spPr>
          <a:xfrm>
            <a:off x="3916799" y="3645024"/>
            <a:ext cx="306958" cy="306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49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 txBox="1">
            <a:spLocks/>
          </p:cNvSpPr>
          <p:nvPr/>
        </p:nvSpPr>
        <p:spPr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Структурное представление интерфейса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Группа 4"/>
          <p:cNvGrpSpPr/>
          <p:nvPr/>
        </p:nvGrpSpPr>
        <p:grpSpPr>
          <a:xfrm>
            <a:off x="755576" y="1412776"/>
            <a:ext cx="7515107" cy="1800200"/>
            <a:chOff x="660401" y="2105486"/>
            <a:chExt cx="10689316" cy="2771829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660401" y="2105486"/>
              <a:ext cx="2510972" cy="2771829"/>
            </a:xfrm>
            <a:prstGeom prst="roundRect">
              <a:avLst/>
            </a:prstGeom>
            <a:solidFill>
              <a:srgbClr val="DAE8FC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Процессор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4506685" y="2105486"/>
              <a:ext cx="2510972" cy="2771829"/>
            </a:xfrm>
            <a:prstGeom prst="roundRect">
              <a:avLst/>
            </a:prstGeom>
            <a:solidFill>
              <a:srgbClr val="F8CECC"/>
            </a:solidFill>
            <a:ln>
              <a:solidFill>
                <a:srgbClr val="B7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Интерфейс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8276315" y="3550114"/>
              <a:ext cx="3073402" cy="1058628"/>
            </a:xfrm>
            <a:prstGeom prst="roundRect">
              <a:avLst/>
            </a:prstGeom>
            <a:solidFill>
              <a:srgbClr val="FFF2CC"/>
            </a:solidFill>
            <a:ln>
              <a:solidFill>
                <a:srgbClr val="D4B3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Периферийное устройство</a:t>
              </a: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8276315" y="2185771"/>
              <a:ext cx="3073402" cy="1058628"/>
            </a:xfrm>
            <a:prstGeom prst="roundRect">
              <a:avLst/>
            </a:prstGeom>
            <a:solidFill>
              <a:srgbClr val="FFF2CC"/>
            </a:solidFill>
            <a:ln>
              <a:solidFill>
                <a:srgbClr val="D4B3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Периферийное устройство</a:t>
              </a:r>
            </a:p>
          </p:txBody>
        </p:sp>
        <p:sp>
          <p:nvSpPr>
            <p:cNvPr id="10" name="Двойная стрелка влево/вправо 9"/>
            <p:cNvSpPr/>
            <p:nvPr/>
          </p:nvSpPr>
          <p:spPr>
            <a:xfrm>
              <a:off x="3280229" y="3259171"/>
              <a:ext cx="1016000" cy="464457"/>
            </a:xfrm>
            <a:prstGeom prst="leftRightArrow">
              <a:avLst/>
            </a:prstGeom>
            <a:solidFill>
              <a:srgbClr val="E1D5E7"/>
            </a:solidFill>
            <a:ln>
              <a:solidFill>
                <a:srgbClr val="CDBC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Двойная стрелка влево/вправо 10"/>
            <p:cNvSpPr/>
            <p:nvPr/>
          </p:nvSpPr>
          <p:spPr>
            <a:xfrm>
              <a:off x="7086599" y="3847200"/>
              <a:ext cx="1016000" cy="464457"/>
            </a:xfrm>
            <a:prstGeom prst="leftRightArrow">
              <a:avLst/>
            </a:prstGeom>
            <a:solidFill>
              <a:srgbClr val="E1D5E7"/>
            </a:solidFill>
            <a:ln>
              <a:solidFill>
                <a:srgbClr val="CDBC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Двойная стрелка влево/вправо 11"/>
            <p:cNvSpPr/>
            <p:nvPr/>
          </p:nvSpPr>
          <p:spPr>
            <a:xfrm>
              <a:off x="7086599" y="2482857"/>
              <a:ext cx="1016000" cy="464457"/>
            </a:xfrm>
            <a:prstGeom prst="leftRightArrow">
              <a:avLst/>
            </a:prstGeom>
            <a:solidFill>
              <a:srgbClr val="E1D5E7"/>
            </a:solidFill>
            <a:ln>
              <a:solidFill>
                <a:srgbClr val="CDBC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Скругленный прямоугольник 13"/>
          <p:cNvSpPr/>
          <p:nvPr/>
        </p:nvSpPr>
        <p:spPr>
          <a:xfrm>
            <a:off x="251520" y="3478777"/>
            <a:ext cx="8640960" cy="3190574"/>
          </a:xfrm>
          <a:prstGeom prst="roundRect">
            <a:avLst>
              <a:gd name="adj" fmla="val 12066"/>
            </a:avLst>
          </a:prstGeom>
          <a:solidFill>
            <a:schemeClr val="tx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3706705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(в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SystemVerilog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метод инкапсуляции сигналов в логическую группу с целью упрощения взаимодействия с необходимой группой сигналов. 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Свойства:</a:t>
            </a:r>
          </a:p>
          <a:p>
            <a:pPr marL="285750" indent="-285750" algn="just"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Параметризация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 algn="just"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Наследуемость параметров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 algn="just"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Могут быть внешние сигналы, как 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module;</a:t>
            </a:r>
          </a:p>
          <a:p>
            <a:pPr marL="285750" indent="-285750" algn="just"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Могут иметь явно заданное направление сигналов для разных устройств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28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 txBox="1">
            <a:spLocks/>
          </p:cNvSpPr>
          <p:nvPr/>
        </p:nvSpPr>
        <p:spPr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/>
              <a:t>Интерфейс </a:t>
            </a:r>
            <a:r>
              <a:rPr lang="en-US" sz="2800" b="1" dirty="0"/>
              <a:t>SPI</a:t>
            </a:r>
            <a:endParaRPr lang="ru-RU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25210"/>
              </p:ext>
            </p:extLst>
          </p:nvPr>
        </p:nvGraphicFramePr>
        <p:xfrm>
          <a:off x="467544" y="3197200"/>
          <a:ext cx="8421010" cy="335464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09220014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9114204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755691"/>
                    </a:ext>
                  </a:extLst>
                </a:gridCol>
                <a:gridCol w="4244546">
                  <a:extLst>
                    <a:ext uri="{9D8B030D-6E8A-4147-A177-3AD203B41FA5}">
                      <a16:colId xmlns:a16="http://schemas.microsoft.com/office/drawing/2014/main" val="2353963264"/>
                    </a:ext>
                  </a:extLst>
                </a:gridCol>
              </a:tblGrid>
              <a:tr h="2229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 сигнала</a:t>
                      </a:r>
                      <a:endParaRPr lang="ru-RU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BCE2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Ведущий </a:t>
                      </a:r>
                      <a:r>
                        <a:rPr lang="en-US" sz="1400" dirty="0">
                          <a:effectLst/>
                        </a:rPr>
                        <a:t>(Master</a:t>
                      </a:r>
                      <a:r>
                        <a:rPr lang="ru-RU" sz="1400" dirty="0">
                          <a:effectLst/>
                        </a:rPr>
                        <a:t>)</a:t>
                      </a:r>
                      <a:endParaRPr lang="ru-RU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BCE2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Ведомый (</a:t>
                      </a:r>
                      <a:r>
                        <a:rPr lang="en-US" sz="1400" dirty="0">
                          <a:effectLst/>
                        </a:rPr>
                        <a:t>Slave</a:t>
                      </a:r>
                      <a:r>
                        <a:rPr lang="ru-RU" sz="1400" dirty="0">
                          <a:effectLst/>
                        </a:rPr>
                        <a:t>)</a:t>
                      </a:r>
                      <a:endParaRPr lang="ru-RU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BCE2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Описание</a:t>
                      </a:r>
                      <a:endParaRPr lang="ru-RU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BCE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24106"/>
                  </a:ext>
                </a:extLst>
              </a:tr>
              <a:tr h="1598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Служит для передачи тактового сигнала для ведомых устройств.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846186"/>
                  </a:ext>
                </a:extLst>
              </a:tr>
              <a:tr h="1598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RESETn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Сброс, низкий активный уровень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061859"/>
                  </a:ext>
                </a:extLst>
              </a:tr>
              <a:tr h="160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MOSI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Служит для передачи данных от ведущего устройства ведомому.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43029"/>
                  </a:ext>
                </a:extLst>
              </a:tr>
              <a:tr h="160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MISO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Служит для передачи данных от ведомого устройства ведущему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0620"/>
                  </a:ext>
                </a:extLst>
              </a:tr>
              <a:tr h="667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выбор ведомого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45162"/>
                  </a:ext>
                </a:extLst>
              </a:tr>
            </a:tbl>
          </a:graphicData>
        </a:graphic>
      </p:graphicFrame>
      <p:grpSp>
        <p:nvGrpSpPr>
          <p:cNvPr id="120" name="Группа 119"/>
          <p:cNvGrpSpPr/>
          <p:nvPr/>
        </p:nvGrpSpPr>
        <p:grpSpPr>
          <a:xfrm>
            <a:off x="1619672" y="1262881"/>
            <a:ext cx="5388269" cy="1877186"/>
            <a:chOff x="1066660" y="1395970"/>
            <a:chExt cx="5388269" cy="1877186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1764763" y="1395970"/>
              <a:ext cx="1992963" cy="1118745"/>
            </a:xfrm>
            <a:prstGeom prst="roundRect">
              <a:avLst>
                <a:gd name="adj" fmla="val 7799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4499993" y="1395971"/>
              <a:ext cx="1954936" cy="1118744"/>
            </a:xfrm>
            <a:prstGeom prst="roundRect">
              <a:avLst>
                <a:gd name="adj" fmla="val 8686"/>
              </a:avLst>
            </a:prstGeom>
            <a:solidFill>
              <a:srgbClr val="BCE2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>
              <a:off x="3852976" y="1653167"/>
              <a:ext cx="54758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3852976" y="2315301"/>
              <a:ext cx="54758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flipH="1">
              <a:off x="3852977" y="1977742"/>
              <a:ext cx="5029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Группа 11"/>
            <p:cNvGrpSpPr/>
            <p:nvPr/>
          </p:nvGrpSpPr>
          <p:grpSpPr>
            <a:xfrm>
              <a:off x="1898491" y="1550150"/>
              <a:ext cx="1868562" cy="953886"/>
              <a:chOff x="636767" y="1812890"/>
              <a:chExt cx="1868562" cy="1399635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851758" y="1812890"/>
                <a:ext cx="643125" cy="451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MOSI</a:t>
                </a:r>
                <a:endParaRPr lang="ru-RU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862204" y="2306182"/>
                <a:ext cx="643125" cy="451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MISO</a:t>
                </a:r>
                <a:endParaRPr lang="ru-RU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63927" y="2760924"/>
                <a:ext cx="425116" cy="451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SS</a:t>
                </a:r>
                <a:endParaRPr lang="ru-RU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6767" y="1933226"/>
                <a:ext cx="889987" cy="948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SPI</a:t>
                </a:r>
              </a:p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Master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Группа 12"/>
            <p:cNvGrpSpPr/>
            <p:nvPr/>
          </p:nvGrpSpPr>
          <p:grpSpPr>
            <a:xfrm>
              <a:off x="4534082" y="1513768"/>
              <a:ext cx="1733932" cy="953886"/>
              <a:chOff x="1539056" y="1812889"/>
              <a:chExt cx="1733932" cy="139963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539056" y="1812889"/>
                <a:ext cx="643125" cy="451601"/>
              </a:xfrm>
              <a:prstGeom prst="rect">
                <a:avLst/>
              </a:prstGeom>
              <a:noFill/>
              <a:ln>
                <a:solidFill>
                  <a:srgbClr val="BCE29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MOSI</a:t>
                </a:r>
                <a:endParaRPr lang="ru-RU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39056" y="2306183"/>
                <a:ext cx="643125" cy="451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MISO</a:t>
                </a:r>
                <a:endParaRPr lang="ru-RU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39056" y="2760924"/>
                <a:ext cx="425116" cy="451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SS</a:t>
                </a:r>
                <a:endParaRPr lang="ru-RU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511241" y="1963961"/>
                <a:ext cx="761747" cy="948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SPI</a:t>
                </a:r>
              </a:p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Slave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5" name="Прямая со стрелкой 64"/>
            <p:cNvCxnSpPr/>
            <p:nvPr/>
          </p:nvCxnSpPr>
          <p:spPr>
            <a:xfrm flipV="1">
              <a:off x="5717761" y="2550819"/>
              <a:ext cx="0" cy="3048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1984303" y="2855685"/>
              <a:ext cx="37334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1942577" y="3107275"/>
              <a:ext cx="40609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/>
            <p:nvPr/>
          </p:nvCxnSpPr>
          <p:spPr>
            <a:xfrm flipV="1">
              <a:off x="5992108" y="2564905"/>
              <a:ext cx="0" cy="5423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/>
            <p:cNvCxnSpPr>
              <a:stCxn id="71" idx="4"/>
            </p:cNvCxnSpPr>
            <p:nvPr/>
          </p:nvCxnSpPr>
          <p:spPr>
            <a:xfrm flipV="1">
              <a:off x="2483257" y="2550818"/>
              <a:ext cx="0" cy="3143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>
              <a:stCxn id="72" idx="4"/>
            </p:cNvCxnSpPr>
            <p:nvPr/>
          </p:nvCxnSpPr>
          <p:spPr>
            <a:xfrm flipV="1">
              <a:off x="2766562" y="2550818"/>
              <a:ext cx="0" cy="3197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Овал 70"/>
            <p:cNvSpPr/>
            <p:nvPr/>
          </p:nvSpPr>
          <p:spPr>
            <a:xfrm>
              <a:off x="2465110" y="2829004"/>
              <a:ext cx="36293" cy="3615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Овал 71"/>
            <p:cNvSpPr/>
            <p:nvPr/>
          </p:nvSpPr>
          <p:spPr>
            <a:xfrm>
              <a:off x="2748415" y="2834445"/>
              <a:ext cx="36293" cy="3615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446572" y="2693192"/>
              <a:ext cx="53412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ru-R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66660" y="2965379"/>
              <a:ext cx="8835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RESETn</a:t>
              </a:r>
              <a:endParaRPr lang="ru-R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07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 txBox="1">
            <a:spLocks/>
          </p:cNvSpPr>
          <p:nvPr/>
        </p:nvSpPr>
        <p:spPr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Протоколы интерфейса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SPI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C:\Users\kalistratov\Downloads\Untitled Diagram-Page-4.drawio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4" y="1733716"/>
            <a:ext cx="8036614" cy="20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kalistratov\Downloads\Untitled Diagram-Page-4.drawio (1).png">
            <a:extLst>
              <a:ext uri="{FF2B5EF4-FFF2-40B4-BE49-F238E27FC236}">
                <a16:creationId xmlns:a16="http://schemas.microsoft.com/office/drawing/2014/main" id="{6590C860-B276-4FDC-86F1-99F2BA416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15215"/>
            <a:ext cx="8088695" cy="206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7B9CDE6-7130-43A2-BD20-21AC53DA3232}"/>
              </a:ext>
            </a:extLst>
          </p:cNvPr>
          <p:cNvSpPr txBox="1">
            <a:spLocks/>
          </p:cNvSpPr>
          <p:nvPr/>
        </p:nvSpPr>
        <p:spPr>
          <a:xfrm>
            <a:off x="395536" y="1396179"/>
            <a:ext cx="2116514" cy="39323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D2533C"/>
                </a:solidFill>
              </a:rPr>
              <a:t>Запись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7B9CDE6-7130-43A2-BD20-21AC53DA3232}"/>
              </a:ext>
            </a:extLst>
          </p:cNvPr>
          <p:cNvSpPr txBox="1">
            <a:spLocks/>
          </p:cNvSpPr>
          <p:nvPr/>
        </p:nvSpPr>
        <p:spPr>
          <a:xfrm>
            <a:off x="418232" y="4148788"/>
            <a:ext cx="2116514" cy="39323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D2533C"/>
                </a:solidFill>
              </a:rPr>
              <a:t>Чтение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37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 txBox="1">
            <a:spLocks/>
          </p:cNvSpPr>
          <p:nvPr/>
        </p:nvSpPr>
        <p:spPr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/>
              <a:t>Описание интерфейса </a:t>
            </a:r>
            <a:r>
              <a:rPr lang="en-US" sz="2800" b="1" dirty="0"/>
              <a:t>SPI </a:t>
            </a:r>
            <a:r>
              <a:rPr lang="ru-RU" sz="2800" b="1" dirty="0"/>
              <a:t>на </a:t>
            </a:r>
            <a:r>
              <a:rPr lang="en-US" sz="2800" b="1" dirty="0" err="1"/>
              <a:t>SystemVerilog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Группа 7"/>
          <p:cNvGrpSpPr/>
          <p:nvPr/>
        </p:nvGrpSpPr>
        <p:grpSpPr>
          <a:xfrm>
            <a:off x="539551" y="4763967"/>
            <a:ext cx="4811255" cy="1387402"/>
            <a:chOff x="377096" y="4763967"/>
            <a:chExt cx="5010224" cy="138740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377096" y="4763967"/>
              <a:ext cx="5010224" cy="1296144"/>
            </a:xfrm>
            <a:prstGeom prst="roundRect">
              <a:avLst>
                <a:gd name="adj" fmla="val 12066"/>
              </a:avLst>
            </a:prstGeom>
            <a:solidFill>
              <a:schemeClr val="tx1">
                <a:alpha val="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544344" y="4797152"/>
              <a:ext cx="4675728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6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Конструкция интерфейса синтаксически похожа на конструкцию </a:t>
              </a:r>
              <a:r>
                <a:rPr lang="ru-RU" sz="1600" dirty="0" err="1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module</a:t>
              </a:r>
              <a:r>
                <a:rPr lang="ru-RU" sz="16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в HDL </a:t>
              </a:r>
              <a:r>
                <a:rPr lang="ru-RU" sz="1600" dirty="0" err="1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Verilog</a:t>
              </a:r>
              <a:r>
                <a:rPr lang="ru-RU" sz="16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/</a:t>
              </a:r>
              <a:r>
                <a:rPr lang="ru-RU" sz="1600" dirty="0" err="1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SystemVerilog</a:t>
              </a:r>
              <a:r>
                <a:rPr lang="ru-RU" sz="16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, обладает аналогичным механизмом параметризации. </a:t>
              </a:r>
            </a:p>
            <a:p>
              <a:pPr algn="just"/>
              <a:endParaRPr lang="ru-RU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12" y="1556792"/>
            <a:ext cx="4095750" cy="28956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1052736"/>
            <a:ext cx="3084249" cy="569044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39552" y="1193058"/>
            <a:ext cx="481125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реализации интерфейса (без </a:t>
            </a:r>
            <a:r>
              <a:rPr lang="ru-RU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modport</a:t>
            </a: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12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37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 txBox="1">
            <a:spLocks/>
          </p:cNvSpPr>
          <p:nvPr/>
        </p:nvSpPr>
        <p:spPr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 модулях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251520" y="5245128"/>
            <a:ext cx="8640960" cy="772637"/>
          </a:xfrm>
          <a:prstGeom prst="roundRect">
            <a:avLst>
              <a:gd name="adj" fmla="val 12066"/>
            </a:avLst>
          </a:prstGeom>
          <a:solidFill>
            <a:schemeClr val="tx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Выше показано, как изменяется описание входных и выходных  сигналов в модуле при использовании интерфейса.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11" y="1528217"/>
            <a:ext cx="3257168" cy="29653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945805"/>
            <a:ext cx="3525680" cy="1926282"/>
          </a:xfrm>
          <a:prstGeom prst="rect">
            <a:avLst/>
          </a:prstGeom>
        </p:spPr>
      </p:pic>
      <p:sp>
        <p:nvSpPr>
          <p:cNvPr id="11" name="Стрелка вправо 10"/>
          <p:cNvSpPr/>
          <p:nvPr/>
        </p:nvSpPr>
        <p:spPr>
          <a:xfrm>
            <a:off x="3928379" y="2479588"/>
            <a:ext cx="692183" cy="617803"/>
          </a:xfrm>
          <a:prstGeom prst="rightArrow">
            <a:avLst/>
          </a:prstGeom>
          <a:solidFill>
            <a:srgbClr val="DAE8FC"/>
          </a:solidFill>
          <a:ln>
            <a:solidFill>
              <a:srgbClr val="A1BD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10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 txBox="1">
            <a:spLocks/>
          </p:cNvSpPr>
          <p:nvPr/>
        </p:nvSpPr>
        <p:spPr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 модулях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A1427D-63AC-4FCA-8ECA-3CD458824204}"/>
              </a:ext>
            </a:extLst>
          </p:cNvPr>
          <p:cNvCxnSpPr>
            <a:cxnSpLocks/>
          </p:cNvCxnSpPr>
          <p:nvPr/>
        </p:nvCxnSpPr>
        <p:spPr>
          <a:xfrm>
            <a:off x="4322526" y="1124744"/>
            <a:ext cx="0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AA40A52-9603-4A35-BCAB-42324CC40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39620"/>
            <a:ext cx="3975595" cy="423765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2920AA6-FA5B-46FE-85A7-B090E6A05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5" y="2132856"/>
            <a:ext cx="4315749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54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3274</TotalTime>
  <Words>460</Words>
  <Application>Microsoft Office PowerPoint</Application>
  <PresentationFormat>Экран (4:3)</PresentationFormat>
  <Paragraphs>157</Paragraphs>
  <Slides>13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Ясность</vt:lpstr>
      <vt:lpstr>Лабораторная работа №1 Основы проектирования ведомых модулей, обладающих системным интерфейсом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на кристалле (снк)</dc:title>
  <dc:creator>Калистратов Олег Александрович</dc:creator>
  <cp:lastModifiedBy>Kirill Liubavin</cp:lastModifiedBy>
  <cp:revision>162</cp:revision>
  <dcterms:created xsi:type="dcterms:W3CDTF">2022-01-14T07:21:08Z</dcterms:created>
  <dcterms:modified xsi:type="dcterms:W3CDTF">2023-02-16T18:18:08Z</dcterms:modified>
</cp:coreProperties>
</file>