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8DBE"/>
    <a:srgbClr val="88B66D"/>
    <a:srgbClr val="D5E8D4"/>
    <a:srgbClr val="A88BB6"/>
    <a:srgbClr val="E1D5E7"/>
    <a:srgbClr val="D4B24D"/>
    <a:srgbClr val="FFF2CC"/>
    <a:srgbClr val="B6504B"/>
    <a:srgbClr val="F8CECC"/>
    <a:srgbClr val="D8E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E6488E-4220-4293-E64A-007606AF5150}">
  <a:tblStyle styleId="{D7E6488E-4220-4293-E64A-007606AF5150}" styleName="Нет стиля, сетка таблицы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tx1"/>
              </a:solidFill>
            </a:ln>
          </a:left>
          <a:right>
            <a:ln w="12700">
              <a:solidFill>
                <a:schemeClr val="tx1"/>
              </a:solidFill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solidFill>
                <a:schemeClr val="tx1"/>
              </a:solidFill>
            </a:ln>
          </a:insideH>
          <a:insideV>
            <a:ln w="1270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5" autoAdjust="0"/>
    <p:restoredTop sz="94660"/>
  </p:normalViewPr>
  <p:slideViewPr>
    <p:cSldViewPr>
      <p:cViewPr varScale="1">
        <p:scale>
          <a:sx n="151" d="100"/>
          <a:sy n="151" d="100"/>
        </p:scale>
        <p:origin x="478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CC478D-9571-4DA3-A228-C57D01FD3581}" type="datetimeFigureOut">
              <a:rPr lang="ru-RU"/>
              <a:t>02.03.2023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8F22DA1-4166-47A0-8449-B526633E0D11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Что такое интерфейс?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F22DA1-4166-47A0-8449-B526633E0D11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F22DA1-4166-47A0-8449-B526633E0D1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8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F22DA1-4166-47A0-8449-B526633E0D1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54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F22DA1-4166-47A0-8449-B526633E0D1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42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85800" y="3505199"/>
            <a:ext cx="6400800" cy="175259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D27AA38-6B56-4EA0-8495-FFC46A2C15D7}" type="datetime1">
              <a:rPr lang="ru-RU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685800" y="3398520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EC0DD77-F803-4FD2-AC23-610DAF1C2BB3}" type="datetime1">
              <a:rPr lang="ru-RU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609600"/>
            <a:ext cx="2057400" cy="5867399"/>
          </a:xfrm>
        </p:spPr>
        <p:txBody>
          <a:bodyPr vert="eaVert" anchor="b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609600"/>
            <a:ext cx="6019800" cy="586739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331F05-224D-4A7D-A7C2-94C5B42EFB79}" type="datetime1">
              <a:rPr lang="ru-RU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3B3A81-1F09-4F86-87DC-5BDBCCB9586A}" type="datetime1">
              <a:rPr lang="ru-RU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2362199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912E1BE-A4CC-4433-8C10-3095CAFD1EFA}" type="datetime1">
              <a:rPr lang="ru-RU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731520" y="4599432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3B1EB11-5699-4A87-B496-5627E0202F92}" type="datetime1">
              <a:rPr lang="ru-RU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52BF2CA-C5A5-4DC2-944C-819D0C241E0A}" type="datetime1">
              <a:rPr lang="ru-RU"/>
              <a:t>02.03.2023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 rot="5400000">
            <a:off x="2217817" y="4045823"/>
            <a:ext cx="4709160" cy="79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3DC9E69-B3FC-4E11-BD82-6C1A69B8FDDA}" type="datetime1">
              <a:rPr lang="ru-RU"/>
              <a:t>02.03.2023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79871CF-B03F-43DD-BFCF-7331333C2C11}" type="datetime1">
              <a:rPr lang="ru-RU"/>
              <a:t>02.03.2023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C4504C7-C8BD-49B3-9985-BC35BF116874}" type="datetime1">
              <a:rPr lang="ru-RU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 rot="5400000">
            <a:off x="-13116" y="3580206"/>
            <a:ext cx="557784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92480"/>
            <a:ext cx="2142680" cy="126491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858610" y="838201"/>
            <a:ext cx="5904390" cy="5500456"/>
          </a:xfrm>
          <a:prstGeom prst="rect">
            <a:avLst/>
          </a:prstGeo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E98C0AE-354A-4AD6-96EC-0689ACAC7DF4}" type="datetime1">
              <a:rPr lang="ru-RU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376A1F-EB98-4208-9180-9DA11CEF04A3}" type="datetime1">
              <a:rPr lang="ru-RU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spcBef>
          <a:spcPts val="0"/>
        </a:spcBef>
        <a:buNone/>
        <a:defRPr sz="4000" spc="-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>
        <a:spcBef>
          <a:spcPts val="0"/>
        </a:spcBef>
        <a:buClr>
          <a:schemeClr val="accent1"/>
        </a:buClr>
        <a:buSzPct val="85000"/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>
        <a:spcBef>
          <a:spcPts val="0"/>
        </a:spcBef>
        <a:buClr>
          <a:schemeClr val="accent1"/>
        </a:buClr>
        <a:buSzPct val="85000"/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>
        <a:spcBef>
          <a:spcPts val="0"/>
        </a:spcBef>
        <a:buClr>
          <a:schemeClr val="accent1"/>
        </a:buClr>
        <a:buSzPct val="90000"/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>
        <a:spcBef>
          <a:spcPts val="0"/>
        </a:spcBef>
        <a:buClr>
          <a:schemeClr val="accent1"/>
        </a:buClr>
        <a:buSzPct val="100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47700" y="1573039"/>
            <a:ext cx="8244780" cy="1093961"/>
          </a:xfrm>
        </p:spPr>
        <p:txBody>
          <a:bodyPr/>
          <a:lstStyle/>
          <a:p>
            <a:pPr>
              <a:defRPr/>
            </a:pPr>
            <a:r>
              <a:rPr lang="ru-RU" sz="2800" b="1"/>
              <a:t>Проектирование регистровой карты устройства, обладающего системным интерфейсом</a:t>
            </a:r>
            <a:endParaRPr lang="ru-RU" sz="28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85800" y="3505199"/>
            <a:ext cx="7846639" cy="5718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Курс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«‎Проектирование СнК с программируемой архитектурой»‎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0A6CB35-4F38-4A9F-B11A-D1F68F38916D}"/>
              </a:ext>
            </a:extLst>
          </p:cNvPr>
          <p:cNvSpPr txBox="1">
            <a:spLocks/>
          </p:cNvSpPr>
          <p:nvPr/>
        </p:nvSpPr>
        <p:spPr bwMode="auto">
          <a:xfrm>
            <a:off x="647700" y="5517232"/>
            <a:ext cx="7846639" cy="57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ts val="0"/>
              </a:spcBef>
              <a:buClr>
                <a:schemeClr val="accent1"/>
              </a:buClr>
              <a:buSzPct val="90000"/>
              <a:buFont typeface="Arial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Авторы: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Любавин Кирилл Дмитриевич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Кузьмин Павел Андреевич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2</a:t>
            </a:fld>
            <a:endParaRPr lang="ru-RU"/>
          </a:p>
        </p:txBody>
      </p:sp>
      <p:sp>
        <p:nvSpPr>
          <p:cNvPr id="3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Регистровые карты</a:t>
            </a:r>
          </a:p>
        </p:txBody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256060" y="1315509"/>
            <a:ext cx="1800200" cy="2448272"/>
          </a:xfrm>
          <a:prstGeom prst="roundRect">
            <a:avLst/>
          </a:prstGeom>
          <a:solidFill>
            <a:srgbClr val="DAE8FC"/>
          </a:solidFill>
          <a:ln>
            <a:solidFill>
              <a:srgbClr val="6A8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913201" y="1306619"/>
            <a:ext cx="1514783" cy="2448272"/>
          </a:xfrm>
          <a:prstGeom prst="roundRect">
            <a:avLst/>
          </a:prstGeom>
          <a:solidFill>
            <a:srgbClr val="F8CECC"/>
          </a:solidFill>
          <a:ln>
            <a:solidFill>
              <a:srgbClr val="B65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Interconnect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079156" y="2843411"/>
            <a:ext cx="1848820" cy="936104"/>
          </a:xfrm>
          <a:prstGeom prst="roundRect">
            <a:avLst/>
          </a:prstGeom>
          <a:solidFill>
            <a:srgbClr val="FFF2CC"/>
          </a:solidFill>
          <a:ln>
            <a:solidFill>
              <a:srgbClr val="D4B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Peripherical Device </a:t>
            </a:r>
            <a:r>
              <a:rPr lang="en-US" sz="2000" b="1" dirty="0">
                <a:solidFill>
                  <a:schemeClr val="tx1"/>
                </a:solidFill>
              </a:rPr>
              <a:t>#N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Двойная стрелка влево/вправо 11"/>
          <p:cNvSpPr/>
          <p:nvPr/>
        </p:nvSpPr>
        <p:spPr>
          <a:xfrm>
            <a:off x="2141422" y="2386739"/>
            <a:ext cx="667369" cy="288032"/>
          </a:xfrm>
          <a:prstGeom prst="leftRightArrow">
            <a:avLst/>
          </a:prstGeom>
          <a:solidFill>
            <a:srgbClr val="E1D5E7"/>
          </a:solidFill>
          <a:ln>
            <a:solidFill>
              <a:srgbClr val="A88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079156" y="1409541"/>
            <a:ext cx="1848820" cy="936104"/>
          </a:xfrm>
          <a:prstGeom prst="roundRect">
            <a:avLst/>
          </a:prstGeom>
          <a:solidFill>
            <a:srgbClr val="FFF2CC"/>
          </a:solidFill>
          <a:ln>
            <a:solidFill>
              <a:srgbClr val="D4B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Peripherical Device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#1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4" name="Двойная стрелка влево/вправо 23"/>
          <p:cNvSpPr/>
          <p:nvPr/>
        </p:nvSpPr>
        <p:spPr>
          <a:xfrm>
            <a:off x="4496087" y="1772015"/>
            <a:ext cx="1159395" cy="288032"/>
          </a:xfrm>
          <a:prstGeom prst="leftRightArrow">
            <a:avLst/>
          </a:prstGeom>
          <a:solidFill>
            <a:srgbClr val="E1D5E7"/>
          </a:solidFill>
          <a:ln>
            <a:solidFill>
              <a:srgbClr val="A88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26"/>
          <p:cNvSpPr/>
          <p:nvPr/>
        </p:nvSpPr>
        <p:spPr>
          <a:xfrm>
            <a:off x="4496087" y="3222471"/>
            <a:ext cx="1159395" cy="288032"/>
          </a:xfrm>
          <a:prstGeom prst="leftRightArrow">
            <a:avLst/>
          </a:prstGeom>
          <a:solidFill>
            <a:srgbClr val="E1D5E7"/>
          </a:solidFill>
          <a:ln>
            <a:solidFill>
              <a:srgbClr val="A88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2107531-46C9-4F00-8CCC-F6BEDC1B8A96}"/>
              </a:ext>
            </a:extLst>
          </p:cNvPr>
          <p:cNvSpPr/>
          <p:nvPr/>
        </p:nvSpPr>
        <p:spPr>
          <a:xfrm>
            <a:off x="5728431" y="1484834"/>
            <a:ext cx="1296654" cy="785519"/>
          </a:xfrm>
          <a:prstGeom prst="roundRect">
            <a:avLst/>
          </a:prstGeom>
          <a:solidFill>
            <a:srgbClr val="6A8D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REGMAP #1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302074E3-C818-4601-ABD9-653C4ACAF1DB}"/>
              </a:ext>
            </a:extLst>
          </p:cNvPr>
          <p:cNvSpPr/>
          <p:nvPr/>
        </p:nvSpPr>
        <p:spPr bwMode="auto">
          <a:xfrm>
            <a:off x="5728431" y="2918704"/>
            <a:ext cx="1296654" cy="785519"/>
          </a:xfrm>
          <a:prstGeom prst="roundRect">
            <a:avLst/>
          </a:prstGeom>
          <a:solidFill>
            <a:srgbClr val="6A8D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REGMAP #N</a:t>
            </a:r>
            <a:endParaRPr lang="ru-RU" dirty="0"/>
          </a:p>
        </p:txBody>
      </p:sp>
      <p:sp>
        <p:nvSpPr>
          <p:cNvPr id="19" name="Скругленный прямоугольник 9">
            <a:extLst>
              <a:ext uri="{FF2B5EF4-FFF2-40B4-BE49-F238E27FC236}">
                <a16:creationId xmlns:a16="http://schemas.microsoft.com/office/drawing/2014/main" id="{92E144FA-9EB1-43A0-91F5-BAFB7E39EE37}"/>
              </a:ext>
            </a:extLst>
          </p:cNvPr>
          <p:cNvSpPr/>
          <p:nvPr/>
        </p:nvSpPr>
        <p:spPr bwMode="auto">
          <a:xfrm>
            <a:off x="107503" y="4555067"/>
            <a:ext cx="8853079" cy="1913071"/>
          </a:xfrm>
          <a:prstGeom prst="roundRect">
            <a:avLst>
              <a:gd name="adj" fmla="val 12066"/>
            </a:avLst>
          </a:prstGeom>
          <a:solidFill>
            <a:schemeClr val="tx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384C3D6-F1FD-4C52-B04C-30D5E265EB90}"/>
              </a:ext>
            </a:extLst>
          </p:cNvPr>
          <p:cNvSpPr/>
          <p:nvPr/>
        </p:nvSpPr>
        <p:spPr bwMode="auto">
          <a:xfrm>
            <a:off x="107504" y="4587648"/>
            <a:ext cx="88204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1600" b="1" i="1" dirty="0"/>
              <a:t>Регистровые карты (в совокупности с системными интерфейсами) </a:t>
            </a:r>
            <a:r>
              <a:rPr lang="ru-RU" sz="1600" dirty="0"/>
              <a:t>являются одним из основных методов управления периферийными устройствами. Через них может производится как конфигурация устройства, так и их непосредственное управление. Управление происходит через передачу как исходных данных для проведения логических операций, так и через предоставление устройством информации о результатах выполненной работы или же служебной информации (версия или ревизия устройства, жестко закрепленные параметры и так далее).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Скругленный прямоугольник 32"/>
          <p:cNvSpPr/>
          <p:nvPr/>
        </p:nvSpPr>
        <p:spPr bwMode="auto">
          <a:xfrm>
            <a:off x="284483" y="4131594"/>
            <a:ext cx="3351238" cy="2333984"/>
          </a:xfrm>
          <a:prstGeom prst="roundRect">
            <a:avLst>
              <a:gd name="adj" fmla="val 12066"/>
            </a:avLst>
          </a:prstGeom>
          <a:solidFill>
            <a:schemeClr val="tx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07504" y="1104227"/>
            <a:ext cx="8928992" cy="1146072"/>
          </a:xfrm>
          <a:prstGeom prst="roundRect">
            <a:avLst>
              <a:gd name="adj" fmla="val 12066"/>
            </a:avLst>
          </a:prstGeom>
          <a:solidFill>
            <a:schemeClr val="tx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3</a:t>
            </a:fld>
            <a:endParaRPr lang="ru-RU"/>
          </a:p>
        </p:txBody>
      </p:sp>
      <p:sp>
        <p:nvSpPr>
          <p:cNvPr id="3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Конструкция 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endParaRPr lang="ru-RU" sz="2800" dirty="0"/>
          </a:p>
        </p:txBody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66669"/>
              </p:ext>
            </p:extLst>
          </p:nvPr>
        </p:nvGraphicFramePr>
        <p:xfrm>
          <a:off x="284483" y="2934457"/>
          <a:ext cx="3351238" cy="1066800"/>
        </p:xfrm>
        <a:graphic>
          <a:graphicData uri="http://schemas.openxmlformats.org/drawingml/2006/table">
            <a:tbl>
              <a:tblPr firstRow="1" bandRow="1">
                <a:tableStyleId>{D7E6488E-4220-4293-E64A-007606AF5150}</a:tableStyleId>
              </a:tblPr>
              <a:tblGrid>
                <a:gridCol w="3351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284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struct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[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тип структуры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(packed/unpacked)] {</a:t>
                      </a:r>
                      <a:endParaRPr lang="ru-RU" sz="1600" dirty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Courier New"/>
                      </a:endParaRPr>
                    </a:p>
                    <a:p>
                      <a:pPr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 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список переменных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]</a:t>
                      </a:r>
                      <a:endParaRPr lang="ru-RU" sz="1600" dirty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Courier New"/>
                      </a:endParaRPr>
                    </a:p>
                    <a:p>
                      <a:pPr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} [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название структуры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];</a:t>
                      </a:r>
                      <a:endParaRPr lang="ru-RU" sz="1600" dirty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012305" y="2937186"/>
            <a:ext cx="4835204" cy="35283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 bwMode="auto">
          <a:xfrm>
            <a:off x="107504" y="1076905"/>
            <a:ext cx="8928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600" b="1" i="1" dirty="0" err="1"/>
              <a:t>Struct</a:t>
            </a:r>
            <a:r>
              <a:rPr lang="en-US" sz="1600" b="1" i="1" dirty="0"/>
              <a:t> </a:t>
            </a:r>
            <a:r>
              <a:rPr lang="ru-RU" sz="1600" b="1" i="1" dirty="0"/>
              <a:t>(структура)</a:t>
            </a:r>
            <a:r>
              <a:rPr lang="en-US" sz="1600" dirty="0"/>
              <a:t> </a:t>
            </a:r>
            <a:r>
              <a:rPr lang="ru-RU" sz="1600" dirty="0">
                <a:ea typeface="Times New Roman"/>
              </a:rPr>
              <a:t>в </a:t>
            </a:r>
            <a:r>
              <a:rPr lang="en-US" sz="1600" dirty="0" err="1">
                <a:ea typeface="Times New Roman"/>
              </a:rPr>
              <a:t>SystemVerilog</a:t>
            </a:r>
            <a:r>
              <a:rPr lang="en-US" sz="1600" dirty="0"/>
              <a:t> </a:t>
            </a:r>
            <a:r>
              <a:rPr lang="ru-RU" sz="1600" dirty="0"/>
              <a:t>- позволяет нам создать группу из нескольких переменных (даже разного типа). На всю группу можно ссылаться как на одно целое, либо на отдельные её части можно ссылаться по имени.  </a:t>
            </a:r>
            <a:r>
              <a:rPr lang="en-US" sz="1600" b="1" dirty="0" err="1"/>
              <a:t>Struct</a:t>
            </a:r>
            <a:r>
              <a:rPr lang="en-US" sz="1600" dirty="0"/>
              <a:t> </a:t>
            </a:r>
            <a:r>
              <a:rPr lang="ru-RU" sz="1600" dirty="0"/>
              <a:t>делится на два типа</a:t>
            </a:r>
            <a:r>
              <a:rPr lang="en-US" sz="1600" dirty="0"/>
              <a:t>: </a:t>
            </a:r>
            <a:r>
              <a:rPr lang="en-US" sz="1600" b="1" dirty="0"/>
              <a:t>packed</a:t>
            </a:r>
            <a:r>
              <a:rPr lang="en-US" sz="1600" dirty="0"/>
              <a:t> (</a:t>
            </a:r>
            <a:r>
              <a:rPr lang="ru-RU" sz="1600" dirty="0"/>
              <a:t>синтезируемая) и </a:t>
            </a:r>
            <a:r>
              <a:rPr lang="en-US" sz="1600" b="1" dirty="0"/>
              <a:t>unpacked</a:t>
            </a:r>
            <a:r>
              <a:rPr lang="en-US" sz="1600" dirty="0"/>
              <a:t> (</a:t>
            </a:r>
            <a:r>
              <a:rPr lang="ru-RU" sz="1600" dirty="0"/>
              <a:t>не синтезируемая</a:t>
            </a:r>
            <a:r>
              <a:rPr lang="en-US" sz="1600" dirty="0"/>
              <a:t>)</a:t>
            </a:r>
            <a:endParaRPr lang="ru-RU" sz="1600" dirty="0"/>
          </a:p>
        </p:txBody>
      </p:sp>
      <p:sp>
        <p:nvSpPr>
          <p:cNvPr id="23" name="TextBox 22"/>
          <p:cNvSpPr txBox="1"/>
          <p:nvPr/>
        </p:nvSpPr>
        <p:spPr bwMode="auto">
          <a:xfrm>
            <a:off x="267690" y="2480852"/>
            <a:ext cx="335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dirty="0">
                <a:solidFill>
                  <a:srgbClr val="D2533C"/>
                </a:solidFill>
              </a:rPr>
              <a:t>Синтаксис конструкции</a:t>
            </a:r>
          </a:p>
        </p:txBody>
      </p:sp>
      <p:sp>
        <p:nvSpPr>
          <p:cNvPr id="26" name="Заголовок 1"/>
          <p:cNvSpPr txBox="1"/>
          <p:nvPr/>
        </p:nvSpPr>
        <p:spPr bwMode="auto">
          <a:xfrm>
            <a:off x="450038" y="4338048"/>
            <a:ext cx="3020128" cy="331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3A29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800" dirty="0" err="1"/>
              <a:t>struct</a:t>
            </a:r>
            <a:endParaRPr lang="ru-RU" sz="1800" dirty="0"/>
          </a:p>
        </p:txBody>
      </p:sp>
      <p:sp>
        <p:nvSpPr>
          <p:cNvPr id="34" name="TextBox 33"/>
          <p:cNvSpPr txBox="1"/>
          <p:nvPr/>
        </p:nvSpPr>
        <p:spPr bwMode="auto">
          <a:xfrm>
            <a:off x="3618928" y="2420888"/>
            <a:ext cx="522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 algn="ctr">
              <a:spcAft>
                <a:spcPts val="0"/>
              </a:spcAft>
              <a:defRPr/>
            </a:pPr>
            <a:r>
              <a:rPr lang="ru-RU">
                <a:solidFill>
                  <a:srgbClr val="D2533C"/>
                </a:solidFill>
                <a:latin typeface="+mj-lt"/>
                <a:ea typeface="Times New Roman"/>
              </a:rPr>
              <a:t>Пример использования конструкции </a:t>
            </a:r>
            <a:r>
              <a:rPr lang="en-US">
                <a:solidFill>
                  <a:srgbClr val="D2533C"/>
                </a:solidFill>
                <a:latin typeface="+mj-lt"/>
                <a:ea typeface="Times New Roman"/>
              </a:rPr>
              <a:t>struct</a:t>
            </a:r>
            <a:endParaRPr lang="ru-RU" sz="2800">
              <a:solidFill>
                <a:srgbClr val="D2533C"/>
              </a:solidFill>
              <a:latin typeface="+mj-lt"/>
              <a:ea typeface="Times New Roman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548544" y="4831719"/>
            <a:ext cx="1299592" cy="1305794"/>
            <a:chOff x="548544" y="4855366"/>
            <a:chExt cx="1299592" cy="1305794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548544" y="4855366"/>
              <a:ext cx="1299592" cy="1013619"/>
              <a:chOff x="2239179" y="5022253"/>
              <a:chExt cx="1299592" cy="1013619"/>
            </a:xfrm>
          </p:grpSpPr>
          <p:grpSp>
            <p:nvGrpSpPr>
              <p:cNvPr id="35" name="Группа 34"/>
              <p:cNvGrpSpPr/>
              <p:nvPr/>
            </p:nvGrpSpPr>
            <p:grpSpPr bwMode="auto">
              <a:xfrm>
                <a:off x="2239179" y="5361083"/>
                <a:ext cx="1299592" cy="674789"/>
                <a:chOff x="2239179" y="5203493"/>
                <a:chExt cx="1299592" cy="674789"/>
              </a:xfrm>
            </p:grpSpPr>
            <p:sp>
              <p:nvSpPr>
                <p:cNvPr id="28" name="Заголовок 1"/>
                <p:cNvSpPr txBox="1"/>
                <p:nvPr/>
              </p:nvSpPr>
              <p:spPr bwMode="auto">
                <a:xfrm>
                  <a:off x="2423825" y="5203493"/>
                  <a:ext cx="930301" cy="414536"/>
                </a:xfrm>
                <a:prstGeom prst="rect">
                  <a:avLst/>
                </a:prstGeom>
                <a:grpFill/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>
                    <a:spcBef>
                      <a:spcPts val="0"/>
                    </a:spcBef>
                    <a:buNone/>
                    <a:defRPr sz="4000" spc="-1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:r>
                    <a:rPr lang="en-US" sz="2000" dirty="0"/>
                    <a:t>packed</a:t>
                  </a:r>
                  <a:endParaRPr lang="ru-RU" sz="2000" dirty="0"/>
                </a:p>
              </p:txBody>
            </p:sp>
            <p:sp>
              <p:nvSpPr>
                <p:cNvPr id="31" name="Заголовок 1"/>
                <p:cNvSpPr txBox="1"/>
                <p:nvPr/>
              </p:nvSpPr>
              <p:spPr bwMode="auto">
                <a:xfrm>
                  <a:off x="2239179" y="5463746"/>
                  <a:ext cx="1299592" cy="414536"/>
                </a:xfrm>
                <a:prstGeom prst="rect">
                  <a:avLst/>
                </a:prstGeom>
                <a:grpFill/>
              </p:spPr>
              <p:txBody>
                <a:bodyPr vert="horz" lIns="91440" tIns="45720" rIns="91440" bIns="45720" rtlCol="0" anchor="ctr">
                  <a:normAutofit fontScale="62500" lnSpcReduction="20000"/>
                </a:bodyPr>
                <a:lstStyle>
                  <a:lvl1pPr algn="l" defTabSz="914400">
                    <a:spcBef>
                      <a:spcPts val="0"/>
                    </a:spcBef>
                    <a:buNone/>
                    <a:defRPr sz="4000" spc="-1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:r>
                    <a:rPr lang="en-US" sz="2000" dirty="0"/>
                    <a:t>(</a:t>
                  </a:r>
                  <a:r>
                    <a:rPr lang="ru-RU" sz="2000" dirty="0"/>
                    <a:t>синтезируемая)</a:t>
                  </a:r>
                  <a:endParaRPr dirty="0"/>
                </a:p>
              </p:txBody>
            </p:sp>
          </p:grpSp>
          <p:sp>
            <p:nvSpPr>
              <p:cNvPr id="39" name="Стрелка вниз 38"/>
              <p:cNvSpPr/>
              <p:nvPr/>
            </p:nvSpPr>
            <p:spPr bwMode="auto">
              <a:xfrm>
                <a:off x="2744959" y="5022253"/>
                <a:ext cx="288032" cy="387182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88B6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622276" y="5945136"/>
              <a:ext cx="1075258" cy="216024"/>
              <a:chOff x="622276" y="5945136"/>
              <a:chExt cx="1075258" cy="216024"/>
            </a:xfrm>
          </p:grpSpPr>
          <p:sp>
            <p:nvSpPr>
              <p:cNvPr id="30" name="Прямоугольник 29"/>
              <p:cNvSpPr/>
              <p:nvPr/>
            </p:nvSpPr>
            <p:spPr>
              <a:xfrm>
                <a:off x="1267917" y="5945136"/>
                <a:ext cx="216024" cy="216024"/>
              </a:xfrm>
              <a:prstGeom prst="rect">
                <a:avLst/>
              </a:prstGeom>
              <a:solidFill>
                <a:srgbClr val="88B6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/>
              <p:cNvSpPr/>
              <p:nvPr/>
            </p:nvSpPr>
            <p:spPr>
              <a:xfrm>
                <a:off x="622276" y="5945136"/>
                <a:ext cx="216024" cy="216024"/>
              </a:xfrm>
              <a:prstGeom prst="rect">
                <a:avLst/>
              </a:prstGeom>
              <a:solidFill>
                <a:srgbClr val="88B6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838300" y="5945136"/>
                <a:ext cx="216024" cy="216024"/>
              </a:xfrm>
              <a:prstGeom prst="rect">
                <a:avLst/>
              </a:prstGeom>
              <a:solidFill>
                <a:srgbClr val="88B6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1054324" y="5945136"/>
                <a:ext cx="216024" cy="216024"/>
              </a:xfrm>
              <a:prstGeom prst="rect">
                <a:avLst/>
              </a:prstGeom>
              <a:solidFill>
                <a:srgbClr val="88B6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1481510" y="5945136"/>
                <a:ext cx="216024" cy="216024"/>
              </a:xfrm>
              <a:prstGeom prst="rect">
                <a:avLst/>
              </a:prstGeom>
              <a:solidFill>
                <a:srgbClr val="88B6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3" name="Группа 12"/>
          <p:cNvGrpSpPr/>
          <p:nvPr/>
        </p:nvGrpSpPr>
        <p:grpSpPr>
          <a:xfrm>
            <a:off x="1967276" y="4831719"/>
            <a:ext cx="1502890" cy="1300472"/>
            <a:chOff x="1967276" y="4855366"/>
            <a:chExt cx="1502890" cy="1300472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967276" y="4855366"/>
              <a:ext cx="1502890" cy="1043703"/>
              <a:chOff x="381433" y="5022253"/>
              <a:chExt cx="1502890" cy="1043703"/>
            </a:xfrm>
          </p:grpSpPr>
          <p:grpSp>
            <p:nvGrpSpPr>
              <p:cNvPr id="36" name="Группа 35"/>
              <p:cNvGrpSpPr/>
              <p:nvPr/>
            </p:nvGrpSpPr>
            <p:grpSpPr bwMode="auto">
              <a:xfrm>
                <a:off x="381433" y="5391167"/>
                <a:ext cx="1502890" cy="674789"/>
                <a:chOff x="381433" y="5233577"/>
                <a:chExt cx="1502890" cy="674789"/>
              </a:xfrm>
            </p:grpSpPr>
            <p:sp>
              <p:nvSpPr>
                <p:cNvPr id="27" name="Заголовок 1"/>
                <p:cNvSpPr txBox="1"/>
                <p:nvPr/>
              </p:nvSpPr>
              <p:spPr bwMode="auto">
                <a:xfrm>
                  <a:off x="515587" y="5233577"/>
                  <a:ext cx="1234585" cy="414536"/>
                </a:xfrm>
                <a:prstGeom prst="rect">
                  <a:avLst/>
                </a:prstGeom>
                <a:grpFill/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>
                    <a:spcBef>
                      <a:spcPts val="0"/>
                    </a:spcBef>
                    <a:buNone/>
                    <a:defRPr sz="4000" spc="-1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:r>
                    <a:rPr lang="en-US" sz="2000" dirty="0"/>
                    <a:t>unpacked</a:t>
                  </a:r>
                  <a:endParaRPr lang="ru-RU" sz="2000" dirty="0"/>
                </a:p>
              </p:txBody>
            </p:sp>
            <p:sp>
              <p:nvSpPr>
                <p:cNvPr id="32" name="Заголовок 1"/>
                <p:cNvSpPr txBox="1"/>
                <p:nvPr/>
              </p:nvSpPr>
              <p:spPr bwMode="auto">
                <a:xfrm>
                  <a:off x="381433" y="5493830"/>
                  <a:ext cx="1502890" cy="414536"/>
                </a:xfrm>
                <a:prstGeom prst="rect">
                  <a:avLst/>
                </a:prstGeom>
                <a:grpFill/>
              </p:spPr>
              <p:txBody>
                <a:bodyPr vert="horz" lIns="91440" tIns="45720" rIns="91440" bIns="45720" rtlCol="0" anchor="ctr">
                  <a:normAutofit fontScale="62500" lnSpcReduction="20000"/>
                </a:bodyPr>
                <a:lstStyle>
                  <a:lvl1pPr algn="l" defTabSz="914400">
                    <a:spcBef>
                      <a:spcPts val="0"/>
                    </a:spcBef>
                    <a:buNone/>
                    <a:defRPr sz="4000" spc="-1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:r>
                    <a:rPr lang="en-US" sz="2000"/>
                    <a:t>(</a:t>
                  </a:r>
                  <a:r>
                    <a:rPr lang="ru-RU" sz="2000"/>
                    <a:t>не синтезируемая)</a:t>
                  </a:r>
                  <a:endParaRPr/>
                </a:p>
              </p:txBody>
            </p:sp>
          </p:grpSp>
          <p:sp>
            <p:nvSpPr>
              <p:cNvPr id="37" name="Стрелка вниз 36"/>
              <p:cNvSpPr/>
              <p:nvPr/>
            </p:nvSpPr>
            <p:spPr bwMode="auto">
              <a:xfrm>
                <a:off x="988862" y="5022253"/>
                <a:ext cx="288032" cy="387182"/>
              </a:xfrm>
              <a:prstGeom prst="down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2080942" y="5939814"/>
              <a:ext cx="1279019" cy="216024"/>
              <a:chOff x="2080942" y="5939814"/>
              <a:chExt cx="1279019" cy="216024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2080942" y="5939814"/>
                <a:ext cx="216024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/>
              <p:cNvSpPr/>
              <p:nvPr/>
            </p:nvSpPr>
            <p:spPr>
              <a:xfrm>
                <a:off x="2294535" y="5939814"/>
                <a:ext cx="216024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2608739" y="5939814"/>
                <a:ext cx="216024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/>
              <p:cNvSpPr/>
              <p:nvPr/>
            </p:nvSpPr>
            <p:spPr>
              <a:xfrm>
                <a:off x="2822332" y="5939814"/>
                <a:ext cx="216024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/>
              <p:cNvSpPr/>
              <p:nvPr/>
            </p:nvSpPr>
            <p:spPr>
              <a:xfrm>
                <a:off x="3143937" y="5939814"/>
                <a:ext cx="216024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4</a:t>
            </a:fld>
            <a:endParaRPr lang="ru-RU"/>
          </a:p>
        </p:txBody>
      </p:sp>
      <p:sp>
        <p:nvSpPr>
          <p:cNvPr id="3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/>
              <a:t>Конструкция </a:t>
            </a:r>
            <a:r>
              <a:rPr lang="en-US" sz="2800"/>
              <a:t>typedef</a:t>
            </a:r>
            <a:endParaRPr lang="ru-RU" sz="2800">
              <a:solidFill>
                <a:srgbClr val="D2533C"/>
              </a:solidFill>
              <a:latin typeface="Arial"/>
              <a:cs typeface="Arial"/>
            </a:endParaRPr>
          </a:p>
        </p:txBody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79187"/>
              </p:ext>
            </p:extLst>
          </p:nvPr>
        </p:nvGraphicFramePr>
        <p:xfrm>
          <a:off x="225971" y="2960289"/>
          <a:ext cx="3751261" cy="557312"/>
        </p:xfrm>
        <a:graphic>
          <a:graphicData uri="http://schemas.openxmlformats.org/drawingml/2006/table">
            <a:tbl>
              <a:tblPr firstRow="1" bandRow="1">
                <a:tableStyleId>{D7E6488E-4220-4293-E64A-007606AF5150}</a:tableStyleId>
              </a:tblPr>
              <a:tblGrid>
                <a:gridCol w="375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731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typedef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[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исходный_тип_данных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] [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новый_тип_данных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];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 bwMode="auto">
          <a:xfrm>
            <a:off x="107504" y="1104227"/>
            <a:ext cx="8928992" cy="1146072"/>
          </a:xfrm>
          <a:prstGeom prst="roundRect">
            <a:avLst>
              <a:gd name="adj" fmla="val 12066"/>
            </a:avLst>
          </a:prstGeom>
          <a:solidFill>
            <a:schemeClr val="tx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81819" y="2380668"/>
            <a:ext cx="335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>
                <a:solidFill>
                  <a:srgbClr val="D2533C"/>
                </a:solidFill>
              </a:rPr>
              <a:t>Синтаксис конструкции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049239" y="2266110"/>
            <a:ext cx="477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 algn="ctr">
              <a:spcAft>
                <a:spcPts val="0"/>
              </a:spcAft>
              <a:defRPr/>
            </a:pPr>
            <a:r>
              <a:rPr lang="ru-RU">
                <a:solidFill>
                  <a:srgbClr val="D2533C"/>
                </a:solidFill>
                <a:latin typeface="+mj-lt"/>
                <a:ea typeface="Times New Roman"/>
              </a:rPr>
              <a:t>Пример использования конструкции </a:t>
            </a:r>
            <a:r>
              <a:rPr lang="en-US">
                <a:solidFill>
                  <a:srgbClr val="D2533C"/>
                </a:solidFill>
                <a:latin typeface="+mj-lt"/>
                <a:ea typeface="Times New Roman"/>
              </a:rPr>
              <a:t>typedef</a:t>
            </a:r>
            <a:endParaRPr lang="ru-RU" sz="2800">
              <a:solidFill>
                <a:srgbClr val="D2533C"/>
              </a:solidFill>
              <a:latin typeface="+mj-lt"/>
              <a:ea typeface="Times New Roman"/>
            </a:endParaRPr>
          </a:p>
        </p:txBody>
      </p:sp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144644" y="2960289"/>
            <a:ext cx="4773077" cy="36817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4"/>
          <a:stretch/>
        </p:blipFill>
        <p:spPr bwMode="auto">
          <a:xfrm>
            <a:off x="225971" y="3727890"/>
            <a:ext cx="3751261" cy="418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Скругленный прямоугольник 12"/>
          <p:cNvSpPr/>
          <p:nvPr/>
        </p:nvSpPr>
        <p:spPr bwMode="auto">
          <a:xfrm>
            <a:off x="225970" y="4311399"/>
            <a:ext cx="3751261" cy="2330630"/>
          </a:xfrm>
          <a:prstGeom prst="roundRect">
            <a:avLst>
              <a:gd name="adj" fmla="val 12066"/>
            </a:avLst>
          </a:prstGeom>
          <a:solidFill>
            <a:schemeClr val="tx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251519" y="1187460"/>
            <a:ext cx="8524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b="1" i="1" dirty="0">
                <a:ea typeface="Calibri"/>
                <a:cs typeface="Times New Roman"/>
              </a:rPr>
              <a:t>T</a:t>
            </a:r>
            <a:r>
              <a:rPr lang="ru-RU" b="1" i="1" dirty="0" err="1">
                <a:ea typeface="Calibri"/>
                <a:cs typeface="Times New Roman"/>
              </a:rPr>
              <a:t>ypedef</a:t>
            </a:r>
            <a:r>
              <a:rPr lang="en-US" b="1" i="1" dirty="0">
                <a:ea typeface="Calibri"/>
                <a:cs typeface="Times New Roman"/>
              </a:rPr>
              <a:t> </a:t>
            </a:r>
            <a:r>
              <a:rPr lang="ru-RU" dirty="0">
                <a:ea typeface="Times New Roman"/>
              </a:rPr>
              <a:t>в </a:t>
            </a:r>
            <a:r>
              <a:rPr lang="en-US" dirty="0" err="1">
                <a:ea typeface="Times New Roman"/>
              </a:rPr>
              <a:t>SystemVerilog</a:t>
            </a:r>
            <a:r>
              <a:rPr lang="en-US" dirty="0"/>
              <a:t> – </a:t>
            </a:r>
            <a:r>
              <a:rPr lang="ru-RU" dirty="0"/>
              <a:t>позволяет создавать новые типы данных. </a:t>
            </a:r>
            <a:r>
              <a:rPr lang="ru-RU" dirty="0">
                <a:ea typeface="Calibri"/>
                <a:cs typeface="Times New Roman"/>
              </a:rPr>
              <a:t>Когда мы используем </a:t>
            </a:r>
            <a:r>
              <a:rPr lang="ru-RU" b="1" dirty="0" err="1">
                <a:ea typeface="Calibri"/>
                <a:cs typeface="Times New Roman"/>
              </a:rPr>
              <a:t>typedef</a:t>
            </a:r>
            <a:r>
              <a:rPr lang="ru-RU" dirty="0">
                <a:ea typeface="Calibri"/>
                <a:cs typeface="Times New Roman"/>
              </a:rPr>
              <a:t> вместо повторения сложного объявления типа, мы упрощаем наш код для понимания и поддержки.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8257" y="4485825"/>
            <a:ext cx="35283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Bef>
                <a:spcPts val="600"/>
              </a:spcBef>
              <a:spcAft>
                <a:spcPts val="600"/>
              </a:spcAft>
            </a:pPr>
            <a:r>
              <a:rPr lang="ru-RU" sz="1400" dirty="0">
                <a:ea typeface="Times New Roman" panose="02020603050405020304" pitchFamily="18" charset="0"/>
              </a:rPr>
              <a:t>Поскольку данная конструкция не создаёт новых типов данных, а лишь используется для создания псевдонимов уже существующих типов данных, возможность синтеза кода с использованием структуры </a:t>
            </a:r>
            <a:r>
              <a:rPr lang="en-US" sz="1400" dirty="0" err="1">
                <a:ea typeface="Times New Roman" panose="02020603050405020304" pitchFamily="18" charset="0"/>
              </a:rPr>
              <a:t>typedef</a:t>
            </a:r>
            <a:r>
              <a:rPr lang="en-US" sz="1400" dirty="0">
                <a:ea typeface="Times New Roman" panose="02020603050405020304" pitchFamily="18" charset="0"/>
              </a:rPr>
              <a:t> </a:t>
            </a:r>
            <a:r>
              <a:rPr lang="ru-RU" sz="1400" dirty="0">
                <a:ea typeface="Times New Roman" panose="02020603050405020304" pitchFamily="18" charset="0"/>
              </a:rPr>
              <a:t>зависит исключительно от типов данных, для которых создаются их псевдонимы.</a:t>
            </a:r>
            <a:endParaRPr lang="ru-RU" sz="2000" dirty="0">
              <a:effectLst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 bwMode="auto">
          <a:xfrm>
            <a:off x="107504" y="1104227"/>
            <a:ext cx="8928992" cy="933254"/>
          </a:xfrm>
          <a:prstGeom prst="roundRect">
            <a:avLst>
              <a:gd name="adj" fmla="val 12066"/>
            </a:avLst>
          </a:prstGeom>
          <a:solidFill>
            <a:schemeClr val="tx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5</a:t>
            </a:fld>
            <a:endParaRPr lang="ru-RU"/>
          </a:p>
        </p:txBody>
      </p:sp>
      <p:sp>
        <p:nvSpPr>
          <p:cNvPr id="3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/>
              <a:t>Конструкция </a:t>
            </a:r>
            <a:r>
              <a:rPr lang="en-US" sz="2800"/>
              <a:t>package</a:t>
            </a:r>
            <a:endParaRPr lang="ru-RU" sz="2800"/>
          </a:p>
        </p:txBody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915816" y="2456569"/>
          <a:ext cx="3312368" cy="731520"/>
        </p:xfrm>
        <a:graphic>
          <a:graphicData uri="http://schemas.openxmlformats.org/drawingml/2006/table">
            <a:tbl>
              <a:tblPr firstRow="1" bandRow="1">
                <a:tableStyleId>{D7E6488E-4220-4293-E64A-007606AF5150}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package</a:t>
                      </a:r>
                      <a:r>
                        <a:rPr lang="ru-RU" sz="140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[название];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ru-RU" sz="140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  [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</a:t>
                      </a:r>
                      <a:r>
                        <a:rPr lang="ru-RU" sz="140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одержимое/контент];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endpackage</a:t>
                      </a:r>
                      <a:endParaRPr lang="ru-RU" sz="110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53752" y="2062360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>
                <a:solidFill>
                  <a:srgbClr val="D2533C"/>
                </a:solidFill>
              </a:rPr>
              <a:t>Синтаксис конструкции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324503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 algn="ctr">
              <a:spcAft>
                <a:spcPts val="0"/>
              </a:spcAft>
              <a:defRPr/>
            </a:pPr>
            <a:r>
              <a:rPr lang="ru-RU">
                <a:solidFill>
                  <a:srgbClr val="D2533C"/>
                </a:solidFill>
                <a:ea typeface="Times New Roman"/>
              </a:rPr>
              <a:t>Пример использования конструкции </a:t>
            </a:r>
            <a:r>
              <a:rPr lang="en-US">
                <a:solidFill>
                  <a:srgbClr val="D2533C"/>
                </a:solidFill>
              </a:rPr>
              <a:t>package</a:t>
            </a:r>
            <a:endParaRPr lang="ru-RU" sz="2800">
              <a:solidFill>
                <a:srgbClr val="D2533C"/>
              </a:solidFill>
              <a:ea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rcRect t="1581"/>
          <a:stretch/>
        </p:blipFill>
        <p:spPr bwMode="auto">
          <a:xfrm>
            <a:off x="5004048" y="3688453"/>
            <a:ext cx="3682751" cy="2845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9553" y="3683131"/>
            <a:ext cx="3464432" cy="2851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 bwMode="auto">
          <a:xfrm>
            <a:off x="251520" y="1075583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ru-RU" b="1" i="1" dirty="0" err="1">
                <a:latin typeface="+mj-lt"/>
                <a:ea typeface="Calibri"/>
              </a:rPr>
              <a:t>Package</a:t>
            </a:r>
            <a:r>
              <a:rPr lang="en-US" dirty="0">
                <a:latin typeface="+mj-lt"/>
                <a:ea typeface="Calibri"/>
              </a:rPr>
              <a:t> </a:t>
            </a:r>
            <a:r>
              <a:rPr lang="ru-RU" dirty="0">
                <a:ea typeface="Times New Roman"/>
              </a:rPr>
              <a:t>в </a:t>
            </a:r>
            <a:r>
              <a:rPr lang="en-US" dirty="0" err="1">
                <a:ea typeface="Times New Roman"/>
              </a:rPr>
              <a:t>SystemVerilog</a:t>
            </a:r>
            <a:r>
              <a:rPr lang="en-US" dirty="0">
                <a:ea typeface="Times New Roman"/>
              </a:rPr>
              <a:t> -</a:t>
            </a:r>
            <a:r>
              <a:rPr lang="ru-RU" dirty="0">
                <a:latin typeface="+mj-lt"/>
                <a:ea typeface="Calibri"/>
              </a:rPr>
              <a:t> реализует механизм хранения и передачи структур, методов, переменных, параметров и других конструкций между объектами дизайна для дальнейшего использования.</a:t>
            </a:r>
            <a:endParaRPr lang="ru-RU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6">
            <a:extLst>
              <a:ext uri="{FF2B5EF4-FFF2-40B4-BE49-F238E27FC236}">
                <a16:creationId xmlns:a16="http://schemas.microsoft.com/office/drawing/2014/main" id="{E688ECBD-9152-432B-B019-3D1063F01157}"/>
              </a:ext>
            </a:extLst>
          </p:cNvPr>
          <p:cNvSpPr/>
          <p:nvPr/>
        </p:nvSpPr>
        <p:spPr bwMode="auto">
          <a:xfrm>
            <a:off x="323528" y="1128625"/>
            <a:ext cx="8374996" cy="1940336"/>
          </a:xfrm>
          <a:prstGeom prst="roundRect">
            <a:avLst>
              <a:gd name="adj" fmla="val 12066"/>
            </a:avLst>
          </a:prstGeom>
          <a:solidFill>
            <a:schemeClr val="tx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6</a:t>
            </a:fld>
            <a:endParaRPr lang="ru-RU"/>
          </a:p>
        </p:txBody>
      </p:sp>
      <p:sp>
        <p:nvSpPr>
          <p:cNvPr id="3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/>
              <a:t>Методика проектирования регистровых карт</a:t>
            </a:r>
            <a:endParaRPr lang="ru-RU" sz="2800">
              <a:solidFill>
                <a:srgbClr val="D2533C"/>
              </a:solidFill>
              <a:latin typeface="Arial"/>
              <a:cs typeface="Arial"/>
            </a:endParaRPr>
          </a:p>
        </p:txBody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52A311D-4672-4184-98F4-1AECD98F66B4}"/>
              </a:ext>
            </a:extLst>
          </p:cNvPr>
          <p:cNvSpPr/>
          <p:nvPr/>
        </p:nvSpPr>
        <p:spPr bwMode="auto">
          <a:xfrm>
            <a:off x="359964" y="1172651"/>
            <a:ext cx="8295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Регистровая карта </a:t>
            </a:r>
            <a:r>
              <a:rPr lang="ru-RU" dirty="0"/>
              <a:t>каждого устройства </a:t>
            </a:r>
            <a:r>
              <a:rPr lang="ru-RU" b="1" dirty="0"/>
              <a:t>состоит из </a:t>
            </a:r>
            <a:r>
              <a:rPr lang="en-US" b="1" dirty="0"/>
              <a:t>N </a:t>
            </a:r>
            <a:r>
              <a:rPr lang="ru-RU" b="1" dirty="0"/>
              <a:t>регистров </a:t>
            </a:r>
            <a:r>
              <a:rPr lang="ru-RU" dirty="0"/>
              <a:t>(количество задается разработчиком, в зависимости от необходимого функционала), </a:t>
            </a:r>
            <a:r>
              <a:rPr lang="ru-RU" b="1" dirty="0"/>
              <a:t>каждый из которых в свою очередь состоит из полей</a:t>
            </a:r>
            <a:r>
              <a:rPr lang="ru-RU" dirty="0"/>
              <a:t>. Количество полей может быть от 1 до </a:t>
            </a:r>
            <a:r>
              <a:rPr lang="en-US" dirty="0"/>
              <a:t>K</a:t>
            </a:r>
            <a:r>
              <a:rPr lang="ru-RU" dirty="0"/>
              <a:t>, где </a:t>
            </a:r>
            <a:r>
              <a:rPr lang="en-US" dirty="0"/>
              <a:t>K </a:t>
            </a:r>
            <a:r>
              <a:rPr lang="ru-RU" dirty="0"/>
              <a:t>– количество бит в регистре.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6B936A4-E29A-44D7-B414-DFD0CA185129}"/>
              </a:ext>
            </a:extLst>
          </p:cNvPr>
          <p:cNvSpPr/>
          <p:nvPr/>
        </p:nvSpPr>
        <p:spPr bwMode="auto">
          <a:xfrm>
            <a:off x="611560" y="2564904"/>
            <a:ext cx="8295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dirty="0"/>
              <a:t>Каждое поле обладает своим типом доступа и атрибутом доступа</a:t>
            </a:r>
            <a:endParaRPr lang="ru-RU" u="sng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001393DD-A7BF-4CB1-88E8-FDA56799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57933"/>
              </p:ext>
            </p:extLst>
          </p:nvPr>
        </p:nvGraphicFramePr>
        <p:xfrm>
          <a:off x="353292" y="3818139"/>
          <a:ext cx="3024336" cy="2034533"/>
        </p:xfrm>
        <a:graphic>
          <a:graphicData uri="http://schemas.openxmlformats.org/drawingml/2006/table">
            <a:tbl>
              <a:tblPr firstRow="1" bandRow="1">
                <a:tableStyleId>{D7E6488E-4220-4293-E64A-007606AF5150}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94101857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944709141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Тип доступа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62436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Read/Write (R/W)</a:t>
                      </a:r>
                      <a:endParaRPr lang="ru-RU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Разрешены чтение и запись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3398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Read Only (R/O)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Разрешено только чтение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065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Write Only (W/O)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Разрешена только запись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17357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1FB0A91-3ACA-4DD0-81EF-26CBDD885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84949"/>
              </p:ext>
            </p:extLst>
          </p:nvPr>
        </p:nvGraphicFramePr>
        <p:xfrm>
          <a:off x="3715260" y="3184983"/>
          <a:ext cx="4983264" cy="3589013"/>
        </p:xfrm>
        <a:graphic>
          <a:graphicData uri="http://schemas.openxmlformats.org/drawingml/2006/table">
            <a:tbl>
              <a:tblPr firstRow="1" bandRow="1">
                <a:tableStyleId>{D7E6488E-4220-4293-E64A-007606AF5150}</a:tableStyleId>
              </a:tblPr>
              <a:tblGrid>
                <a:gridCol w="2491632">
                  <a:extLst>
                    <a:ext uri="{9D8B030D-6E8A-4147-A177-3AD203B41FA5}">
                      <a16:colId xmlns:a16="http://schemas.microsoft.com/office/drawing/2014/main" val="941018575"/>
                    </a:ext>
                  </a:extLst>
                </a:gridCol>
                <a:gridCol w="2491632">
                  <a:extLst>
                    <a:ext uri="{9D8B030D-6E8A-4147-A177-3AD203B41FA5}">
                      <a16:colId xmlns:a16="http://schemas.microsoft.com/office/drawing/2014/main" val="1944709141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Атрибуты доступа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62436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Write 1 to Set (W1S)</a:t>
                      </a:r>
                      <a:endParaRPr lang="ru-RU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Разрешен переход из 0 в 1 путём записи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3398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Write 1 to Clear (W1C)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Разрешен переход из 1 в 0 путём записи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065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Write 1 to Toggle (W1T)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Разрешен переход в </a:t>
                      </a:r>
                      <a:r>
                        <a:rPr lang="ru-RU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инверс</a:t>
                      </a:r>
                      <a:r>
                        <a:rPr lang="ru-RU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 значение путём записи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17357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Write 0 to Set (W0S)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Разрешен переход из 0 в 1 путём записи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2448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Write 0 to Clear (W0C)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Разрешен переход из 1 в 0 путём записи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78545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Write 0 to Toggle (W0T)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Разрешен переход в </a:t>
                      </a:r>
                      <a:r>
                        <a:rPr lang="ru-RU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инверс</a:t>
                      </a:r>
                      <a:r>
                        <a:rPr lang="ru-RU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 значение путём записи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85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7</a:t>
            </a:fld>
            <a:endParaRPr lang="ru-RU"/>
          </a:p>
        </p:txBody>
      </p:sp>
      <p:sp>
        <p:nvSpPr>
          <p:cNvPr id="3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/>
              <a:t>Методика проектирования регистровых карт</a:t>
            </a:r>
            <a:endParaRPr lang="ru-RU" sz="2800">
              <a:solidFill>
                <a:srgbClr val="D2533C"/>
              </a:solidFill>
              <a:latin typeface="Arial"/>
              <a:cs typeface="Arial"/>
            </a:endParaRPr>
          </a:p>
        </p:txBody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E00693-61DC-43D0-A220-09D577092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19633"/>
            <a:ext cx="3816424" cy="51357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653866-3E1C-4190-B190-F719DE98B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119633"/>
            <a:ext cx="3744416" cy="52164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D90217-117A-4938-95DC-4EE9BF59422F}"/>
              </a:ext>
            </a:extLst>
          </p:cNvPr>
          <p:cNvSpPr/>
          <p:nvPr/>
        </p:nvSpPr>
        <p:spPr>
          <a:xfrm>
            <a:off x="5292080" y="1412777"/>
            <a:ext cx="1944216" cy="5040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897AB61D-B72C-417A-B70A-8CDEF8630959}"/>
              </a:ext>
            </a:extLst>
          </p:cNvPr>
          <p:cNvSpPr/>
          <p:nvPr/>
        </p:nvSpPr>
        <p:spPr>
          <a:xfrm>
            <a:off x="3923928" y="1119631"/>
            <a:ext cx="576064" cy="5216405"/>
          </a:xfrm>
          <a:prstGeom prst="rightBrac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22281D-492F-49C5-9D2C-E386F09250D5}"/>
              </a:ext>
            </a:extLst>
          </p:cNvPr>
          <p:cNvCxnSpPr>
            <a:stCxn id="10" idx="1"/>
          </p:cNvCxnSpPr>
          <p:nvPr/>
        </p:nvCxnSpPr>
        <p:spPr>
          <a:xfrm flipV="1">
            <a:off x="4499992" y="1628800"/>
            <a:ext cx="792088" cy="20990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62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 bwMode="auto">
          <a:xfrm>
            <a:off x="683568" y="1412776"/>
            <a:ext cx="777686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/>
              <a:t>В лабораторной работе необходимо</a:t>
            </a:r>
            <a:r>
              <a:rPr lang="en-US" dirty="0"/>
              <a:t>:</a:t>
            </a:r>
            <a:endParaRPr lang="ru-RU" dirty="0"/>
          </a:p>
          <a:p>
            <a:pPr>
              <a:defRPr/>
            </a:pPr>
            <a:endParaRPr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ru-RU" dirty="0"/>
              <a:t>Составить регистровую карту устройства</a:t>
            </a:r>
            <a:r>
              <a:rPr lang="en-US" dirty="0"/>
              <a:t>;</a:t>
            </a:r>
            <a:endParaRPr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ru-RU" dirty="0"/>
              <a:t>Описать тип доступа каждого регистра и его полей</a:t>
            </a:r>
            <a:r>
              <a:rPr lang="en-US" dirty="0"/>
              <a:t>;</a:t>
            </a:r>
            <a:endParaRPr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ru-RU" dirty="0"/>
              <a:t>Реализовать полученную регистровую карту на базе </a:t>
            </a:r>
            <a:r>
              <a:rPr lang="en-US" dirty="0"/>
              <a:t>APB</a:t>
            </a:r>
            <a:r>
              <a:rPr lang="ru-RU" dirty="0"/>
              <a:t>3-ведомого устройства с использованием конструкций </a:t>
            </a:r>
            <a:r>
              <a:rPr lang="en-US" dirty="0" err="1"/>
              <a:t>typedef</a:t>
            </a:r>
            <a:r>
              <a:rPr lang="ru-RU" dirty="0"/>
              <a:t>, </a:t>
            </a:r>
            <a:r>
              <a:rPr lang="en-US" dirty="0" err="1"/>
              <a:t>struct</a:t>
            </a:r>
            <a:r>
              <a:rPr lang="ru-RU" dirty="0"/>
              <a:t>, </a:t>
            </a:r>
            <a:r>
              <a:rPr lang="en-US" dirty="0"/>
              <a:t>package</a:t>
            </a:r>
            <a:r>
              <a:rPr lang="ru-RU" dirty="0"/>
              <a:t>. </a:t>
            </a:r>
          </a:p>
          <a:p>
            <a:pPr marL="342900" indent="-342900">
              <a:buFont typeface="+mj-lt"/>
              <a:buAutoNum type="arabicPeriod"/>
              <a:defRPr/>
            </a:pPr>
            <a:endParaRPr dirty="0"/>
          </a:p>
        </p:txBody>
      </p:sp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Times New Roman"/>
              </a:rPr>
              <a:t>Лабораторное задание</a:t>
            </a:r>
            <a:endParaRPr lang="ru-RU" sz="2800" b="1">
              <a:latin typeface="Arial"/>
              <a:cs typeface="Arial"/>
            </a:endParaRPr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8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A432F73-416B-4F53-ABFF-3B052AF83817}"/>
              </a:ext>
            </a:extLst>
          </p:cNvPr>
          <p:cNvSpPr/>
          <p:nvPr/>
        </p:nvSpPr>
        <p:spPr>
          <a:xfrm>
            <a:off x="1547664" y="4869160"/>
            <a:ext cx="6389612" cy="64633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/>
              <a:t>За основу желательно использовать модуль устройства, разработанного в Л/Р №1.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E41308-36FC-4033-A8B5-E594E95441CE}"/>
              </a:ext>
            </a:extLst>
          </p:cNvPr>
          <p:cNvSpPr/>
          <p:nvPr/>
        </p:nvSpPr>
        <p:spPr>
          <a:xfrm>
            <a:off x="1187624" y="4807604"/>
            <a:ext cx="360040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4400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Ясность">
      <a:fillStyleLst>
        <a:solidFill>
          <a:schemeClr val="phClr"/>
        </a:solidFill>
        <a:gradFill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/>
        </a:gradFill>
        <a:gradFill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138</TotalTime>
  <Words>618</Words>
  <Application>Microsoft Office PowerPoint</Application>
  <DocSecurity>0</DocSecurity>
  <PresentationFormat>Экран (4:3)</PresentationFormat>
  <Paragraphs>84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Segoe UI Light</vt:lpstr>
      <vt:lpstr>Times New Roman</vt:lpstr>
      <vt:lpstr>Ясность</vt:lpstr>
      <vt:lpstr>Проектирование регистровой карты устройства, обладающего системным интерфейсом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на кристалле (снк)</dc:title>
  <dc:subject/>
  <dc:creator>Калистратов Олег Александрович</dc:creator>
  <cp:keywords/>
  <dc:description/>
  <cp:lastModifiedBy>Kirill Liubavin</cp:lastModifiedBy>
  <cp:revision>211</cp:revision>
  <dcterms:created xsi:type="dcterms:W3CDTF">2022-01-14T07:21:08Z</dcterms:created>
  <dcterms:modified xsi:type="dcterms:W3CDTF">2023-03-02T13:16:22Z</dcterms:modified>
  <cp:category/>
  <dc:identifier/>
  <cp:contentStatus/>
  <dc:language/>
  <cp:version/>
</cp:coreProperties>
</file>