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3" r:id="rId6"/>
    <p:sldId id="265" r:id="rId7"/>
    <p:sldId id="270" r:id="rId8"/>
    <p:sldId id="271" r:id="rId9"/>
    <p:sldId id="266" r:id="rId10"/>
    <p:sldId id="267" r:id="rId11"/>
    <p:sldId id="273" r:id="rId12"/>
    <p:sldId id="276" r:id="rId13"/>
    <p:sldId id="279" r:id="rId14"/>
    <p:sldId id="280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823EAE-0913-49FA-81BB-A178D80DC31D}">
          <p14:sldIdLst>
            <p14:sldId id="256"/>
            <p14:sldId id="259"/>
            <p14:sldId id="260"/>
            <p14:sldId id="261"/>
            <p14:sldId id="263"/>
            <p14:sldId id="265"/>
            <p14:sldId id="270"/>
            <p14:sldId id="271"/>
            <p14:sldId id="266"/>
            <p14:sldId id="267"/>
            <p14:sldId id="273"/>
            <p14:sldId id="276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07" autoAdjust="0"/>
  </p:normalViewPr>
  <p:slideViewPr>
    <p:cSldViewPr>
      <p:cViewPr>
        <p:scale>
          <a:sx n="135" d="100"/>
          <a:sy n="135" d="100"/>
        </p:scale>
        <p:origin x="-15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478D-9571-4DA3-A228-C57D01FD358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2DA1-4166-47A0-8449-B526633E0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8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7848600" cy="1093961"/>
          </a:xfrm>
        </p:spPr>
        <p:txBody>
          <a:bodyPr/>
          <a:lstStyle/>
          <a:p>
            <a:r>
              <a:rPr lang="ru-RU" sz="3200" dirty="0"/>
              <a:t>Проектирование </a:t>
            </a:r>
            <a:r>
              <a:rPr lang="ru-RU" sz="3200" dirty="0" err="1"/>
              <a:t>Снк</a:t>
            </a:r>
            <a:r>
              <a:rPr lang="ru-RU" sz="3200" dirty="0"/>
              <a:t> с программируемой архитектурой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интерфейса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7CE33E-9E53-4903-8DB4-D8BE2A63240A}"/>
              </a:ext>
            </a:extLst>
          </p:cNvPr>
          <p:cNvSpPr txBox="1"/>
          <p:nvPr/>
        </p:nvSpPr>
        <p:spPr>
          <a:xfrm>
            <a:off x="457200" y="2780927"/>
            <a:ext cx="3600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module Slave(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clk,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</a:t>
            </a:r>
            <a:r>
              <a:rPr lang="en-US" dirty="0" err="1">
                <a:solidFill>
                  <a:srgbClr val="002060"/>
                </a:solidFill>
              </a:rPr>
              <a:t>mosi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ss,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output  miso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/* logic */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endmodule : Slave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6BDB79-6248-40B5-B19B-AA232E889C93}"/>
              </a:ext>
            </a:extLst>
          </p:cNvPr>
          <p:cNvSpPr txBox="1"/>
          <p:nvPr/>
        </p:nvSpPr>
        <p:spPr>
          <a:xfrm>
            <a:off x="5220072" y="3196426"/>
            <a:ext cx="3600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module Slave(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dirty="0" err="1">
                <a:solidFill>
                  <a:srgbClr val="002060"/>
                </a:solidFill>
              </a:rPr>
              <a:t>SPI_if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spi</a:t>
            </a:r>
            <a:endParaRPr lang="en-US" dirty="0">
              <a:solidFill>
                <a:srgbClr val="002060"/>
              </a:solidFill>
            </a:endParaRP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/* logic */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endmodule : Slave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="" xmlns:a16="http://schemas.microsoft.com/office/drawing/2014/main" id="{C158FCDE-021F-4641-8242-F03457A3435C}"/>
              </a:ext>
            </a:extLst>
          </p:cNvPr>
          <p:cNvSpPr/>
          <p:nvPr/>
        </p:nvSpPr>
        <p:spPr>
          <a:xfrm>
            <a:off x="4328801" y="3933056"/>
            <a:ext cx="658418" cy="663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6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A0702EFC-3890-4F7C-9277-E54B8A7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4" y="620688"/>
            <a:ext cx="8229600" cy="663352"/>
          </a:xfrm>
        </p:spPr>
        <p:txBody>
          <a:bodyPr>
            <a:noAutofit/>
          </a:bodyPr>
          <a:lstStyle/>
          <a:p>
            <a:r>
              <a:rPr lang="ru-RU" sz="3600" dirty="0"/>
              <a:t>Пример описания лог. выражения с использованием интерфейсов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8CE8C7-8854-4CDA-B81B-31929C82FE44}"/>
              </a:ext>
            </a:extLst>
          </p:cNvPr>
          <p:cNvSpPr txBox="1"/>
          <p:nvPr/>
        </p:nvSpPr>
        <p:spPr>
          <a:xfrm>
            <a:off x="62931" y="1844824"/>
            <a:ext cx="446449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ru-RU" sz="1400" dirty="0">
                <a:solidFill>
                  <a:srgbClr val="002060"/>
                </a:solidFill>
              </a:rPr>
              <a:t>     </a:t>
            </a:r>
            <a:r>
              <a:rPr lang="en-US" sz="1400" dirty="0">
                <a:solidFill>
                  <a:srgbClr val="002060"/>
                </a:solidFill>
              </a:rPr>
              <a:t>logic [3:0]           cnt;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[7:0]           mosi_pkg;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[7:0]           miso_pkg;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[3:0] [3:0]   memory;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always_ff@(negedge spi.clk or negedge spi.rst)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if (!spi.rst)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4'hF;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 if ( cnt &lt;= 4'h7 )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cnt + 1;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4’h0;</a:t>
            </a:r>
            <a:endParaRPr lang="ru-RU" sz="1400" dirty="0">
              <a:solidFill>
                <a:srgbClr val="002060"/>
              </a:solidFill>
            </a:endParaRPr>
          </a:p>
          <a:p>
            <a:pPr marL="108000">
              <a:buFont typeface="+mj-lt"/>
              <a:buAutoNum type="arabicPeriod"/>
            </a:pPr>
            <a:r>
              <a:rPr lang="ru-RU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always_ff @( posedge spi.clk or negedge spi.rst 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if(!spi.rst)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mosi_pkg &lt;= 8'h00;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mosi_pkg &lt;= {mosi_pkg[6:0], spi.MOSI};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6B2A46-C845-4C12-897D-D51E57E8A09A}"/>
              </a:ext>
            </a:extLst>
          </p:cNvPr>
          <p:cNvSpPr txBox="1"/>
          <p:nvPr/>
        </p:nvSpPr>
        <p:spPr>
          <a:xfrm>
            <a:off x="4560044" y="2996952"/>
            <a:ext cx="45365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0900" indent="-3429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always_ff @( negedge spi.clk or negedge spi.rst)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if (spi.rst)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8'h00;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else if ( cnt == 4'h7 &amp;&amp; mosi_pkg[5] 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{mosi_pkg[7:4], memory[mosi_pkg[7:6]]};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miso_pkg &lt;&lt; 1;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always_comb spi.MISO = miso_pkg[7];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TB</a:t>
            </a:r>
            <a:r>
              <a:rPr lang="ru-RU" dirty="0"/>
              <a:t>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A14F42-B925-4C14-AAE7-E9FA5F8F32F1}"/>
              </a:ext>
            </a:extLst>
          </p:cNvPr>
          <p:cNvSpPr txBox="1"/>
          <p:nvPr/>
        </p:nvSpPr>
        <p:spPr>
          <a:xfrm>
            <a:off x="251520" y="1629647"/>
            <a:ext cx="3898776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module tb;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      clk   = '0;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     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 = '0;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[7:0] mosi_pkg;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[7:0] miso_pkg;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SPI my_spi( clk,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Slave </a:t>
            </a:r>
            <a:r>
              <a:rPr lang="en-US" sz="1400" dirty="0" err="1">
                <a:solidFill>
                  <a:srgbClr val="002060"/>
                </a:solidFill>
              </a:rPr>
              <a:t>udb_slave</a:t>
            </a:r>
            <a:r>
              <a:rPr lang="en-US" sz="1400" dirty="0">
                <a:solidFill>
                  <a:srgbClr val="002060"/>
                </a:solidFill>
              </a:rPr>
              <a:t>( </a:t>
            </a:r>
            <a:r>
              <a:rPr lang="en-US" sz="1400" dirty="0" err="1">
                <a:solidFill>
                  <a:srgbClr val="002060"/>
                </a:solidFill>
              </a:rPr>
              <a:t>my_spi</a:t>
            </a:r>
            <a:r>
              <a:rPr lang="en-US" sz="1400" dirty="0">
                <a:solidFill>
                  <a:srgbClr val="002060"/>
                </a:solidFill>
              </a:rPr>
              <a:t>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initial begin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#5ns;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=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spi_do( 2'b01, 1'b0, 1'b1, 4'b1011 );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#15ns $stop;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always #10ns clk = ~clk;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endmodule : tb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A44D499-E4FF-4B75-AEEA-F795CD895518}"/>
              </a:ext>
            </a:extLst>
          </p:cNvPr>
          <p:cNvSpPr txBox="1"/>
          <p:nvPr/>
        </p:nvSpPr>
        <p:spPr>
          <a:xfrm>
            <a:off x="4800602" y="1737370"/>
            <a:ext cx="389877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task spi_do (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[1:0]	addr,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	r,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	w,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[3:0]        data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logic [7:0] 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my_spi.SS	=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pkg		= {addr, r, w, data };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assign my_spi.MOSI = pkg[7];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repeat(8) @( negedge clk ) begin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my_spi.MOSI = pkg[7];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pkg 	   = pkg &lt;&lt;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endtask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AMBA APB3</a:t>
            </a:r>
            <a:endParaRPr lang="ru-RU" dirty="0"/>
          </a:p>
        </p:txBody>
      </p:sp>
      <p:pic>
        <p:nvPicPr>
          <p:cNvPr id="1026" name="Picture 2" descr="C:\Users\kalistratov\Downloads\Untitled Diagram-Page-3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436719" cy="43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запись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4374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1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запись (</a:t>
            </a:r>
            <a:r>
              <a:rPr lang="en-US" dirty="0"/>
              <a:t>wait)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6" y="2132856"/>
            <a:ext cx="68294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64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чтение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8113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7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чтение (</a:t>
            </a:r>
            <a:r>
              <a:rPr lang="en-US" dirty="0"/>
              <a:t>wait)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38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1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42592"/>
            <a:ext cx="8229600" cy="293062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dirty="0"/>
              <a:t>Реализовать </a:t>
            </a:r>
            <a:r>
              <a:rPr lang="en-US" dirty="0"/>
              <a:t>APB3</a:t>
            </a:r>
            <a:r>
              <a:rPr lang="ru-RU" dirty="0"/>
              <a:t>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r>
              <a:rPr lang="ru-RU" dirty="0"/>
              <a:t>Написать модуль, реализующий протокол </a:t>
            </a:r>
            <a:r>
              <a:rPr lang="en-US" dirty="0"/>
              <a:t>APB3 </a:t>
            </a:r>
            <a:r>
              <a:rPr lang="ru-RU" dirty="0"/>
              <a:t>с использованием написанного вами интерфейса (без адресной логики – достаточно 1 регистра-памяти)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Сделать тестбенч для вашего модуля, продемонстрировать процессы записи и чтения.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92A987DF-307E-4C50-98E9-DF5A55D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56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chip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Definition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(nearly) complete embedded system on a single chip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 Usually includes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Programmable processor(s)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Memory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Accelerating function units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Input/output interfaces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Software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Re-usable intellectual property blocks (HW + SW)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</a:t>
            </a:r>
            <a:r>
              <a:rPr lang="en-US" dirty="0"/>
              <a:t> Design Goal</a:t>
            </a:r>
            <a:endParaRPr lang="ru-RU" dirty="0"/>
          </a:p>
        </p:txBody>
      </p:sp>
      <p:pic>
        <p:nvPicPr>
          <p:cNvPr id="1027" name="Picture 3" descr="C:\Users\kalistratov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480720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SoC</a:t>
            </a:r>
            <a:r>
              <a:rPr lang="en-US" dirty="0"/>
              <a:t> example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55117" cy="530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3074" name="Picture 2" descr="C:\Users\kalistratov\Downloads\Untitled Diagram-Pag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0" y="2420888"/>
            <a:ext cx="7743559" cy="26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SPI</a:t>
            </a:r>
            <a:endParaRPr lang="ru-RU" dirty="0"/>
          </a:p>
        </p:txBody>
      </p:sp>
      <p:pic>
        <p:nvPicPr>
          <p:cNvPr id="4098" name="Picture 2" descr="C:\Users\kalistratov\Downloads\Untitled Diagram-Page-3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4" y="2420888"/>
            <a:ext cx="588924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r>
              <a:rPr lang="en-US" dirty="0"/>
              <a:t> SPI</a:t>
            </a:r>
            <a:endParaRPr lang="ru-RU" dirty="0"/>
          </a:p>
        </p:txBody>
      </p:sp>
      <p:pic>
        <p:nvPicPr>
          <p:cNvPr id="1026" name="Picture 2" descr="C:\Users\kalistratov\Downloads\Untitled Diagram-Page-4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87772"/>
            <a:ext cx="67056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</a:t>
            </a:r>
            <a:r>
              <a:rPr lang="en-US" dirty="0"/>
              <a:t> SPI</a:t>
            </a:r>
            <a:endParaRPr lang="ru-RU" dirty="0"/>
          </a:p>
        </p:txBody>
      </p:sp>
      <p:pic>
        <p:nvPicPr>
          <p:cNvPr id="1027" name="Picture 3" descr="C:\Users\kalistratov\Downloads\Untitled Diagram-Page-4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7284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alistratov\Downloads\Untitled Diagram-Page-4.drawio (1).png">
            <a:extLst>
              <a:ext uri="{FF2B5EF4-FFF2-40B4-BE49-F238E27FC236}">
                <a16:creationId xmlns="" xmlns:a16="http://schemas.microsoft.com/office/drawing/2014/main" id="{6590C860-B276-4FDC-86F1-99F2BA41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2" y="4210643"/>
            <a:ext cx="8784976" cy="22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C7B9CDE6-7130-43A2-BD20-21AC53DA3232}"/>
              </a:ext>
            </a:extLst>
          </p:cNvPr>
          <p:cNvSpPr txBox="1">
            <a:spLocks/>
          </p:cNvSpPr>
          <p:nvPr/>
        </p:nvSpPr>
        <p:spPr>
          <a:xfrm>
            <a:off x="450230" y="1279204"/>
            <a:ext cx="1169442" cy="39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Запись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D68498DB-2CE4-40E7-891E-3BC77A18CD31}"/>
              </a:ext>
            </a:extLst>
          </p:cNvPr>
          <p:cNvSpPr txBox="1">
            <a:spLocks/>
          </p:cNvSpPr>
          <p:nvPr/>
        </p:nvSpPr>
        <p:spPr>
          <a:xfrm>
            <a:off x="450230" y="3817404"/>
            <a:ext cx="1169442" cy="39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Чтение</a:t>
            </a:r>
          </a:p>
        </p:txBody>
      </p:sp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интерфейса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DA1C336-C8AB-4100-9E7E-567D0A0A8A57}"/>
              </a:ext>
            </a:extLst>
          </p:cNvPr>
          <p:cNvSpPr txBox="1"/>
          <p:nvPr/>
        </p:nvSpPr>
        <p:spPr>
          <a:xfrm>
            <a:off x="3851920" y="2996952"/>
            <a:ext cx="49685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interface SPI#(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parameter   SLAVES_NUM  = 2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)(	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input       clk,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input       </a:t>
            </a:r>
            <a:r>
              <a:rPr lang="en-US" dirty="0" err="1">
                <a:solidFill>
                  <a:srgbClr val="002060"/>
                </a:solidFill>
              </a:rPr>
              <a:t>rst</a:t>
            </a:r>
            <a:endParaRPr lang="en-US" dirty="0">
              <a:solidFill>
                <a:srgbClr val="002060"/>
              </a:solidFill>
            </a:endParaRP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logic                   MOSI;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logic                   MISO;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logic [SLAVES_NUM-1:0]  SS;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endinterface</a:t>
            </a:r>
            <a:r>
              <a:rPr lang="en-US" dirty="0">
                <a:solidFill>
                  <a:srgbClr val="002060"/>
                </a:solidFill>
              </a:rPr>
              <a:t> : SPI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650159E-5159-4F4F-84F2-EA83DE001A8B}"/>
              </a:ext>
            </a:extLst>
          </p:cNvPr>
          <p:cNvSpPr txBox="1"/>
          <p:nvPr/>
        </p:nvSpPr>
        <p:spPr>
          <a:xfrm>
            <a:off x="457200" y="134076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Интерфейс (в </a:t>
            </a:r>
            <a:r>
              <a:rPr lang="en-US" b="1" dirty="0" err="1"/>
              <a:t>SystemVerilog</a:t>
            </a:r>
            <a:r>
              <a:rPr lang="en-US" b="1" dirty="0"/>
              <a:t>) </a:t>
            </a:r>
            <a:r>
              <a:rPr lang="ru-RU" dirty="0"/>
              <a:t>– метод инкапсуляции сигналов в логическую группу с целью упрощения взаимодействия с необходимой группой сигналов. Используется для дальнейшего упрощения использования группы сигналов в разрабатываемых модулях.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7FC6EE4-841F-41F6-8B0C-0CA2FCC167B3}"/>
              </a:ext>
            </a:extLst>
          </p:cNvPr>
          <p:cNvSpPr txBox="1"/>
          <p:nvPr/>
        </p:nvSpPr>
        <p:spPr>
          <a:xfrm>
            <a:off x="457200" y="3573016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Свойства интерфейсов: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Параметризация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Можно задать внешние сигналы (</a:t>
            </a:r>
            <a:r>
              <a:rPr lang="en-US" dirty="0"/>
              <a:t>clk, </a:t>
            </a:r>
            <a:r>
              <a:rPr lang="en-US" dirty="0" err="1"/>
              <a:t>rst</a:t>
            </a:r>
            <a:r>
              <a:rPr lang="ru-RU" dirty="0"/>
              <a:t> и </a:t>
            </a:r>
            <a:r>
              <a:rPr lang="ru-RU" dirty="0" err="1"/>
              <a:t>д.р</a:t>
            </a:r>
            <a:r>
              <a:rPr lang="ru-RU" dirty="0"/>
              <a:t>.)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направления каждого из сигналов через </a:t>
            </a:r>
            <a:r>
              <a:rPr lang="en-US" dirty="0" err="1"/>
              <a:t>modportl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Наследуемость параметров.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2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1150</TotalTime>
  <Words>448</Words>
  <Application>Microsoft Office PowerPoint</Application>
  <PresentationFormat>Экран (4:3)</PresentationFormat>
  <Paragraphs>135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Ясность</vt:lpstr>
      <vt:lpstr>Проектирование Снк с программируемой архитектурой</vt:lpstr>
      <vt:lpstr>System on chip</vt:lpstr>
      <vt:lpstr>SoC Design Goal</vt:lpstr>
      <vt:lpstr>SoC example</vt:lpstr>
      <vt:lpstr>Интерфейс</vt:lpstr>
      <vt:lpstr>Интерфейс SPI</vt:lpstr>
      <vt:lpstr>Интерфейс SPI</vt:lpstr>
      <vt:lpstr>Интерфейс SPI</vt:lpstr>
      <vt:lpstr>Описание интерфейса SPI на SV</vt:lpstr>
      <vt:lpstr>Описание интерфейса SPI на SV</vt:lpstr>
      <vt:lpstr>Пример описания лог. выражения с использованием интерфейсов</vt:lpstr>
      <vt:lpstr>Описание TB SPI на SV</vt:lpstr>
      <vt:lpstr>Интерфейс AMBA APB3</vt:lpstr>
      <vt:lpstr>Интерфейс APB, запись</vt:lpstr>
      <vt:lpstr>Интерфейс APB, запись (wait)</vt:lpstr>
      <vt:lpstr>Интерфейс APB, чтение</vt:lpstr>
      <vt:lpstr>Интерфейс APB, чтение (wait)</vt:lpstr>
      <vt:lpstr>Цели лабораторной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Калистратов Олег Александрович</cp:lastModifiedBy>
  <cp:revision>57</cp:revision>
  <dcterms:created xsi:type="dcterms:W3CDTF">2022-01-14T07:21:08Z</dcterms:created>
  <dcterms:modified xsi:type="dcterms:W3CDTF">2022-02-14T07:49:00Z</dcterms:modified>
</cp:coreProperties>
</file>