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71" r:id="rId4"/>
    <p:sldId id="272" r:id="rId5"/>
    <p:sldId id="279" r:id="rId6"/>
    <p:sldId id="265" r:id="rId7"/>
    <p:sldId id="270" r:id="rId8"/>
    <p:sldId id="273" r:id="rId9"/>
    <p:sldId id="274" r:id="rId10"/>
    <p:sldId id="277" r:id="rId11"/>
    <p:sldId id="286" r:id="rId12"/>
    <p:sldId id="285" r:id="rId13"/>
    <p:sldId id="27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ill Liubavin" initials="KL" lastIdx="1" clrIdx="0">
    <p:extLst>
      <p:ext uri="{19B8F6BF-5375-455C-9EA6-DF929625EA0E}">
        <p15:presenceInfo xmlns="" xmlns:p15="http://schemas.microsoft.com/office/powerpoint/2012/main" userId="186205f477ad8e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3" autoAdjust="0"/>
    <p:restoredTop sz="94607" autoAdjust="0"/>
  </p:normalViewPr>
  <p:slideViewPr>
    <p:cSldViewPr>
      <p:cViewPr>
        <p:scale>
          <a:sx n="135" d="100"/>
          <a:sy n="135" d="100"/>
        </p:scale>
        <p:origin x="-1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7T23:19:03.057" idx="1">
    <p:pos x="10" y="10"/>
    <p:text/>
    <p:extLst>
      <p:ext uri="{C676402C-5697-4E1C-873F-D02D1690AC5C}">
        <p15:threadingInfo xmlns=""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87C48-06B1-4573-B672-8D531DAFB1D4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9263-5B4C-40D1-AFE3-5F79AE72D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5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39263-5B4C-40D1-AFE3-5F79AE72D8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02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ccal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C1A4EEC1-D9E6-417F-9F48-1B5DA26E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573039"/>
            <a:ext cx="7848600" cy="1093961"/>
          </a:xfrm>
        </p:spPr>
        <p:txBody>
          <a:bodyPr/>
          <a:lstStyle/>
          <a:p>
            <a:r>
              <a:rPr lang="ru-RU" sz="3200" dirty="0"/>
              <a:t>Проектирование </a:t>
            </a:r>
            <a:r>
              <a:rPr lang="ru-RU" sz="3200" dirty="0" err="1"/>
              <a:t>Снк</a:t>
            </a:r>
            <a:r>
              <a:rPr lang="ru-RU" sz="3200" dirty="0"/>
              <a:t> с программируемой архитектурой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="" xmlns:a16="http://schemas.microsoft.com/office/drawing/2014/main" id="{98917299-8BA9-4927-BE73-597D48B99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/>
          <a:p>
            <a:r>
              <a:rPr lang="ru-RU" dirty="0"/>
              <a:t>Лабораторная работа №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83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/>
          <a:lstStyle/>
          <a:p>
            <a:r>
              <a:rPr lang="en-US" dirty="0"/>
              <a:t>CRC, </a:t>
            </a:r>
            <a:r>
              <a:rPr lang="ru-RU" dirty="0"/>
              <a:t>реализация</a:t>
            </a:r>
          </a:p>
        </p:txBody>
      </p:sp>
      <p:sp>
        <p:nvSpPr>
          <p:cNvPr id="3" name="AutoShape 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2775" y="1700808"/>
                <a:ext cx="3816424" cy="7200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b="1" dirty="0"/>
                  <a:t>Полином</a:t>
                </a:r>
                <a:r>
                  <a:rPr lang="en-US" sz="18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𝟏𝟔</m:t>
                        </m:r>
                      </m:sup>
                    </m:sSup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2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75" y="1700808"/>
                <a:ext cx="3816424" cy="720080"/>
              </a:xfrm>
              <a:blipFill rotWithShape="1">
                <a:blip r:embed="rId2"/>
                <a:stretch>
                  <a:fillRect l="-1438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5" descr="C:\Users\kalistratov\Downloads\photo164424123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8" y="3284984"/>
            <a:ext cx="8676456" cy="233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/>
          <a:lstStyle/>
          <a:p>
            <a:r>
              <a:rPr lang="en-US" dirty="0"/>
              <a:t>CRC, </a:t>
            </a:r>
            <a:r>
              <a:rPr lang="ru-RU" dirty="0"/>
              <a:t>реализация</a:t>
            </a:r>
          </a:p>
        </p:txBody>
      </p:sp>
      <p:sp>
        <p:nvSpPr>
          <p:cNvPr id="3" name="AutoShape 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2775" y="1700808"/>
                <a:ext cx="3816424" cy="7200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b="1" dirty="0"/>
                  <a:t>Полином</a:t>
                </a:r>
                <a:r>
                  <a:rPr lang="en-US" sz="18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𝟏𝟔</m:t>
                        </m:r>
                      </m:sup>
                    </m:sSup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2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75" y="1700808"/>
                <a:ext cx="3816424" cy="720080"/>
              </a:xfrm>
              <a:blipFill>
                <a:blip r:embed="rId2"/>
                <a:stretch>
                  <a:fillRect l="-1438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kalistratov\Downloads\photo164424124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51895"/>
            <a:ext cx="4822491" cy="441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0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42F5B4A-C29B-4C94-876A-94A94450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79240"/>
            <a:ext cx="8229600" cy="34619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ru-RU" dirty="0"/>
              <a:t>Изучить вышеописанные конструкции, применить их в дальнейших задачах</a:t>
            </a:r>
            <a:r>
              <a:rPr lang="en-US" dirty="0"/>
              <a:t>;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ru-RU" dirty="0"/>
              <a:t>Дополнить модуль, написанный в л/р1 логикой адресов регистров, привязать к ним вычисление </a:t>
            </a:r>
            <a:r>
              <a:rPr lang="en-US" dirty="0"/>
              <a:t>CRC</a:t>
            </a:r>
            <a:r>
              <a:rPr lang="ru-RU" dirty="0"/>
              <a:t>-16 в соответствии с вариантом</a:t>
            </a:r>
            <a:r>
              <a:rPr lang="en-US" dirty="0"/>
              <a:t>;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Сделать тестбенч для вашего модуля, продемонстрировать процессы записи и чтения, вычисления </a:t>
            </a:r>
            <a:r>
              <a:rPr lang="en-US" dirty="0"/>
              <a:t>CRC</a:t>
            </a:r>
            <a:r>
              <a:rPr lang="ru-RU" dirty="0"/>
              <a:t>, корректную работу флагов.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92A987DF-307E-4C50-98E9-DF5A55DD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ru-RU" dirty="0"/>
              <a:t>Цели лабораторной работы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C7F09A-3D1A-45CE-A62B-99783F6A2F2B}"/>
              </a:ext>
            </a:extLst>
          </p:cNvPr>
          <p:cNvSpPr txBox="1"/>
          <p:nvPr/>
        </p:nvSpPr>
        <p:spPr>
          <a:xfrm>
            <a:off x="576844" y="5517676"/>
            <a:ext cx="8120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Проверить результаты вычисления </a:t>
            </a:r>
            <a:r>
              <a:rPr lang="en-US" dirty="0"/>
              <a:t>CRC</a:t>
            </a:r>
            <a:r>
              <a:rPr lang="ru-RU" dirty="0"/>
              <a:t>-16 можно тут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https://crccalc.com</a:t>
            </a:r>
            <a:r>
              <a:rPr lang="en-US" dirty="0"/>
              <a:t> </a:t>
            </a:r>
          </a:p>
          <a:p>
            <a:r>
              <a:rPr lang="ru-RU" dirty="0">
                <a:solidFill>
                  <a:srgbClr val="FF0000"/>
                </a:solidFill>
              </a:rPr>
              <a:t>Требования по адресной карте (адреса регистров и их содержание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ru-RU" dirty="0">
                <a:solidFill>
                  <a:srgbClr val="FF0000"/>
                </a:solidFill>
              </a:rPr>
              <a:t>смотрите в </a:t>
            </a:r>
            <a:r>
              <a:rPr lang="en-US" dirty="0">
                <a:solidFill>
                  <a:srgbClr val="FF0000"/>
                </a:solidFill>
              </a:rPr>
              <a:t>LabWork2.doc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на Л/Р (Варианты </a:t>
            </a:r>
            <a:r>
              <a:rPr lang="en-US" dirty="0"/>
              <a:t>CRC-16)</a:t>
            </a:r>
            <a:endParaRPr lang="ru-RU" dirty="0"/>
          </a:p>
        </p:txBody>
      </p:sp>
      <p:sp>
        <p:nvSpPr>
          <p:cNvPr id="3" name="AutoShape 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="" xmlns:a16="http://schemas.microsoft.com/office/drawing/2014/main" id="{2F44CB77-FF0B-4673-84F1-BB743886F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93470"/>
              </p:ext>
            </p:extLst>
          </p:nvPr>
        </p:nvGraphicFramePr>
        <p:xfrm>
          <a:off x="1043608" y="2204864"/>
          <a:ext cx="7056784" cy="359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070">
                  <a:extLst>
                    <a:ext uri="{9D8B030D-6E8A-4147-A177-3AD203B41FA5}">
                      <a16:colId xmlns="" xmlns:a16="http://schemas.microsoft.com/office/drawing/2014/main" val="4288314754"/>
                    </a:ext>
                  </a:extLst>
                </a:gridCol>
                <a:gridCol w="1919566">
                  <a:extLst>
                    <a:ext uri="{9D8B030D-6E8A-4147-A177-3AD203B41FA5}">
                      <a16:colId xmlns="" xmlns:a16="http://schemas.microsoft.com/office/drawing/2014/main" val="1809555903"/>
                    </a:ext>
                  </a:extLst>
                </a:gridCol>
                <a:gridCol w="934108">
                  <a:extLst>
                    <a:ext uri="{9D8B030D-6E8A-4147-A177-3AD203B41FA5}">
                      <a16:colId xmlns="" xmlns:a16="http://schemas.microsoft.com/office/drawing/2014/main" val="1021693919"/>
                    </a:ext>
                  </a:extLst>
                </a:gridCol>
                <a:gridCol w="1056441">
                  <a:extLst>
                    <a:ext uri="{9D8B030D-6E8A-4147-A177-3AD203B41FA5}">
                      <a16:colId xmlns="" xmlns:a16="http://schemas.microsoft.com/office/drawing/2014/main" val="1452748494"/>
                    </a:ext>
                  </a:extLst>
                </a:gridCol>
                <a:gridCol w="849533">
                  <a:extLst>
                    <a:ext uri="{9D8B030D-6E8A-4147-A177-3AD203B41FA5}">
                      <a16:colId xmlns="" xmlns:a16="http://schemas.microsoft.com/office/drawing/2014/main" val="3712489719"/>
                    </a:ext>
                  </a:extLst>
                </a:gridCol>
                <a:gridCol w="849533">
                  <a:extLst>
                    <a:ext uri="{9D8B030D-6E8A-4147-A177-3AD203B41FA5}">
                      <a16:colId xmlns="" xmlns:a16="http://schemas.microsoft.com/office/drawing/2014/main" val="1259631373"/>
                    </a:ext>
                  </a:extLst>
                </a:gridCol>
                <a:gridCol w="849533">
                  <a:extLst>
                    <a:ext uri="{9D8B030D-6E8A-4147-A177-3AD203B41FA5}">
                      <a16:colId xmlns="" xmlns:a16="http://schemas.microsoft.com/office/drawing/2014/main" val="4201019007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№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CRC-16 </a:t>
                      </a:r>
                      <a:r>
                        <a:rPr lang="ru-RU" sz="1300" dirty="0">
                          <a:effectLst/>
                        </a:rPr>
                        <a:t>Тип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Полином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Начальное значение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RefIn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RefOut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XorOut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84173691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CRC-16/MAXIM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0x1021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0xFFFF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824911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CRC-16/ARC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0x8005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TRUE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TRUE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0xFFFF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304276399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CRC-16/AUG-CCITT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0x8005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TRUE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TRUE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4824745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CRC-16/BUYPASS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0x1021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0x1D0F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7378552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CRC-16/CDMA2000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0x8005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3570764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CRC-16/DDS-110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0xC867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0xFFFF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67205246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CRC-16/DECT-R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0x8005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0x800D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7173596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CRC-16/DECT-X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0x0589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4888791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CRC-16/DNP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0x0589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902688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CRC-16/EN-13757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0x3D65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TRUE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TRUE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0xFFFF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15674896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CRC-16/GENIBUS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0x3D65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0xFFFF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62182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43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1027" name="Picture 3" descr="C:\Users\kalistratov\Downloads\Untitled Diagram-Page-1.draw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8604448" cy="273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интерфейса</a:t>
            </a:r>
            <a:r>
              <a:rPr lang="en-US" dirty="0"/>
              <a:t> </a:t>
            </a:r>
            <a:r>
              <a:rPr lang="en-US" dirty="0" err="1"/>
              <a:t>modport</a:t>
            </a:r>
            <a:endParaRPr lang="ru-RU" dirty="0"/>
          </a:p>
        </p:txBody>
      </p:sp>
      <p:pic>
        <p:nvPicPr>
          <p:cNvPr id="2050" name="Picture 2" descr="C:\Users\kalistratov\Downloads\Untitled Diagram-Page-1.drawio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604448" cy="260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1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интерфейса</a:t>
            </a:r>
            <a:r>
              <a:rPr lang="en-US" dirty="0"/>
              <a:t> </a:t>
            </a:r>
            <a:r>
              <a:rPr lang="en-US" dirty="0" err="1"/>
              <a:t>modport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0CA2A49E-70BF-4E17-87DC-F51722D5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1922371" cy="49322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3B0225AA-5022-4AAA-8971-29B3354392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5323" y="3861048"/>
            <a:ext cx="2808312" cy="10736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0150F435-9C5F-4F6E-A656-A0019D4E1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232347"/>
            <a:ext cx="3024336" cy="3437087"/>
          </a:xfrm>
          <a:prstGeom prst="rect">
            <a:avLst/>
          </a:prstGeom>
        </p:spPr>
      </p:pic>
      <p:sp>
        <p:nvSpPr>
          <p:cNvPr id="10" name="Стрелка: вниз 9">
            <a:extLst>
              <a:ext uri="{FF2B5EF4-FFF2-40B4-BE49-F238E27FC236}">
                <a16:creationId xmlns="" xmlns:a16="http://schemas.microsoft.com/office/drawing/2014/main" id="{28C54050-DF9E-4EA3-8B6B-5862F781F699}"/>
              </a:ext>
            </a:extLst>
          </p:cNvPr>
          <p:cNvSpPr/>
          <p:nvPr/>
        </p:nvSpPr>
        <p:spPr>
          <a:xfrm rot="5400000">
            <a:off x="2051720" y="2414425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E41E25D-9B4C-41CE-972D-DE8A05417FC6}"/>
              </a:ext>
            </a:extLst>
          </p:cNvPr>
          <p:cNvSpPr txBox="1"/>
          <p:nvPr/>
        </p:nvSpPr>
        <p:spPr>
          <a:xfrm>
            <a:off x="2708909" y="2276872"/>
            <a:ext cx="2192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Без определения </a:t>
            </a:r>
            <a:r>
              <a:rPr lang="en-US" dirty="0" err="1"/>
              <a:t>modport</a:t>
            </a:r>
            <a:r>
              <a:rPr lang="en-US" dirty="0"/>
              <a:t> </a:t>
            </a:r>
            <a:r>
              <a:rPr lang="ru-RU" dirty="0"/>
              <a:t>будут как </a:t>
            </a:r>
            <a:r>
              <a:rPr lang="en-US" dirty="0" err="1"/>
              <a:t>inout</a:t>
            </a:r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31DCF4EB-624F-4817-AC32-682B0ABBD71A}"/>
              </a:ext>
            </a:extLst>
          </p:cNvPr>
          <p:cNvSpPr txBox="1">
            <a:spLocks/>
          </p:cNvSpPr>
          <p:nvPr/>
        </p:nvSpPr>
        <p:spPr>
          <a:xfrm>
            <a:off x="5776361" y="5805264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</a:t>
            </a:r>
            <a:r>
              <a:rPr lang="ru-RU" sz="2000" dirty="0" err="1"/>
              <a:t>инстанцирования</a:t>
            </a:r>
            <a:endParaRPr lang="ru-RU" sz="200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FCC8D4B3-14CC-4D4A-99A1-B35B24CA1A48}"/>
              </a:ext>
            </a:extLst>
          </p:cNvPr>
          <p:cNvSpPr txBox="1">
            <a:spLocks/>
          </p:cNvSpPr>
          <p:nvPr/>
        </p:nvSpPr>
        <p:spPr>
          <a:xfrm>
            <a:off x="3375581" y="4934705"/>
            <a:ext cx="1330212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Синтаксис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99980ECD-B229-4FBF-AAC2-3238EC9E49F0}"/>
              </a:ext>
            </a:extLst>
          </p:cNvPr>
          <p:cNvSpPr txBox="1">
            <a:spLocks/>
          </p:cNvSpPr>
          <p:nvPr/>
        </p:nvSpPr>
        <p:spPr>
          <a:xfrm>
            <a:off x="290875" y="6336878"/>
            <a:ext cx="2266316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описания</a:t>
            </a:r>
          </a:p>
        </p:txBody>
      </p:sp>
    </p:spTree>
    <p:extLst>
      <p:ext uri="{BB962C8B-B14F-4D97-AF65-F5344CB8AC3E}">
        <p14:creationId xmlns:p14="http://schemas.microsoft.com/office/powerpoint/2010/main" val="303492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struct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04898CB-3878-4D84-AC10-C042A8E84460}"/>
              </a:ext>
            </a:extLst>
          </p:cNvPr>
          <p:cNvPicPr/>
          <p:nvPr/>
        </p:nvPicPr>
        <p:blipFill rotWithShape="1">
          <a:blip r:embed="rId2"/>
          <a:srcRect l="3631" b="4653"/>
          <a:stretch/>
        </p:blipFill>
        <p:spPr>
          <a:xfrm>
            <a:off x="409960" y="4737288"/>
            <a:ext cx="3185145" cy="790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8BBF0E0E-DF96-45EC-9B2A-6B015734076C}"/>
              </a:ext>
            </a:extLst>
          </p:cNvPr>
          <p:cNvPicPr/>
          <p:nvPr/>
        </p:nvPicPr>
        <p:blipFill rotWithShape="1">
          <a:blip r:embed="rId3"/>
          <a:srcRect t="1196" b="2369"/>
          <a:stretch/>
        </p:blipFill>
        <p:spPr bwMode="auto">
          <a:xfrm>
            <a:off x="3923928" y="2708920"/>
            <a:ext cx="5001895" cy="344868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F8613225-80AE-4242-A5AE-25E4C0C8B202}"/>
              </a:ext>
            </a:extLst>
          </p:cNvPr>
          <p:cNvSpPr txBox="1">
            <a:spLocks/>
          </p:cNvSpPr>
          <p:nvPr/>
        </p:nvSpPr>
        <p:spPr>
          <a:xfrm>
            <a:off x="645410" y="5805264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Синтаксис конструкции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634640D4-1F09-4EBB-8392-7BF308EAFC79}"/>
              </a:ext>
            </a:extLst>
          </p:cNvPr>
          <p:cNvSpPr txBox="1">
            <a:spLocks/>
          </p:cNvSpPr>
          <p:nvPr/>
        </p:nvSpPr>
        <p:spPr>
          <a:xfrm>
            <a:off x="5325930" y="6309320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использования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44BCF2E9-6E87-4C83-BB7E-63A63C075F75}"/>
              </a:ext>
            </a:extLst>
          </p:cNvPr>
          <p:cNvSpPr txBox="1">
            <a:spLocks/>
          </p:cNvSpPr>
          <p:nvPr/>
        </p:nvSpPr>
        <p:spPr>
          <a:xfrm>
            <a:off x="1692972" y="2636912"/>
            <a:ext cx="730529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struct</a:t>
            </a:r>
            <a:endParaRPr lang="ru-RU" sz="20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BDC8776-2B15-4387-A88C-C05FB178EC9A}"/>
              </a:ext>
            </a:extLst>
          </p:cNvPr>
          <p:cNvSpPr txBox="1">
            <a:spLocks/>
          </p:cNvSpPr>
          <p:nvPr/>
        </p:nvSpPr>
        <p:spPr>
          <a:xfrm>
            <a:off x="510617" y="3426846"/>
            <a:ext cx="1234585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unpacked</a:t>
            </a:r>
            <a:endParaRPr lang="ru-RU" sz="200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645E7B5D-07A9-4CBA-9A9B-89428B795EB4}"/>
              </a:ext>
            </a:extLst>
          </p:cNvPr>
          <p:cNvSpPr txBox="1">
            <a:spLocks/>
          </p:cNvSpPr>
          <p:nvPr/>
        </p:nvSpPr>
        <p:spPr>
          <a:xfrm>
            <a:off x="2418855" y="3426846"/>
            <a:ext cx="93030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packed</a:t>
            </a:r>
            <a:endParaRPr lang="ru-RU" sz="2000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="" xmlns:a16="http://schemas.microsoft.com/office/drawing/2014/main" id="{F596CF50-DE4F-44FB-9C2B-C8D25600E958}"/>
              </a:ext>
            </a:extLst>
          </p:cNvPr>
          <p:cNvSpPr/>
          <p:nvPr/>
        </p:nvSpPr>
        <p:spPr>
          <a:xfrm rot="2698952">
            <a:off x="2256342" y="3137171"/>
            <a:ext cx="421599" cy="187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="" xmlns:a16="http://schemas.microsoft.com/office/drawing/2014/main" id="{46009754-9E95-4A73-83F6-23A7B22F6D49}"/>
              </a:ext>
            </a:extLst>
          </p:cNvPr>
          <p:cNvSpPr/>
          <p:nvPr/>
        </p:nvSpPr>
        <p:spPr>
          <a:xfrm rot="7874880">
            <a:off x="1342442" y="3142146"/>
            <a:ext cx="421599" cy="187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F17B9437-4D4F-46D6-B7E9-6409067D7170}"/>
              </a:ext>
            </a:extLst>
          </p:cNvPr>
          <p:cNvSpPr txBox="1">
            <a:spLocks/>
          </p:cNvSpPr>
          <p:nvPr/>
        </p:nvSpPr>
        <p:spPr>
          <a:xfrm>
            <a:off x="2234209" y="3687100"/>
            <a:ext cx="1299592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</a:t>
            </a:r>
            <a:r>
              <a:rPr lang="ru-RU" sz="2000" dirty="0"/>
              <a:t>синтезируемая)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="" xmlns:a16="http://schemas.microsoft.com/office/drawing/2014/main" id="{AD9858F6-F0DD-4F80-9C7E-6F99DFA94BA3}"/>
              </a:ext>
            </a:extLst>
          </p:cNvPr>
          <p:cNvSpPr txBox="1">
            <a:spLocks/>
          </p:cNvSpPr>
          <p:nvPr/>
        </p:nvSpPr>
        <p:spPr>
          <a:xfrm>
            <a:off x="376463" y="3687100"/>
            <a:ext cx="150289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</a:t>
            </a:r>
            <a:r>
              <a:rPr lang="ru-RU" sz="2000" dirty="0"/>
              <a:t>не синтезируемая)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EB5417B-47B9-49B0-89EE-8CA33180F08E}"/>
              </a:ext>
            </a:extLst>
          </p:cNvPr>
          <p:cNvSpPr txBox="1"/>
          <p:nvPr/>
        </p:nvSpPr>
        <p:spPr>
          <a:xfrm>
            <a:off x="376463" y="1429434"/>
            <a:ext cx="8681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Struct </a:t>
            </a:r>
            <a:r>
              <a:rPr lang="ru-RU" u="sng" dirty="0"/>
              <a:t>(структура) </a:t>
            </a:r>
            <a:r>
              <a:rPr lang="ru-RU" dirty="0"/>
              <a:t>- позволяет нам создать группу из нескольких переменных (даже разного типа). На всю группу можно ссылаться как на одно целое, либо на отдельные её части можно ссылаться по имени.</a:t>
            </a:r>
          </a:p>
        </p:txBody>
      </p:sp>
    </p:spTree>
    <p:extLst>
      <p:ext uri="{BB962C8B-B14F-4D97-AF65-F5344CB8AC3E}">
        <p14:creationId xmlns:p14="http://schemas.microsoft.com/office/powerpoint/2010/main" val="392490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 err="1"/>
              <a:t>typedef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38AE27DD-E3F2-4DF4-A578-C6DB03AFFE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576" y="4008328"/>
            <a:ext cx="3814445" cy="418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8E504D18-99D0-4765-859A-9231A0F9C7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06900" y="3707428"/>
            <a:ext cx="4121401" cy="1262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86168443-8876-4337-A0CD-7F9F6F3488C7}"/>
              </a:ext>
            </a:extLst>
          </p:cNvPr>
          <p:cNvSpPr txBox="1">
            <a:spLocks/>
          </p:cNvSpPr>
          <p:nvPr/>
        </p:nvSpPr>
        <p:spPr>
          <a:xfrm>
            <a:off x="1034644" y="4544410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Синтаксис конструкции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570247D2-C3C0-46B7-A9DE-42B319D68797}"/>
              </a:ext>
            </a:extLst>
          </p:cNvPr>
          <p:cNvSpPr txBox="1">
            <a:spLocks/>
          </p:cNvSpPr>
          <p:nvPr/>
        </p:nvSpPr>
        <p:spPr>
          <a:xfrm>
            <a:off x="5364088" y="5085184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использования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F50D002B-058E-4F98-9AF4-66F020DCA7CB}"/>
              </a:ext>
            </a:extLst>
          </p:cNvPr>
          <p:cNvSpPr/>
          <p:nvPr/>
        </p:nvSpPr>
        <p:spPr>
          <a:xfrm>
            <a:off x="214412" y="1639200"/>
            <a:ext cx="8784976" cy="167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языке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SystemVerilog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создавать новые типы данных. Для этого используется конструкция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большинстве случаев мы просто используем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присвоения имени объявлению типа, которое мы хотим использовать в нескольких местах вашего кода. Это полезно, так как мы можем создавать довольно сложные типы данных в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SystemVerilog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Когда мы используем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вместо повторения сложного объявления типа, мы упрощаем наш код для понимания и поддержки.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2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package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4AC9572-947A-46A5-90D9-55BF7272CCA3}"/>
              </a:ext>
            </a:extLst>
          </p:cNvPr>
          <p:cNvPicPr/>
          <p:nvPr/>
        </p:nvPicPr>
        <p:blipFill rotWithShape="1">
          <a:blip r:embed="rId2"/>
          <a:srcRect r="10088"/>
          <a:stretch/>
        </p:blipFill>
        <p:spPr>
          <a:xfrm>
            <a:off x="395536" y="3005460"/>
            <a:ext cx="4104456" cy="2926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A49A755-2DCC-4638-8B86-974DCAFE4F52}"/>
              </a:ext>
            </a:extLst>
          </p:cNvPr>
          <p:cNvPicPr/>
          <p:nvPr/>
        </p:nvPicPr>
        <p:blipFill rotWithShape="1">
          <a:blip r:embed="rId3"/>
          <a:srcRect t="1581"/>
          <a:stretch/>
        </p:blipFill>
        <p:spPr bwMode="auto">
          <a:xfrm>
            <a:off x="4961255" y="3005460"/>
            <a:ext cx="3787209" cy="292671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61DE1EFD-0702-43C4-A9F7-4C4E43565EB9}"/>
              </a:ext>
            </a:extLst>
          </p:cNvPr>
          <p:cNvSpPr/>
          <p:nvPr/>
        </p:nvSpPr>
        <p:spPr>
          <a:xfrm>
            <a:off x="505247" y="1628800"/>
            <a:ext cx="8133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Package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реализует механизм хранения и передачи структур, методов, переменных, параметров и других конструкций HDL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SystemVerilog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между модулями для дальнейшего использования.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61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/>
          <a:lstStyle/>
          <a:p>
            <a:r>
              <a:rPr lang="ru-RU" dirty="0"/>
              <a:t>Проверка целостности, </a:t>
            </a:r>
            <a:r>
              <a:rPr lang="en-US" dirty="0"/>
              <a:t>CRC</a:t>
            </a:r>
            <a:endParaRPr lang="ru-RU" dirty="0"/>
          </a:p>
        </p:txBody>
      </p:sp>
      <p:pic>
        <p:nvPicPr>
          <p:cNvPr id="3074" name="Picture 2" descr="C:\Users\kalistratov\Downloads\Untitled Diagram-Page-6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92" y="2204864"/>
            <a:ext cx="8116391" cy="373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/>
          <a:lstStyle/>
          <a:p>
            <a:r>
              <a:rPr lang="ru-RU" dirty="0"/>
              <a:t>Проверка целостности, </a:t>
            </a:r>
            <a:r>
              <a:rPr lang="en-US" dirty="0"/>
              <a:t>CRC</a:t>
            </a:r>
            <a:endParaRPr lang="ru-RU" dirty="0"/>
          </a:p>
        </p:txBody>
      </p:sp>
      <p:pic>
        <p:nvPicPr>
          <p:cNvPr id="1028" name="Picture 4" descr="C:\Users\kalistratov\Downloads\Untitled Diagram-Page-10.drawio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543256" cy="507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1528</TotalTime>
  <Words>402</Words>
  <Application>Microsoft Office PowerPoint</Application>
  <PresentationFormat>Экран (4:3)</PresentationFormat>
  <Paragraphs>125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Ясность</vt:lpstr>
      <vt:lpstr>Проектирование Снк с программируемой архитектурой</vt:lpstr>
      <vt:lpstr>Интерфейс</vt:lpstr>
      <vt:lpstr>Конструкция интерфейса modport</vt:lpstr>
      <vt:lpstr>Конструкция интерфейса modport</vt:lpstr>
      <vt:lpstr>Конструкция struct</vt:lpstr>
      <vt:lpstr>Конструкция typedef</vt:lpstr>
      <vt:lpstr>Конструкция package</vt:lpstr>
      <vt:lpstr>Проверка целостности, CRC</vt:lpstr>
      <vt:lpstr>Проверка целостности, CRC</vt:lpstr>
      <vt:lpstr>CRC, реализация</vt:lpstr>
      <vt:lpstr>CRC, реализация</vt:lpstr>
      <vt:lpstr>Цели лабораторной работы</vt:lpstr>
      <vt:lpstr>Задание на Л/Р (Варианты CRC-16)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на кристалле (снк)</dc:title>
  <dc:creator>Калистратов Олег Александрович</dc:creator>
  <cp:lastModifiedBy>Калистратов Олег Александрович</cp:lastModifiedBy>
  <cp:revision>83</cp:revision>
  <dcterms:created xsi:type="dcterms:W3CDTF">2022-01-14T07:21:08Z</dcterms:created>
  <dcterms:modified xsi:type="dcterms:W3CDTF">2022-02-24T13:22:08Z</dcterms:modified>
</cp:coreProperties>
</file>