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7"/>
  </p:notesMasterIdLst>
  <p:sldIdLst>
    <p:sldId id="256" r:id="rId2"/>
    <p:sldId id="257" r:id="rId3"/>
    <p:sldId id="401" r:id="rId4"/>
    <p:sldId id="268" r:id="rId5"/>
    <p:sldId id="297" r:id="rId6"/>
    <p:sldId id="298" r:id="rId7"/>
    <p:sldId id="299" r:id="rId8"/>
    <p:sldId id="300" r:id="rId9"/>
    <p:sldId id="301" r:id="rId10"/>
    <p:sldId id="291" r:id="rId11"/>
    <p:sldId id="284" r:id="rId12"/>
    <p:sldId id="302" r:id="rId13"/>
    <p:sldId id="303" r:id="rId14"/>
    <p:sldId id="304" r:id="rId15"/>
    <p:sldId id="305" r:id="rId16"/>
    <p:sldId id="306" r:id="rId17"/>
    <p:sldId id="307" r:id="rId18"/>
    <p:sldId id="308" r:id="rId19"/>
    <p:sldId id="309" r:id="rId20"/>
    <p:sldId id="310" r:id="rId21"/>
    <p:sldId id="311" r:id="rId22"/>
    <p:sldId id="312" r:id="rId23"/>
    <p:sldId id="313" r:id="rId24"/>
    <p:sldId id="314" r:id="rId25"/>
    <p:sldId id="315" r:id="rId26"/>
    <p:sldId id="316" r:id="rId27"/>
    <p:sldId id="317" r:id="rId28"/>
    <p:sldId id="318" r:id="rId29"/>
    <p:sldId id="319" r:id="rId30"/>
    <p:sldId id="320" r:id="rId31"/>
    <p:sldId id="321" r:id="rId32"/>
    <p:sldId id="322" r:id="rId33"/>
    <p:sldId id="408" r:id="rId34"/>
    <p:sldId id="323" r:id="rId35"/>
    <p:sldId id="324" r:id="rId36"/>
    <p:sldId id="325" r:id="rId37"/>
    <p:sldId id="274" r:id="rId38"/>
    <p:sldId id="326" r:id="rId39"/>
    <p:sldId id="328" r:id="rId40"/>
    <p:sldId id="329" r:id="rId41"/>
    <p:sldId id="330" r:id="rId42"/>
    <p:sldId id="331" r:id="rId43"/>
    <p:sldId id="332" r:id="rId44"/>
    <p:sldId id="286" r:id="rId45"/>
    <p:sldId id="327" r:id="rId46"/>
    <p:sldId id="333" r:id="rId47"/>
    <p:sldId id="289" r:id="rId48"/>
    <p:sldId id="288" r:id="rId49"/>
    <p:sldId id="287" r:id="rId50"/>
    <p:sldId id="283" r:id="rId51"/>
    <p:sldId id="334" r:id="rId52"/>
    <p:sldId id="279" r:id="rId53"/>
    <p:sldId id="285" r:id="rId54"/>
    <p:sldId id="335" r:id="rId55"/>
    <p:sldId id="278" r:id="rId56"/>
    <p:sldId id="339" r:id="rId57"/>
    <p:sldId id="340" r:id="rId58"/>
    <p:sldId id="341" r:id="rId59"/>
    <p:sldId id="336" r:id="rId60"/>
    <p:sldId id="337" r:id="rId61"/>
    <p:sldId id="281" r:id="rId62"/>
    <p:sldId id="338" r:id="rId63"/>
    <p:sldId id="342" r:id="rId64"/>
    <p:sldId id="343" r:id="rId65"/>
    <p:sldId id="344" r:id="rId66"/>
    <p:sldId id="345" r:id="rId67"/>
    <p:sldId id="346" r:id="rId68"/>
    <p:sldId id="347" r:id="rId69"/>
    <p:sldId id="348" r:id="rId70"/>
    <p:sldId id="292" r:id="rId71"/>
    <p:sldId id="349" r:id="rId72"/>
    <p:sldId id="350" r:id="rId73"/>
    <p:sldId id="351" r:id="rId74"/>
    <p:sldId id="352" r:id="rId75"/>
    <p:sldId id="353" r:id="rId76"/>
    <p:sldId id="354" r:id="rId77"/>
    <p:sldId id="355" r:id="rId78"/>
    <p:sldId id="356" r:id="rId79"/>
    <p:sldId id="357" r:id="rId80"/>
    <p:sldId id="358" r:id="rId81"/>
    <p:sldId id="359" r:id="rId82"/>
    <p:sldId id="360" r:id="rId83"/>
    <p:sldId id="361" r:id="rId84"/>
    <p:sldId id="362" r:id="rId85"/>
    <p:sldId id="363" r:id="rId86"/>
    <p:sldId id="364" r:id="rId87"/>
    <p:sldId id="365" r:id="rId88"/>
    <p:sldId id="366" r:id="rId89"/>
    <p:sldId id="367" r:id="rId90"/>
    <p:sldId id="368" r:id="rId91"/>
    <p:sldId id="370" r:id="rId92"/>
    <p:sldId id="371" r:id="rId93"/>
    <p:sldId id="372" r:id="rId94"/>
    <p:sldId id="373" r:id="rId95"/>
    <p:sldId id="374" r:id="rId96"/>
    <p:sldId id="375" r:id="rId97"/>
    <p:sldId id="376" r:id="rId98"/>
    <p:sldId id="369" r:id="rId99"/>
    <p:sldId id="402" r:id="rId100"/>
    <p:sldId id="403" r:id="rId101"/>
    <p:sldId id="404" r:id="rId102"/>
    <p:sldId id="377" r:id="rId103"/>
    <p:sldId id="378" r:id="rId104"/>
    <p:sldId id="379" r:id="rId105"/>
    <p:sldId id="380" r:id="rId106"/>
    <p:sldId id="381" r:id="rId107"/>
    <p:sldId id="382" r:id="rId108"/>
    <p:sldId id="383" r:id="rId109"/>
    <p:sldId id="384" r:id="rId110"/>
    <p:sldId id="385" r:id="rId111"/>
    <p:sldId id="386" r:id="rId112"/>
    <p:sldId id="387" r:id="rId113"/>
    <p:sldId id="388" r:id="rId114"/>
    <p:sldId id="389" r:id="rId115"/>
    <p:sldId id="390" r:id="rId116"/>
    <p:sldId id="391" r:id="rId117"/>
    <p:sldId id="392" r:id="rId118"/>
    <p:sldId id="393" r:id="rId119"/>
    <p:sldId id="394" r:id="rId120"/>
    <p:sldId id="405" r:id="rId121"/>
    <p:sldId id="406" r:id="rId122"/>
    <p:sldId id="407" r:id="rId123"/>
    <p:sldId id="397" r:id="rId124"/>
    <p:sldId id="398" r:id="rId125"/>
    <p:sldId id="290" r:id="rId126"/>
    <p:sldId id="399" r:id="rId127"/>
    <p:sldId id="409" r:id="rId128"/>
    <p:sldId id="395" r:id="rId129"/>
    <p:sldId id="270" r:id="rId130"/>
    <p:sldId id="410" r:id="rId131"/>
    <p:sldId id="266" r:id="rId132"/>
    <p:sldId id="265" r:id="rId133"/>
    <p:sldId id="294" r:id="rId134"/>
    <p:sldId id="396" r:id="rId135"/>
    <p:sldId id="400" r:id="rId136"/>
  </p:sldIdLst>
  <p:sldSz cx="9144000" cy="6858000" type="screen4x3"/>
  <p:notesSz cx="6858000" cy="1005998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505C"/>
    <a:srgbClr val="393F4E"/>
    <a:srgbClr val="2B3040"/>
    <a:srgbClr val="2B2F3D"/>
    <a:srgbClr val="393F6D"/>
    <a:srgbClr val="384EC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434" autoAdjust="0"/>
  </p:normalViewPr>
  <p:slideViewPr>
    <p:cSldViewPr snapToGrid="0" snapToObjects="1">
      <p:cViewPr varScale="1">
        <p:scale>
          <a:sx n="70" d="100"/>
          <a:sy n="70" d="100"/>
        </p:scale>
        <p:origin x="1386" y="84"/>
      </p:cViewPr>
      <p:guideLst>
        <p:guide orient="horz" pos="2160"/>
        <p:guide pos="2880"/>
      </p:guideLst>
    </p:cSldViewPr>
  </p:slideViewPr>
  <p:outlineViewPr>
    <p:cViewPr>
      <p:scale>
        <a:sx n="33" d="100"/>
        <a:sy n="33" d="100"/>
      </p:scale>
      <p:origin x="0" y="-36672"/>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2D116C-3DE9-46DC-83C3-588685E43F2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GB"/>
        </a:p>
      </dgm:t>
    </dgm:pt>
    <dgm:pt modelId="{CDD3521C-978C-4981-ABEC-264B09F8894E}">
      <dgm:prSet phldrT="[Text]" custT="1"/>
      <dgm:spPr>
        <a:solidFill>
          <a:srgbClr val="00B050"/>
        </a:solidFill>
      </dgm:spPr>
      <dgm:t>
        <a:bodyPr/>
        <a:lstStyle/>
        <a:p>
          <a:r>
            <a:rPr lang="en-GB" sz="1800" dirty="0" err="1" smtClean="0"/>
            <a:t>MapReduce</a:t>
          </a:r>
          <a:endParaRPr lang="en-GB" sz="1800" dirty="0" smtClean="0"/>
        </a:p>
        <a:p>
          <a:r>
            <a:rPr lang="en-GB" sz="1800" dirty="0" smtClean="0"/>
            <a:t>(Cluster resource management and data processing)</a:t>
          </a:r>
          <a:endParaRPr lang="en-GB" sz="1800" dirty="0"/>
        </a:p>
      </dgm:t>
    </dgm:pt>
    <dgm:pt modelId="{79D96622-90FF-4ECE-AF93-825DD28D1942}" type="parTrans" cxnId="{637CB2C5-BE5A-4852-94B5-8D63378D1B3D}">
      <dgm:prSet/>
      <dgm:spPr/>
      <dgm:t>
        <a:bodyPr/>
        <a:lstStyle/>
        <a:p>
          <a:endParaRPr lang="en-GB"/>
        </a:p>
      </dgm:t>
    </dgm:pt>
    <dgm:pt modelId="{ED9F7667-F81A-498F-A3B5-AF2401B381FF}" type="sibTrans" cxnId="{637CB2C5-BE5A-4852-94B5-8D63378D1B3D}">
      <dgm:prSet/>
      <dgm:spPr/>
      <dgm:t>
        <a:bodyPr/>
        <a:lstStyle/>
        <a:p>
          <a:endParaRPr lang="en-GB"/>
        </a:p>
      </dgm:t>
    </dgm:pt>
    <dgm:pt modelId="{A4F2FC66-F447-4376-8CE4-DFF7616326D3}">
      <dgm:prSet phldrT="[Text]" custT="1"/>
      <dgm:spPr/>
      <dgm:t>
        <a:bodyPr/>
        <a:lstStyle/>
        <a:p>
          <a:r>
            <a:rPr lang="en-GB" sz="1800" dirty="0" smtClean="0"/>
            <a:t>HDFS</a:t>
          </a:r>
        </a:p>
        <a:p>
          <a:r>
            <a:rPr lang="en-GB" sz="1800" dirty="0" smtClean="0"/>
            <a:t>(Redundant, Reliable and Scalable file storage)</a:t>
          </a:r>
          <a:endParaRPr lang="en-GB" sz="1800" dirty="0"/>
        </a:p>
      </dgm:t>
    </dgm:pt>
    <dgm:pt modelId="{DAEF07AC-1441-49EC-BA71-0BFC90ADF2B9}" type="parTrans" cxnId="{B685D059-5E26-4225-AD78-0CE90F4DD415}">
      <dgm:prSet/>
      <dgm:spPr/>
      <dgm:t>
        <a:bodyPr/>
        <a:lstStyle/>
        <a:p>
          <a:endParaRPr lang="en-GB"/>
        </a:p>
      </dgm:t>
    </dgm:pt>
    <dgm:pt modelId="{C6104CEA-CEF5-4E61-96FE-FE1B2954C5E4}" type="sibTrans" cxnId="{B685D059-5E26-4225-AD78-0CE90F4DD415}">
      <dgm:prSet/>
      <dgm:spPr/>
      <dgm:t>
        <a:bodyPr/>
        <a:lstStyle/>
        <a:p>
          <a:endParaRPr lang="en-GB"/>
        </a:p>
      </dgm:t>
    </dgm:pt>
    <dgm:pt modelId="{511E778D-40C9-4F78-B72F-1A6235D2CC14}" type="pres">
      <dgm:prSet presAssocID="{B42D116C-3DE9-46DC-83C3-588685E43F2E}" presName="diagram" presStyleCnt="0">
        <dgm:presLayoutVars>
          <dgm:dir/>
          <dgm:resizeHandles val="exact"/>
        </dgm:presLayoutVars>
      </dgm:prSet>
      <dgm:spPr/>
      <dgm:t>
        <a:bodyPr/>
        <a:lstStyle/>
        <a:p>
          <a:endParaRPr lang="en-GB"/>
        </a:p>
      </dgm:t>
    </dgm:pt>
    <dgm:pt modelId="{F1CF4EEC-FBE2-450E-841B-4246C6FE6929}" type="pres">
      <dgm:prSet presAssocID="{CDD3521C-978C-4981-ABEC-264B09F8894E}" presName="node" presStyleLbl="node1" presStyleIdx="0" presStyleCnt="2" custAng="0" custLinFactNeighborX="0" custLinFactNeighborY="-129">
        <dgm:presLayoutVars>
          <dgm:bulletEnabled val="1"/>
        </dgm:presLayoutVars>
      </dgm:prSet>
      <dgm:spPr/>
      <dgm:t>
        <a:bodyPr/>
        <a:lstStyle/>
        <a:p>
          <a:endParaRPr lang="en-GB"/>
        </a:p>
      </dgm:t>
    </dgm:pt>
    <dgm:pt modelId="{1ADB1CA5-865C-4469-9BC5-B3D141359967}" type="pres">
      <dgm:prSet presAssocID="{ED9F7667-F81A-498F-A3B5-AF2401B381FF}" presName="sibTrans" presStyleCnt="0"/>
      <dgm:spPr/>
    </dgm:pt>
    <dgm:pt modelId="{596A8F70-F8C0-44E3-9C1D-48343EAF5AB9}" type="pres">
      <dgm:prSet presAssocID="{A4F2FC66-F447-4376-8CE4-DFF7616326D3}" presName="node" presStyleLbl="node1" presStyleIdx="1" presStyleCnt="2">
        <dgm:presLayoutVars>
          <dgm:bulletEnabled val="1"/>
        </dgm:presLayoutVars>
      </dgm:prSet>
      <dgm:spPr/>
      <dgm:t>
        <a:bodyPr/>
        <a:lstStyle/>
        <a:p>
          <a:endParaRPr lang="en-GB"/>
        </a:p>
      </dgm:t>
    </dgm:pt>
  </dgm:ptLst>
  <dgm:cxnLst>
    <dgm:cxn modelId="{9B4CB19C-603B-4A5D-94EE-0673968C0ACB}" type="presOf" srcId="{A4F2FC66-F447-4376-8CE4-DFF7616326D3}" destId="{596A8F70-F8C0-44E3-9C1D-48343EAF5AB9}" srcOrd="0" destOrd="0" presId="urn:microsoft.com/office/officeart/2005/8/layout/default"/>
    <dgm:cxn modelId="{637CB2C5-BE5A-4852-94B5-8D63378D1B3D}" srcId="{B42D116C-3DE9-46DC-83C3-588685E43F2E}" destId="{CDD3521C-978C-4981-ABEC-264B09F8894E}" srcOrd="0" destOrd="0" parTransId="{79D96622-90FF-4ECE-AF93-825DD28D1942}" sibTransId="{ED9F7667-F81A-498F-A3B5-AF2401B381FF}"/>
    <dgm:cxn modelId="{B685D059-5E26-4225-AD78-0CE90F4DD415}" srcId="{B42D116C-3DE9-46DC-83C3-588685E43F2E}" destId="{A4F2FC66-F447-4376-8CE4-DFF7616326D3}" srcOrd="1" destOrd="0" parTransId="{DAEF07AC-1441-49EC-BA71-0BFC90ADF2B9}" sibTransId="{C6104CEA-CEF5-4E61-96FE-FE1B2954C5E4}"/>
    <dgm:cxn modelId="{BEE48FB5-AE29-45D2-BB0D-706323A280DA}" type="presOf" srcId="{B42D116C-3DE9-46DC-83C3-588685E43F2E}" destId="{511E778D-40C9-4F78-B72F-1A6235D2CC14}" srcOrd="0" destOrd="0" presId="urn:microsoft.com/office/officeart/2005/8/layout/default"/>
    <dgm:cxn modelId="{F47F0A23-0693-4DED-8B69-69F5935B2DA0}" type="presOf" srcId="{CDD3521C-978C-4981-ABEC-264B09F8894E}" destId="{F1CF4EEC-FBE2-450E-841B-4246C6FE6929}" srcOrd="0" destOrd="0" presId="urn:microsoft.com/office/officeart/2005/8/layout/default"/>
    <dgm:cxn modelId="{8002E58D-723E-4AAA-B143-F7742CAD8F1E}" type="presParOf" srcId="{511E778D-40C9-4F78-B72F-1A6235D2CC14}" destId="{F1CF4EEC-FBE2-450E-841B-4246C6FE6929}" srcOrd="0" destOrd="0" presId="urn:microsoft.com/office/officeart/2005/8/layout/default"/>
    <dgm:cxn modelId="{9C0F2912-7021-4530-BAB4-2495895453DA}" type="presParOf" srcId="{511E778D-40C9-4F78-B72F-1A6235D2CC14}" destId="{1ADB1CA5-865C-4469-9BC5-B3D141359967}" srcOrd="1" destOrd="0" presId="urn:microsoft.com/office/officeart/2005/8/layout/default"/>
    <dgm:cxn modelId="{7934FF7A-91A7-43F5-9277-B156FA19DAEA}" type="presParOf" srcId="{511E778D-40C9-4F78-B72F-1A6235D2CC14}" destId="{596A8F70-F8C0-44E3-9C1D-48343EAF5AB9}"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42D116C-3DE9-46DC-83C3-588685E43F2E}" type="doc">
      <dgm:prSet loTypeId="urn:microsoft.com/office/officeart/2005/8/layout/hierarchy4" loCatId="relationship" qsTypeId="urn:microsoft.com/office/officeart/2005/8/quickstyle/simple1" qsCatId="simple" csTypeId="urn:microsoft.com/office/officeart/2005/8/colors/accent1_2" csCatId="accent1" phldr="1"/>
      <dgm:spPr/>
      <dgm:t>
        <a:bodyPr/>
        <a:lstStyle/>
        <a:p>
          <a:endParaRPr lang="en-GB"/>
        </a:p>
      </dgm:t>
    </dgm:pt>
    <dgm:pt modelId="{CDD3521C-978C-4981-ABEC-264B09F8894E}">
      <dgm:prSet phldrT="[Text]" custT="1"/>
      <dgm:spPr>
        <a:solidFill>
          <a:srgbClr val="C00000"/>
        </a:solidFill>
      </dgm:spPr>
      <dgm:t>
        <a:bodyPr/>
        <a:lstStyle/>
        <a:p>
          <a:r>
            <a:rPr lang="en-GB" sz="1800" dirty="0" smtClean="0"/>
            <a:t>YARN</a:t>
          </a:r>
        </a:p>
        <a:p>
          <a:r>
            <a:rPr lang="en-GB" sz="1800" dirty="0" smtClean="0"/>
            <a:t>(Cluster resource management)</a:t>
          </a:r>
          <a:endParaRPr lang="en-GB" sz="1800" dirty="0"/>
        </a:p>
      </dgm:t>
    </dgm:pt>
    <dgm:pt modelId="{79D96622-90FF-4ECE-AF93-825DD28D1942}" type="parTrans" cxnId="{637CB2C5-BE5A-4852-94B5-8D63378D1B3D}">
      <dgm:prSet/>
      <dgm:spPr/>
      <dgm:t>
        <a:bodyPr/>
        <a:lstStyle/>
        <a:p>
          <a:endParaRPr lang="en-GB"/>
        </a:p>
      </dgm:t>
    </dgm:pt>
    <dgm:pt modelId="{ED9F7667-F81A-498F-A3B5-AF2401B381FF}" type="sibTrans" cxnId="{637CB2C5-BE5A-4852-94B5-8D63378D1B3D}">
      <dgm:prSet/>
      <dgm:spPr/>
      <dgm:t>
        <a:bodyPr/>
        <a:lstStyle/>
        <a:p>
          <a:endParaRPr lang="en-GB"/>
        </a:p>
      </dgm:t>
    </dgm:pt>
    <dgm:pt modelId="{20BA78AF-7752-4ADC-B13F-9139A9B0D81A}">
      <dgm:prSet custT="1"/>
      <dgm:spPr/>
      <dgm:t>
        <a:bodyPr/>
        <a:lstStyle/>
        <a:p>
          <a:endParaRPr lang="en-GB" sz="1800" dirty="0" smtClean="0"/>
        </a:p>
        <a:p>
          <a:endParaRPr lang="en-GB" sz="1800" dirty="0" smtClean="0"/>
        </a:p>
        <a:p>
          <a:r>
            <a:rPr lang="en-GB" sz="1800" dirty="0" smtClean="0"/>
            <a:t>HDFS</a:t>
          </a:r>
        </a:p>
        <a:p>
          <a:r>
            <a:rPr lang="en-GB" sz="1800" dirty="0" smtClean="0"/>
            <a:t>(Redundant, Reliable and Scalable file storage)</a:t>
          </a:r>
        </a:p>
        <a:p>
          <a:endParaRPr lang="en-GB" sz="4800" dirty="0"/>
        </a:p>
      </dgm:t>
    </dgm:pt>
    <dgm:pt modelId="{8ADF1286-19CA-403E-BF8B-9297F5F10C94}" type="parTrans" cxnId="{41A80CF9-1C85-4C35-843F-58C68B933611}">
      <dgm:prSet/>
      <dgm:spPr/>
      <dgm:t>
        <a:bodyPr/>
        <a:lstStyle/>
        <a:p>
          <a:endParaRPr lang="en-GB"/>
        </a:p>
      </dgm:t>
    </dgm:pt>
    <dgm:pt modelId="{4AFB2D87-C364-452A-A245-9BD7F852097D}" type="sibTrans" cxnId="{41A80CF9-1C85-4C35-843F-58C68B933611}">
      <dgm:prSet/>
      <dgm:spPr/>
      <dgm:t>
        <a:bodyPr/>
        <a:lstStyle/>
        <a:p>
          <a:endParaRPr lang="en-GB"/>
        </a:p>
      </dgm:t>
    </dgm:pt>
    <dgm:pt modelId="{799E7AE2-015B-423A-A39D-87BA371D4323}" type="pres">
      <dgm:prSet presAssocID="{B42D116C-3DE9-46DC-83C3-588685E43F2E}" presName="Name0" presStyleCnt="0">
        <dgm:presLayoutVars>
          <dgm:chPref val="1"/>
          <dgm:dir/>
          <dgm:animOne val="branch"/>
          <dgm:animLvl val="lvl"/>
          <dgm:resizeHandles/>
        </dgm:presLayoutVars>
      </dgm:prSet>
      <dgm:spPr/>
      <dgm:t>
        <a:bodyPr/>
        <a:lstStyle/>
        <a:p>
          <a:endParaRPr lang="en-GB"/>
        </a:p>
      </dgm:t>
    </dgm:pt>
    <dgm:pt modelId="{899CAD07-B39C-4A02-A20C-08DFF84B2E75}" type="pres">
      <dgm:prSet presAssocID="{CDD3521C-978C-4981-ABEC-264B09F8894E}" presName="vertOne" presStyleCnt="0"/>
      <dgm:spPr/>
    </dgm:pt>
    <dgm:pt modelId="{3969CA19-87D9-4226-99F8-585D37DFB8ED}" type="pres">
      <dgm:prSet presAssocID="{CDD3521C-978C-4981-ABEC-264B09F8894E}" presName="txOne" presStyleLbl="node0" presStyleIdx="0" presStyleCnt="1" custLinFactY="-18421" custLinFactNeighborX="49" custLinFactNeighborY="-100000">
        <dgm:presLayoutVars>
          <dgm:chPref val="3"/>
        </dgm:presLayoutVars>
      </dgm:prSet>
      <dgm:spPr/>
      <dgm:t>
        <a:bodyPr/>
        <a:lstStyle/>
        <a:p>
          <a:endParaRPr lang="en-GB"/>
        </a:p>
      </dgm:t>
    </dgm:pt>
    <dgm:pt modelId="{279F2A86-FF6C-438E-8E85-5B876FC2BD88}" type="pres">
      <dgm:prSet presAssocID="{CDD3521C-978C-4981-ABEC-264B09F8894E}" presName="parTransOne" presStyleCnt="0"/>
      <dgm:spPr/>
    </dgm:pt>
    <dgm:pt modelId="{D207B022-DF9C-4B54-BF54-833646A13928}" type="pres">
      <dgm:prSet presAssocID="{CDD3521C-978C-4981-ABEC-264B09F8894E}" presName="horzOne" presStyleCnt="0"/>
      <dgm:spPr/>
    </dgm:pt>
    <dgm:pt modelId="{9167D3DC-13EA-4DA6-BC5D-23D48CF997B0}" type="pres">
      <dgm:prSet presAssocID="{20BA78AF-7752-4ADC-B13F-9139A9B0D81A}" presName="vertTwo" presStyleCnt="0"/>
      <dgm:spPr/>
    </dgm:pt>
    <dgm:pt modelId="{9F603628-6DBF-492A-AE04-1CA40131D16A}" type="pres">
      <dgm:prSet presAssocID="{20BA78AF-7752-4ADC-B13F-9139A9B0D81A}" presName="txTwo" presStyleLbl="node2" presStyleIdx="0" presStyleCnt="1">
        <dgm:presLayoutVars>
          <dgm:chPref val="3"/>
        </dgm:presLayoutVars>
      </dgm:prSet>
      <dgm:spPr/>
      <dgm:t>
        <a:bodyPr/>
        <a:lstStyle/>
        <a:p>
          <a:endParaRPr lang="en-GB"/>
        </a:p>
      </dgm:t>
    </dgm:pt>
    <dgm:pt modelId="{92F2D5D4-ED32-424D-B2DA-3D0BB709DD30}" type="pres">
      <dgm:prSet presAssocID="{20BA78AF-7752-4ADC-B13F-9139A9B0D81A}" presName="horzTwo" presStyleCnt="0"/>
      <dgm:spPr/>
    </dgm:pt>
  </dgm:ptLst>
  <dgm:cxnLst>
    <dgm:cxn modelId="{1B1EBC87-6BE8-48A4-98AB-A2C0699F2879}" type="presOf" srcId="{B42D116C-3DE9-46DC-83C3-588685E43F2E}" destId="{799E7AE2-015B-423A-A39D-87BA371D4323}" srcOrd="0" destOrd="0" presId="urn:microsoft.com/office/officeart/2005/8/layout/hierarchy4"/>
    <dgm:cxn modelId="{637CB2C5-BE5A-4852-94B5-8D63378D1B3D}" srcId="{B42D116C-3DE9-46DC-83C3-588685E43F2E}" destId="{CDD3521C-978C-4981-ABEC-264B09F8894E}" srcOrd="0" destOrd="0" parTransId="{79D96622-90FF-4ECE-AF93-825DD28D1942}" sibTransId="{ED9F7667-F81A-498F-A3B5-AF2401B381FF}"/>
    <dgm:cxn modelId="{EBF2E0FB-E12C-49B8-9117-6D3D608DC618}" type="presOf" srcId="{20BA78AF-7752-4ADC-B13F-9139A9B0D81A}" destId="{9F603628-6DBF-492A-AE04-1CA40131D16A}" srcOrd="0" destOrd="0" presId="urn:microsoft.com/office/officeart/2005/8/layout/hierarchy4"/>
    <dgm:cxn modelId="{D91CCD7A-A61F-428A-8BD8-852A81671A77}" type="presOf" srcId="{CDD3521C-978C-4981-ABEC-264B09F8894E}" destId="{3969CA19-87D9-4226-99F8-585D37DFB8ED}" srcOrd="0" destOrd="0" presId="urn:microsoft.com/office/officeart/2005/8/layout/hierarchy4"/>
    <dgm:cxn modelId="{41A80CF9-1C85-4C35-843F-58C68B933611}" srcId="{CDD3521C-978C-4981-ABEC-264B09F8894E}" destId="{20BA78AF-7752-4ADC-B13F-9139A9B0D81A}" srcOrd="0" destOrd="0" parTransId="{8ADF1286-19CA-403E-BF8B-9297F5F10C94}" sibTransId="{4AFB2D87-C364-452A-A245-9BD7F852097D}"/>
    <dgm:cxn modelId="{CC2C0148-3A27-46B5-9F26-939329558770}" type="presParOf" srcId="{799E7AE2-015B-423A-A39D-87BA371D4323}" destId="{899CAD07-B39C-4A02-A20C-08DFF84B2E75}" srcOrd="0" destOrd="0" presId="urn:microsoft.com/office/officeart/2005/8/layout/hierarchy4"/>
    <dgm:cxn modelId="{1FC425E3-B24E-4036-8867-E0D54B8D7104}" type="presParOf" srcId="{899CAD07-B39C-4A02-A20C-08DFF84B2E75}" destId="{3969CA19-87D9-4226-99F8-585D37DFB8ED}" srcOrd="0" destOrd="0" presId="urn:microsoft.com/office/officeart/2005/8/layout/hierarchy4"/>
    <dgm:cxn modelId="{7F0E2080-3296-4EAA-87F3-F4F7A1669147}" type="presParOf" srcId="{899CAD07-B39C-4A02-A20C-08DFF84B2E75}" destId="{279F2A86-FF6C-438E-8E85-5B876FC2BD88}" srcOrd="1" destOrd="0" presId="urn:microsoft.com/office/officeart/2005/8/layout/hierarchy4"/>
    <dgm:cxn modelId="{3464FAE0-3B1D-4599-9D08-83FFE1ADE045}" type="presParOf" srcId="{899CAD07-B39C-4A02-A20C-08DFF84B2E75}" destId="{D207B022-DF9C-4B54-BF54-833646A13928}" srcOrd="2" destOrd="0" presId="urn:microsoft.com/office/officeart/2005/8/layout/hierarchy4"/>
    <dgm:cxn modelId="{6F9299C6-1539-4F89-808D-5D6237D26F18}" type="presParOf" srcId="{D207B022-DF9C-4B54-BF54-833646A13928}" destId="{9167D3DC-13EA-4DA6-BC5D-23D48CF997B0}" srcOrd="0" destOrd="0" presId="urn:microsoft.com/office/officeart/2005/8/layout/hierarchy4"/>
    <dgm:cxn modelId="{EACBB45C-7FB3-429D-89A2-9B32E00AC26F}" type="presParOf" srcId="{9167D3DC-13EA-4DA6-BC5D-23D48CF997B0}" destId="{9F603628-6DBF-492A-AE04-1CA40131D16A}" srcOrd="0" destOrd="0" presId="urn:microsoft.com/office/officeart/2005/8/layout/hierarchy4"/>
    <dgm:cxn modelId="{70797848-5BA2-48BC-8D78-D5D6447F231C}" type="presParOf" srcId="{9167D3DC-13EA-4DA6-BC5D-23D48CF997B0}" destId="{92F2D5D4-ED32-424D-B2DA-3D0BB709DD30}"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42D116C-3DE9-46DC-83C3-588685E43F2E}" type="doc">
      <dgm:prSet loTypeId="urn:microsoft.com/office/officeart/2005/8/layout/hierarchy4" loCatId="relationship" qsTypeId="urn:microsoft.com/office/officeart/2005/8/quickstyle/simple1" qsCatId="simple" csTypeId="urn:microsoft.com/office/officeart/2005/8/colors/accent1_2" csCatId="accent1" phldr="1"/>
      <dgm:spPr/>
      <dgm:t>
        <a:bodyPr/>
        <a:lstStyle/>
        <a:p>
          <a:endParaRPr lang="en-GB"/>
        </a:p>
      </dgm:t>
    </dgm:pt>
    <dgm:pt modelId="{CDD3521C-978C-4981-ABEC-264B09F8894E}">
      <dgm:prSet phldrT="[Text]" custT="1"/>
      <dgm:spPr>
        <a:solidFill>
          <a:srgbClr val="00B050"/>
        </a:solidFill>
      </dgm:spPr>
      <dgm:t>
        <a:bodyPr/>
        <a:lstStyle/>
        <a:p>
          <a:r>
            <a:rPr lang="en-GB" sz="1800" dirty="0" err="1" smtClean="0"/>
            <a:t>MapReduce</a:t>
          </a:r>
          <a:endParaRPr lang="en-GB" sz="1800" dirty="0" smtClean="0"/>
        </a:p>
        <a:p>
          <a:r>
            <a:rPr lang="en-GB" sz="1800" dirty="0" smtClean="0"/>
            <a:t>(data processing, only)</a:t>
          </a:r>
          <a:endParaRPr lang="en-GB" sz="1800" dirty="0"/>
        </a:p>
      </dgm:t>
    </dgm:pt>
    <dgm:pt modelId="{79D96622-90FF-4ECE-AF93-825DD28D1942}" type="parTrans" cxnId="{637CB2C5-BE5A-4852-94B5-8D63378D1B3D}">
      <dgm:prSet/>
      <dgm:spPr/>
      <dgm:t>
        <a:bodyPr/>
        <a:lstStyle/>
        <a:p>
          <a:endParaRPr lang="en-GB"/>
        </a:p>
      </dgm:t>
    </dgm:pt>
    <dgm:pt modelId="{ED9F7667-F81A-498F-A3B5-AF2401B381FF}" type="sibTrans" cxnId="{637CB2C5-BE5A-4852-94B5-8D63378D1B3D}">
      <dgm:prSet/>
      <dgm:spPr/>
      <dgm:t>
        <a:bodyPr/>
        <a:lstStyle/>
        <a:p>
          <a:endParaRPr lang="en-GB"/>
        </a:p>
      </dgm:t>
    </dgm:pt>
    <dgm:pt modelId="{26C66B9F-BD06-46AA-ACDC-B7429839BC30}">
      <dgm:prSet custT="1"/>
      <dgm:spPr>
        <a:solidFill>
          <a:srgbClr val="7030A0"/>
        </a:solidFill>
      </dgm:spPr>
      <dgm:t>
        <a:bodyPr/>
        <a:lstStyle/>
        <a:p>
          <a:r>
            <a:rPr lang="en-GB" sz="1800" dirty="0" smtClean="0"/>
            <a:t>Other models</a:t>
          </a:r>
        </a:p>
        <a:p>
          <a:r>
            <a:rPr lang="en-GB" sz="1800" dirty="0" smtClean="0"/>
            <a:t>(data processing, only)</a:t>
          </a:r>
          <a:endParaRPr lang="en-GB" sz="1800" dirty="0"/>
        </a:p>
      </dgm:t>
    </dgm:pt>
    <dgm:pt modelId="{891D0218-90A7-4877-A197-E86CD6E59D6B}" type="parTrans" cxnId="{580C2088-2565-43E9-8968-97DE3355B9DF}">
      <dgm:prSet/>
      <dgm:spPr/>
      <dgm:t>
        <a:bodyPr/>
        <a:lstStyle/>
        <a:p>
          <a:endParaRPr lang="en-GB"/>
        </a:p>
      </dgm:t>
    </dgm:pt>
    <dgm:pt modelId="{A7EB3D55-30ED-4C22-8C8C-BE9A393641C0}" type="sibTrans" cxnId="{580C2088-2565-43E9-8968-97DE3355B9DF}">
      <dgm:prSet/>
      <dgm:spPr/>
      <dgm:t>
        <a:bodyPr/>
        <a:lstStyle/>
        <a:p>
          <a:endParaRPr lang="en-GB"/>
        </a:p>
      </dgm:t>
    </dgm:pt>
    <dgm:pt modelId="{799E7AE2-015B-423A-A39D-87BA371D4323}" type="pres">
      <dgm:prSet presAssocID="{B42D116C-3DE9-46DC-83C3-588685E43F2E}" presName="Name0" presStyleCnt="0">
        <dgm:presLayoutVars>
          <dgm:chPref val="1"/>
          <dgm:dir/>
          <dgm:animOne val="branch"/>
          <dgm:animLvl val="lvl"/>
          <dgm:resizeHandles/>
        </dgm:presLayoutVars>
      </dgm:prSet>
      <dgm:spPr/>
      <dgm:t>
        <a:bodyPr/>
        <a:lstStyle/>
        <a:p>
          <a:endParaRPr lang="en-GB"/>
        </a:p>
      </dgm:t>
    </dgm:pt>
    <dgm:pt modelId="{899CAD07-B39C-4A02-A20C-08DFF84B2E75}" type="pres">
      <dgm:prSet presAssocID="{CDD3521C-978C-4981-ABEC-264B09F8894E}" presName="vertOne" presStyleCnt="0"/>
      <dgm:spPr/>
    </dgm:pt>
    <dgm:pt modelId="{3969CA19-87D9-4226-99F8-585D37DFB8ED}" type="pres">
      <dgm:prSet presAssocID="{CDD3521C-978C-4981-ABEC-264B09F8894E}" presName="txOne" presStyleLbl="node0" presStyleIdx="0" presStyleCnt="2" custLinFactY="-173091" custLinFactNeighborX="-576" custLinFactNeighborY="-200000">
        <dgm:presLayoutVars>
          <dgm:chPref val="3"/>
        </dgm:presLayoutVars>
      </dgm:prSet>
      <dgm:spPr/>
      <dgm:t>
        <a:bodyPr/>
        <a:lstStyle/>
        <a:p>
          <a:endParaRPr lang="en-GB"/>
        </a:p>
      </dgm:t>
    </dgm:pt>
    <dgm:pt modelId="{D207B022-DF9C-4B54-BF54-833646A13928}" type="pres">
      <dgm:prSet presAssocID="{CDD3521C-978C-4981-ABEC-264B09F8894E}" presName="horzOne" presStyleCnt="0"/>
      <dgm:spPr/>
    </dgm:pt>
    <dgm:pt modelId="{5FE3426F-20F2-4071-81C9-A759517FB080}" type="pres">
      <dgm:prSet presAssocID="{ED9F7667-F81A-498F-A3B5-AF2401B381FF}" presName="sibSpaceOne" presStyleCnt="0"/>
      <dgm:spPr/>
    </dgm:pt>
    <dgm:pt modelId="{4082AA3F-286B-4C7E-9A85-731ADC9CDB6E}" type="pres">
      <dgm:prSet presAssocID="{26C66B9F-BD06-46AA-ACDC-B7429839BC30}" presName="vertOne" presStyleCnt="0"/>
      <dgm:spPr/>
    </dgm:pt>
    <dgm:pt modelId="{5D552450-7A58-46C1-A0D7-733344733C17}" type="pres">
      <dgm:prSet presAssocID="{26C66B9F-BD06-46AA-ACDC-B7429839BC30}" presName="txOne" presStyleLbl="node0" presStyleIdx="1" presStyleCnt="2">
        <dgm:presLayoutVars>
          <dgm:chPref val="3"/>
        </dgm:presLayoutVars>
      </dgm:prSet>
      <dgm:spPr/>
      <dgm:t>
        <a:bodyPr/>
        <a:lstStyle/>
        <a:p>
          <a:endParaRPr lang="en-GB"/>
        </a:p>
      </dgm:t>
    </dgm:pt>
    <dgm:pt modelId="{63DCCFFD-C027-4C20-B20E-4DDA5E982F9F}" type="pres">
      <dgm:prSet presAssocID="{26C66B9F-BD06-46AA-ACDC-B7429839BC30}" presName="horzOne" presStyleCnt="0"/>
      <dgm:spPr/>
    </dgm:pt>
  </dgm:ptLst>
  <dgm:cxnLst>
    <dgm:cxn modelId="{580C2088-2565-43E9-8968-97DE3355B9DF}" srcId="{B42D116C-3DE9-46DC-83C3-588685E43F2E}" destId="{26C66B9F-BD06-46AA-ACDC-B7429839BC30}" srcOrd="1" destOrd="0" parTransId="{891D0218-90A7-4877-A197-E86CD6E59D6B}" sibTransId="{A7EB3D55-30ED-4C22-8C8C-BE9A393641C0}"/>
    <dgm:cxn modelId="{566E2687-99F1-4FC4-A5A3-CF41042BC01F}" type="presOf" srcId="{26C66B9F-BD06-46AA-ACDC-B7429839BC30}" destId="{5D552450-7A58-46C1-A0D7-733344733C17}" srcOrd="0" destOrd="0" presId="urn:microsoft.com/office/officeart/2005/8/layout/hierarchy4"/>
    <dgm:cxn modelId="{637CB2C5-BE5A-4852-94B5-8D63378D1B3D}" srcId="{B42D116C-3DE9-46DC-83C3-588685E43F2E}" destId="{CDD3521C-978C-4981-ABEC-264B09F8894E}" srcOrd="0" destOrd="0" parTransId="{79D96622-90FF-4ECE-AF93-825DD28D1942}" sibTransId="{ED9F7667-F81A-498F-A3B5-AF2401B381FF}"/>
    <dgm:cxn modelId="{226DD346-F4B6-47AD-BAE7-D2A276CD59D1}" type="presOf" srcId="{B42D116C-3DE9-46DC-83C3-588685E43F2E}" destId="{799E7AE2-015B-423A-A39D-87BA371D4323}" srcOrd="0" destOrd="0" presId="urn:microsoft.com/office/officeart/2005/8/layout/hierarchy4"/>
    <dgm:cxn modelId="{478CEEE8-1D44-463B-9227-7A5D1BFAAA68}" type="presOf" srcId="{CDD3521C-978C-4981-ABEC-264B09F8894E}" destId="{3969CA19-87D9-4226-99F8-585D37DFB8ED}" srcOrd="0" destOrd="0" presId="urn:microsoft.com/office/officeart/2005/8/layout/hierarchy4"/>
    <dgm:cxn modelId="{BE760450-32AB-4EED-801C-F838ECB24803}" type="presParOf" srcId="{799E7AE2-015B-423A-A39D-87BA371D4323}" destId="{899CAD07-B39C-4A02-A20C-08DFF84B2E75}" srcOrd="0" destOrd="0" presId="urn:microsoft.com/office/officeart/2005/8/layout/hierarchy4"/>
    <dgm:cxn modelId="{907333F0-2939-48C7-9D1B-C35455C2050A}" type="presParOf" srcId="{899CAD07-B39C-4A02-A20C-08DFF84B2E75}" destId="{3969CA19-87D9-4226-99F8-585D37DFB8ED}" srcOrd="0" destOrd="0" presId="urn:microsoft.com/office/officeart/2005/8/layout/hierarchy4"/>
    <dgm:cxn modelId="{9840D4FD-2DE1-4829-BAD4-FF4B002850CA}" type="presParOf" srcId="{899CAD07-B39C-4A02-A20C-08DFF84B2E75}" destId="{D207B022-DF9C-4B54-BF54-833646A13928}" srcOrd="1" destOrd="0" presId="urn:microsoft.com/office/officeart/2005/8/layout/hierarchy4"/>
    <dgm:cxn modelId="{2FA1F8F6-1EE1-47CC-9F61-C2842FAB9E34}" type="presParOf" srcId="{799E7AE2-015B-423A-A39D-87BA371D4323}" destId="{5FE3426F-20F2-4071-81C9-A759517FB080}" srcOrd="1" destOrd="0" presId="urn:microsoft.com/office/officeart/2005/8/layout/hierarchy4"/>
    <dgm:cxn modelId="{0F35616F-52B9-4ED2-8A26-2F9185C88A96}" type="presParOf" srcId="{799E7AE2-015B-423A-A39D-87BA371D4323}" destId="{4082AA3F-286B-4C7E-9A85-731ADC9CDB6E}" srcOrd="2" destOrd="0" presId="urn:microsoft.com/office/officeart/2005/8/layout/hierarchy4"/>
    <dgm:cxn modelId="{23838960-E8CD-47FE-8EDC-0D3F6BC1D2DD}" type="presParOf" srcId="{4082AA3F-286B-4C7E-9A85-731ADC9CDB6E}" destId="{5D552450-7A58-46C1-A0D7-733344733C17}" srcOrd="0" destOrd="0" presId="urn:microsoft.com/office/officeart/2005/8/layout/hierarchy4"/>
    <dgm:cxn modelId="{03DE5388-AA1E-4885-81F9-EF684FA6955F}" type="presParOf" srcId="{4082AA3F-286B-4C7E-9A85-731ADC9CDB6E}" destId="{63DCCFFD-C027-4C20-B20E-4DDA5E982F9F}" srcOrd="1" destOrd="0" presId="urn:microsoft.com/office/officeart/2005/8/layout/hierarchy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CF4EEC-FBE2-450E-841B-4246C6FE6929}">
      <dsp:nvSpPr>
        <dsp:cNvPr id="0" name=""/>
        <dsp:cNvSpPr/>
      </dsp:nvSpPr>
      <dsp:spPr>
        <a:xfrm>
          <a:off x="841036" y="0"/>
          <a:ext cx="2862630" cy="1717578"/>
        </a:xfrm>
        <a:prstGeom prst="rect">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GB" sz="1800" kern="1200" dirty="0" err="1" smtClean="0"/>
            <a:t>MapReduce</a:t>
          </a:r>
          <a:endParaRPr lang="en-GB" sz="1800" kern="1200" dirty="0" smtClean="0"/>
        </a:p>
        <a:p>
          <a:pPr lvl="0" algn="ctr" defTabSz="800100">
            <a:lnSpc>
              <a:spcPct val="90000"/>
            </a:lnSpc>
            <a:spcBef>
              <a:spcPct val="0"/>
            </a:spcBef>
            <a:spcAft>
              <a:spcPct val="35000"/>
            </a:spcAft>
          </a:pPr>
          <a:r>
            <a:rPr lang="en-GB" sz="1800" kern="1200" dirty="0" smtClean="0"/>
            <a:t>(Cluster resource management and data processing)</a:t>
          </a:r>
          <a:endParaRPr lang="en-GB" sz="1800" kern="1200" dirty="0"/>
        </a:p>
      </dsp:txBody>
      <dsp:txXfrm>
        <a:off x="841036" y="0"/>
        <a:ext cx="2862630" cy="1717578"/>
      </dsp:txXfrm>
    </dsp:sp>
    <dsp:sp modelId="{596A8F70-F8C0-44E3-9C1D-48343EAF5AB9}">
      <dsp:nvSpPr>
        <dsp:cNvPr id="0" name=""/>
        <dsp:cNvSpPr/>
      </dsp:nvSpPr>
      <dsp:spPr>
        <a:xfrm>
          <a:off x="841036" y="2006051"/>
          <a:ext cx="2862630" cy="171757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GB" sz="1800" kern="1200" dirty="0" smtClean="0"/>
            <a:t>HDFS</a:t>
          </a:r>
        </a:p>
        <a:p>
          <a:pPr lvl="0" algn="ctr" defTabSz="800100">
            <a:lnSpc>
              <a:spcPct val="90000"/>
            </a:lnSpc>
            <a:spcBef>
              <a:spcPct val="0"/>
            </a:spcBef>
            <a:spcAft>
              <a:spcPct val="35000"/>
            </a:spcAft>
          </a:pPr>
          <a:r>
            <a:rPr lang="en-GB" sz="1800" kern="1200" dirty="0" smtClean="0"/>
            <a:t>(Redundant, Reliable and Scalable file storage)</a:t>
          </a:r>
          <a:endParaRPr lang="en-GB" sz="1800" kern="1200" dirty="0"/>
        </a:p>
      </dsp:txBody>
      <dsp:txXfrm>
        <a:off x="841036" y="2006051"/>
        <a:ext cx="2862630" cy="17175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69CA19-87D9-4226-99F8-585D37DFB8ED}">
      <dsp:nvSpPr>
        <dsp:cNvPr id="0" name=""/>
        <dsp:cNvSpPr/>
      </dsp:nvSpPr>
      <dsp:spPr>
        <a:xfrm>
          <a:off x="7823" y="0"/>
          <a:ext cx="8003412" cy="1260817"/>
        </a:xfrm>
        <a:prstGeom prst="roundRect">
          <a:avLst>
            <a:gd name="adj" fmla="val 10000"/>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GB" sz="1800" kern="1200" dirty="0" smtClean="0"/>
            <a:t>YARN</a:t>
          </a:r>
        </a:p>
        <a:p>
          <a:pPr lvl="0" algn="ctr" defTabSz="800100">
            <a:lnSpc>
              <a:spcPct val="90000"/>
            </a:lnSpc>
            <a:spcBef>
              <a:spcPct val="0"/>
            </a:spcBef>
            <a:spcAft>
              <a:spcPct val="35000"/>
            </a:spcAft>
          </a:pPr>
          <a:r>
            <a:rPr lang="en-GB" sz="1800" kern="1200" dirty="0" smtClean="0"/>
            <a:t>(Cluster resource management)</a:t>
          </a:r>
          <a:endParaRPr lang="en-GB" sz="1800" kern="1200" dirty="0"/>
        </a:p>
      </dsp:txBody>
      <dsp:txXfrm>
        <a:off x="44751" y="36928"/>
        <a:ext cx="7929556" cy="1186961"/>
      </dsp:txXfrm>
    </dsp:sp>
    <dsp:sp modelId="{9F603628-6DBF-492A-AE04-1CA40131D16A}">
      <dsp:nvSpPr>
        <dsp:cNvPr id="0" name=""/>
        <dsp:cNvSpPr/>
      </dsp:nvSpPr>
      <dsp:spPr>
        <a:xfrm>
          <a:off x="3911" y="1468389"/>
          <a:ext cx="8003412" cy="126081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endParaRPr lang="en-GB" sz="1800" kern="1200" dirty="0" smtClean="0"/>
        </a:p>
        <a:p>
          <a:pPr lvl="0" algn="ctr" defTabSz="800100">
            <a:lnSpc>
              <a:spcPct val="90000"/>
            </a:lnSpc>
            <a:spcBef>
              <a:spcPct val="0"/>
            </a:spcBef>
            <a:spcAft>
              <a:spcPct val="35000"/>
            </a:spcAft>
          </a:pPr>
          <a:endParaRPr lang="en-GB" sz="1800" kern="1200" dirty="0" smtClean="0"/>
        </a:p>
        <a:p>
          <a:pPr lvl="0" algn="ctr" defTabSz="800100">
            <a:lnSpc>
              <a:spcPct val="90000"/>
            </a:lnSpc>
            <a:spcBef>
              <a:spcPct val="0"/>
            </a:spcBef>
            <a:spcAft>
              <a:spcPct val="35000"/>
            </a:spcAft>
          </a:pPr>
          <a:r>
            <a:rPr lang="en-GB" sz="1800" kern="1200" dirty="0" smtClean="0"/>
            <a:t>HDFS</a:t>
          </a:r>
        </a:p>
        <a:p>
          <a:pPr lvl="0" algn="ctr" defTabSz="800100">
            <a:lnSpc>
              <a:spcPct val="90000"/>
            </a:lnSpc>
            <a:spcBef>
              <a:spcPct val="0"/>
            </a:spcBef>
            <a:spcAft>
              <a:spcPct val="35000"/>
            </a:spcAft>
          </a:pPr>
          <a:r>
            <a:rPr lang="en-GB" sz="1800" kern="1200" dirty="0" smtClean="0"/>
            <a:t>(Redundant, Reliable and Scalable file storage)</a:t>
          </a:r>
        </a:p>
        <a:p>
          <a:pPr lvl="0" algn="ctr" defTabSz="800100">
            <a:lnSpc>
              <a:spcPct val="90000"/>
            </a:lnSpc>
            <a:spcBef>
              <a:spcPct val="0"/>
            </a:spcBef>
            <a:spcAft>
              <a:spcPct val="35000"/>
            </a:spcAft>
          </a:pPr>
          <a:endParaRPr lang="en-GB" sz="4800" kern="1200" dirty="0"/>
        </a:p>
      </dsp:txBody>
      <dsp:txXfrm>
        <a:off x="40839" y="1505317"/>
        <a:ext cx="7929556" cy="118696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69CA19-87D9-4226-99F8-585D37DFB8ED}">
      <dsp:nvSpPr>
        <dsp:cNvPr id="0" name=""/>
        <dsp:cNvSpPr/>
      </dsp:nvSpPr>
      <dsp:spPr>
        <a:xfrm>
          <a:off x="0" y="0"/>
          <a:ext cx="3692679" cy="1285164"/>
        </a:xfrm>
        <a:prstGeom prst="roundRect">
          <a:avLst>
            <a:gd name="adj" fmla="val 10000"/>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GB" sz="1800" kern="1200" dirty="0" err="1" smtClean="0"/>
            <a:t>MapReduce</a:t>
          </a:r>
          <a:endParaRPr lang="en-GB" sz="1800" kern="1200" dirty="0" smtClean="0"/>
        </a:p>
        <a:p>
          <a:pPr lvl="0" algn="ctr" defTabSz="800100">
            <a:lnSpc>
              <a:spcPct val="90000"/>
            </a:lnSpc>
            <a:spcBef>
              <a:spcPct val="0"/>
            </a:spcBef>
            <a:spcAft>
              <a:spcPct val="35000"/>
            </a:spcAft>
          </a:pPr>
          <a:r>
            <a:rPr lang="en-GB" sz="1800" kern="1200" dirty="0" smtClean="0"/>
            <a:t>(data processing, only)</a:t>
          </a:r>
          <a:endParaRPr lang="en-GB" sz="1800" kern="1200" dirty="0"/>
        </a:p>
      </dsp:txBody>
      <dsp:txXfrm>
        <a:off x="37641" y="37641"/>
        <a:ext cx="3617397" cy="1209882"/>
      </dsp:txXfrm>
    </dsp:sp>
    <dsp:sp modelId="{5D552450-7A58-46C1-A0D7-733344733C17}">
      <dsp:nvSpPr>
        <dsp:cNvPr id="0" name=""/>
        <dsp:cNvSpPr/>
      </dsp:nvSpPr>
      <dsp:spPr>
        <a:xfrm>
          <a:off x="4315803" y="0"/>
          <a:ext cx="3692679" cy="1285164"/>
        </a:xfrm>
        <a:prstGeom prst="roundRect">
          <a:avLst>
            <a:gd name="adj" fmla="val 10000"/>
          </a:avLst>
        </a:prstGeom>
        <a:solidFill>
          <a:srgbClr val="7030A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GB" sz="1800" kern="1200" dirty="0" smtClean="0"/>
            <a:t>Other models</a:t>
          </a:r>
        </a:p>
        <a:p>
          <a:pPr lvl="0" algn="ctr" defTabSz="800100">
            <a:lnSpc>
              <a:spcPct val="90000"/>
            </a:lnSpc>
            <a:spcBef>
              <a:spcPct val="0"/>
            </a:spcBef>
            <a:spcAft>
              <a:spcPct val="35000"/>
            </a:spcAft>
          </a:pPr>
          <a:r>
            <a:rPr lang="en-GB" sz="1800" kern="1200" dirty="0" smtClean="0"/>
            <a:t>(data processing, only)</a:t>
          </a:r>
          <a:endParaRPr lang="en-GB" sz="1800" kern="1200" dirty="0"/>
        </a:p>
      </dsp:txBody>
      <dsp:txXfrm>
        <a:off x="4353444" y="37641"/>
        <a:ext cx="3617397" cy="120988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50482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504825"/>
          </a:xfrm>
          <a:prstGeom prst="rect">
            <a:avLst/>
          </a:prstGeom>
        </p:spPr>
        <p:txBody>
          <a:bodyPr vert="horz" lIns="91440" tIns="45720" rIns="91440" bIns="45720" rtlCol="0"/>
          <a:lstStyle>
            <a:lvl1pPr algn="r">
              <a:defRPr sz="1200"/>
            </a:lvl1pPr>
          </a:lstStyle>
          <a:p>
            <a:fld id="{4DEDCF2E-DE78-4CAD-B095-A9436AA6785E}" type="datetimeFigureOut">
              <a:rPr lang="en-GB" smtClean="0"/>
              <a:t>25/02/2015</a:t>
            </a:fld>
            <a:endParaRPr lang="en-GB"/>
          </a:p>
        </p:txBody>
      </p:sp>
      <p:sp>
        <p:nvSpPr>
          <p:cNvPr id="4" name="Slide Image Placeholder 3"/>
          <p:cNvSpPr>
            <a:spLocks noGrp="1" noRot="1" noChangeAspect="1"/>
          </p:cNvSpPr>
          <p:nvPr>
            <p:ph type="sldImg" idx="2"/>
          </p:nvPr>
        </p:nvSpPr>
        <p:spPr>
          <a:xfrm>
            <a:off x="1165225" y="1257300"/>
            <a:ext cx="4527550" cy="3395663"/>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841875"/>
            <a:ext cx="5486400" cy="396081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555163"/>
            <a:ext cx="2971800" cy="504825"/>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9555163"/>
            <a:ext cx="2971800" cy="504825"/>
          </a:xfrm>
          <a:prstGeom prst="rect">
            <a:avLst/>
          </a:prstGeom>
        </p:spPr>
        <p:txBody>
          <a:bodyPr vert="horz" lIns="91440" tIns="45720" rIns="91440" bIns="45720" rtlCol="0" anchor="b"/>
          <a:lstStyle>
            <a:lvl1pPr algn="r">
              <a:defRPr sz="1200"/>
            </a:lvl1pPr>
          </a:lstStyle>
          <a:p>
            <a:fld id="{30D8354B-EFBD-49C1-A42D-CF8D4F71C3BE}" type="slidenum">
              <a:rPr lang="en-GB" smtClean="0"/>
              <a:t>‹#›</a:t>
            </a:fld>
            <a:endParaRPr lang="en-GB"/>
          </a:p>
        </p:txBody>
      </p:sp>
    </p:spTree>
    <p:extLst>
      <p:ext uri="{BB962C8B-B14F-4D97-AF65-F5344CB8AC3E}">
        <p14:creationId xmlns:p14="http://schemas.microsoft.com/office/powerpoint/2010/main" val="40432128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is a note.</a:t>
            </a:r>
            <a:endParaRPr lang="en-GB" dirty="0"/>
          </a:p>
        </p:txBody>
      </p:sp>
      <p:sp>
        <p:nvSpPr>
          <p:cNvPr id="4" name="Slide Number Placeholder 3"/>
          <p:cNvSpPr>
            <a:spLocks noGrp="1"/>
          </p:cNvSpPr>
          <p:nvPr>
            <p:ph type="sldNum" sz="quarter" idx="10"/>
          </p:nvPr>
        </p:nvSpPr>
        <p:spPr/>
        <p:txBody>
          <a:bodyPr/>
          <a:lstStyle/>
          <a:p>
            <a:fld id="{30D8354B-EFBD-49C1-A42D-CF8D4F71C3BE}" type="slidenum">
              <a:rPr lang="en-GB" smtClean="0"/>
              <a:t>1</a:t>
            </a:fld>
            <a:endParaRPr lang="en-GB"/>
          </a:p>
        </p:txBody>
      </p:sp>
    </p:spTree>
    <p:extLst>
      <p:ext uri="{BB962C8B-B14F-4D97-AF65-F5344CB8AC3E}">
        <p14:creationId xmlns:p14="http://schemas.microsoft.com/office/powerpoint/2010/main" val="2110098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4526E31B-F10E-7F4D-A576-0DA69238C46D}" type="datetimeFigureOut">
              <a:rPr lang="en-US" smtClean="0"/>
              <a:t>2/25/2015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5C1BF5-DBFA-DE4B-AC7B-D6B3ED201EE1}" type="slidenum">
              <a:rPr lang="en-US" smtClean="0"/>
              <a:t>‹#›</a:t>
            </a:fld>
            <a:endParaRPr lang="en-US"/>
          </a:p>
        </p:txBody>
      </p:sp>
    </p:spTree>
    <p:extLst>
      <p:ext uri="{BB962C8B-B14F-4D97-AF65-F5344CB8AC3E}">
        <p14:creationId xmlns:p14="http://schemas.microsoft.com/office/powerpoint/2010/main" val="265853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4526E31B-F10E-7F4D-A576-0DA69238C46D}" type="datetimeFigureOut">
              <a:rPr lang="en-US" smtClean="0"/>
              <a:t>2/25/2015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5C1BF5-DBFA-DE4B-AC7B-D6B3ED201EE1}" type="slidenum">
              <a:rPr lang="en-US" smtClean="0"/>
              <a:t>‹#›</a:t>
            </a:fld>
            <a:endParaRPr lang="en-US"/>
          </a:p>
        </p:txBody>
      </p:sp>
    </p:spTree>
    <p:extLst>
      <p:ext uri="{BB962C8B-B14F-4D97-AF65-F5344CB8AC3E}">
        <p14:creationId xmlns:p14="http://schemas.microsoft.com/office/powerpoint/2010/main" val="87898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4526E31B-F10E-7F4D-A576-0DA69238C46D}" type="datetimeFigureOut">
              <a:rPr lang="en-US" smtClean="0"/>
              <a:t>2/25/2015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5C1BF5-DBFA-DE4B-AC7B-D6B3ED201EE1}" type="slidenum">
              <a:rPr lang="en-US" smtClean="0"/>
              <a:t>‹#›</a:t>
            </a:fld>
            <a:endParaRPr lang="en-US"/>
          </a:p>
        </p:txBody>
      </p:sp>
    </p:spTree>
    <p:extLst>
      <p:ext uri="{BB962C8B-B14F-4D97-AF65-F5344CB8AC3E}">
        <p14:creationId xmlns:p14="http://schemas.microsoft.com/office/powerpoint/2010/main" val="4009613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4526E31B-F10E-7F4D-A576-0DA69238C46D}" type="datetimeFigureOut">
              <a:rPr lang="en-US" smtClean="0"/>
              <a:t>2/25/2015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5C1BF5-DBFA-DE4B-AC7B-D6B3ED201EE1}" type="slidenum">
              <a:rPr lang="en-US" smtClean="0"/>
              <a:t>‹#›</a:t>
            </a:fld>
            <a:endParaRPr lang="en-US"/>
          </a:p>
        </p:txBody>
      </p:sp>
    </p:spTree>
    <p:extLst>
      <p:ext uri="{BB962C8B-B14F-4D97-AF65-F5344CB8AC3E}">
        <p14:creationId xmlns:p14="http://schemas.microsoft.com/office/powerpoint/2010/main" val="72433282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4526E31B-F10E-7F4D-A576-0DA69238C46D}" type="datetimeFigureOut">
              <a:rPr lang="en-US" smtClean="0"/>
              <a:t>2/25/2015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5C1BF5-DBFA-DE4B-AC7B-D6B3ED201EE1}" type="slidenum">
              <a:rPr lang="en-US" smtClean="0"/>
              <a:t>‹#›</a:t>
            </a:fld>
            <a:endParaRPr lang="en-US"/>
          </a:p>
        </p:txBody>
      </p:sp>
    </p:spTree>
    <p:extLst>
      <p:ext uri="{BB962C8B-B14F-4D97-AF65-F5344CB8AC3E}">
        <p14:creationId xmlns:p14="http://schemas.microsoft.com/office/powerpoint/2010/main" val="322038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4526E31B-F10E-7F4D-A576-0DA69238C46D}" type="datetimeFigureOut">
              <a:rPr lang="en-US" smtClean="0"/>
              <a:t>2/25/2015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5C1BF5-DBFA-DE4B-AC7B-D6B3ED201EE1}" type="slidenum">
              <a:rPr lang="en-US" smtClean="0"/>
              <a:t>‹#›</a:t>
            </a:fld>
            <a:endParaRPr lang="en-US"/>
          </a:p>
        </p:txBody>
      </p:sp>
    </p:spTree>
    <p:extLst>
      <p:ext uri="{BB962C8B-B14F-4D97-AF65-F5344CB8AC3E}">
        <p14:creationId xmlns:p14="http://schemas.microsoft.com/office/powerpoint/2010/main" val="3461819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4526E31B-F10E-7F4D-A576-0DA69238C46D}" type="datetimeFigureOut">
              <a:rPr lang="en-US" smtClean="0"/>
              <a:t>2/25/2015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5C1BF5-DBFA-DE4B-AC7B-D6B3ED201EE1}" type="slidenum">
              <a:rPr lang="en-US" smtClean="0"/>
              <a:t>‹#›</a:t>
            </a:fld>
            <a:endParaRPr lang="en-US"/>
          </a:p>
        </p:txBody>
      </p:sp>
    </p:spTree>
    <p:extLst>
      <p:ext uri="{BB962C8B-B14F-4D97-AF65-F5344CB8AC3E}">
        <p14:creationId xmlns:p14="http://schemas.microsoft.com/office/powerpoint/2010/main" val="319345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4526E31B-F10E-7F4D-A576-0DA69238C46D}" type="datetimeFigureOut">
              <a:rPr lang="en-US" smtClean="0"/>
              <a:t>2/25/2015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5C1BF5-DBFA-DE4B-AC7B-D6B3ED201EE1}" type="slidenum">
              <a:rPr lang="en-US" smtClean="0"/>
              <a:t>‹#›</a:t>
            </a:fld>
            <a:endParaRPr lang="en-US"/>
          </a:p>
        </p:txBody>
      </p:sp>
    </p:spTree>
    <p:extLst>
      <p:ext uri="{BB962C8B-B14F-4D97-AF65-F5344CB8AC3E}">
        <p14:creationId xmlns:p14="http://schemas.microsoft.com/office/powerpoint/2010/main" val="1028218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26E31B-F10E-7F4D-A576-0DA69238C46D}" type="datetimeFigureOut">
              <a:rPr lang="en-US" smtClean="0"/>
              <a:t>2/25/2015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5C1BF5-DBFA-DE4B-AC7B-D6B3ED201EE1}" type="slidenum">
              <a:rPr lang="en-US" smtClean="0"/>
              <a:t>‹#›</a:t>
            </a:fld>
            <a:endParaRPr lang="en-US"/>
          </a:p>
        </p:txBody>
      </p:sp>
    </p:spTree>
    <p:extLst>
      <p:ext uri="{BB962C8B-B14F-4D97-AF65-F5344CB8AC3E}">
        <p14:creationId xmlns:p14="http://schemas.microsoft.com/office/powerpoint/2010/main" val="224086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4526E31B-F10E-7F4D-A576-0DA69238C46D}" type="datetimeFigureOut">
              <a:rPr lang="en-US" smtClean="0"/>
              <a:t>2/25/2015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5C1BF5-DBFA-DE4B-AC7B-D6B3ED201EE1}" type="slidenum">
              <a:rPr lang="en-US" smtClean="0"/>
              <a:t>‹#›</a:t>
            </a:fld>
            <a:endParaRPr lang="en-US"/>
          </a:p>
        </p:txBody>
      </p:sp>
    </p:spTree>
    <p:extLst>
      <p:ext uri="{BB962C8B-B14F-4D97-AF65-F5344CB8AC3E}">
        <p14:creationId xmlns:p14="http://schemas.microsoft.com/office/powerpoint/2010/main" val="3408749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4526E31B-F10E-7F4D-A576-0DA69238C46D}" type="datetimeFigureOut">
              <a:rPr lang="en-US" smtClean="0"/>
              <a:t>2/25/2015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5C1BF5-DBFA-DE4B-AC7B-D6B3ED201EE1}" type="slidenum">
              <a:rPr lang="en-US" smtClean="0"/>
              <a:t>‹#›</a:t>
            </a:fld>
            <a:endParaRPr lang="en-US"/>
          </a:p>
        </p:txBody>
      </p:sp>
    </p:spTree>
    <p:extLst>
      <p:ext uri="{BB962C8B-B14F-4D97-AF65-F5344CB8AC3E}">
        <p14:creationId xmlns:p14="http://schemas.microsoft.com/office/powerpoint/2010/main" val="3964630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3200" y="0"/>
            <a:ext cx="8737600" cy="657733"/>
          </a:xfrm>
          <a:prstGeom prst="rect">
            <a:avLst/>
          </a:prstGeom>
        </p:spPr>
        <p:txBody>
          <a:bodyPr vert="horz" lIns="91440" tIns="45720" rIns="91440" bIns="45720" rtlCol="0" anchor="ctr">
            <a:normAutofit/>
          </a:bodyPr>
          <a:lstStyle/>
          <a:p>
            <a:r>
              <a:rPr lang="en-GB" dirty="0" smtClean="0"/>
              <a:t>Click to edit Master title style</a:t>
            </a:r>
            <a:endParaRPr lang="en-US" dirty="0"/>
          </a:p>
        </p:txBody>
      </p:sp>
      <p:sp>
        <p:nvSpPr>
          <p:cNvPr id="3" name="Text Placeholder 2"/>
          <p:cNvSpPr>
            <a:spLocks noGrp="1"/>
          </p:cNvSpPr>
          <p:nvPr>
            <p:ph type="body" idx="1"/>
          </p:nvPr>
        </p:nvSpPr>
        <p:spPr>
          <a:xfrm>
            <a:off x="457200" y="1179384"/>
            <a:ext cx="8229600" cy="4615470"/>
          </a:xfrm>
          <a:prstGeom prst="rect">
            <a:avLst/>
          </a:prstGeom>
        </p:spPr>
        <p:txBody>
          <a:bodyPr vert="horz" lIns="91440" tIns="45720" rIns="91440" bIns="45720" rtlCol="0">
            <a:normAutofit/>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b="0" i="0">
                <a:solidFill>
                  <a:schemeClr val="tx1">
                    <a:tint val="75000"/>
                  </a:schemeClr>
                </a:solidFill>
                <a:latin typeface="Open Sans"/>
                <a:cs typeface="Open Sans"/>
              </a:defRPr>
            </a:lvl1pPr>
          </a:lstStyle>
          <a:p>
            <a:fld id="{4526E31B-F10E-7F4D-A576-0DA69238C46D}" type="datetimeFigureOut">
              <a:rPr lang="en-US" smtClean="0"/>
              <a:pPr/>
              <a:t>2/25/2015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b="0" i="0">
                <a:solidFill>
                  <a:schemeClr val="tx1">
                    <a:tint val="75000"/>
                  </a:schemeClr>
                </a:solidFill>
                <a:latin typeface="Open Sans"/>
                <a:cs typeface="Open Sans"/>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b="0" i="0">
                <a:solidFill>
                  <a:schemeClr val="tx1">
                    <a:tint val="75000"/>
                  </a:schemeClr>
                </a:solidFill>
                <a:latin typeface="Open Sans"/>
                <a:cs typeface="Open Sans"/>
              </a:defRPr>
            </a:lvl1pPr>
          </a:lstStyle>
          <a:p>
            <a:fld id="{9B5C1BF5-DBFA-DE4B-AC7B-D6B3ED201EE1}" type="slidenum">
              <a:rPr lang="en-US" smtClean="0"/>
              <a:pPr/>
              <a:t>‹#›</a:t>
            </a:fld>
            <a:endParaRPr lang="en-US" dirty="0"/>
          </a:p>
        </p:txBody>
      </p:sp>
      <p:pic>
        <p:nvPicPr>
          <p:cNvPr id="7" name="Picture 6" descr="Simple_high resolution.pn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24740" y="0"/>
            <a:ext cx="878804" cy="657733"/>
          </a:xfrm>
          <a:prstGeom prst="rect">
            <a:avLst/>
          </a:prstGeom>
        </p:spPr>
      </p:pic>
      <p:pic>
        <p:nvPicPr>
          <p:cNvPr id="8" name="Picture 7"/>
          <p:cNvPicPr>
            <a:picLocks noChangeAspect="1"/>
          </p:cNvPicPr>
          <p:nvPr userDrawn="1"/>
        </p:nvPicPr>
        <p:blipFill>
          <a:blip r:embed="rId14"/>
          <a:stretch>
            <a:fillRect/>
          </a:stretch>
        </p:blipFill>
        <p:spPr>
          <a:xfrm>
            <a:off x="203200" y="657733"/>
            <a:ext cx="8737600" cy="76200"/>
          </a:xfrm>
          <a:prstGeom prst="rect">
            <a:avLst/>
          </a:prstGeom>
        </p:spPr>
      </p:pic>
    </p:spTree>
    <p:extLst>
      <p:ext uri="{BB962C8B-B14F-4D97-AF65-F5344CB8AC3E}">
        <p14:creationId xmlns:p14="http://schemas.microsoft.com/office/powerpoint/2010/main" val="1231254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b="1" i="0" kern="1200">
          <a:solidFill>
            <a:srgbClr val="4A505C"/>
          </a:solidFill>
          <a:latin typeface="Open Sans"/>
          <a:ea typeface="+mj-ea"/>
          <a:cs typeface="Open Sans"/>
        </a:defRPr>
      </a:lvl1pPr>
    </p:titleStyle>
    <p:bodyStyle>
      <a:lvl1pPr marL="342900" indent="-342900" algn="l" defTabSz="457200" rtl="0" eaLnBrk="1" latinLnBrk="0" hangingPunct="1">
        <a:spcBef>
          <a:spcPct val="20000"/>
        </a:spcBef>
        <a:buFont typeface="Arial"/>
        <a:buChar char="•"/>
        <a:defRPr sz="3200" b="0" i="0" kern="1200">
          <a:solidFill>
            <a:schemeClr val="tx1"/>
          </a:solidFill>
          <a:latin typeface="Open Sans"/>
          <a:ea typeface="+mn-ea"/>
          <a:cs typeface="Open Sans"/>
        </a:defRPr>
      </a:lvl1pPr>
      <a:lvl2pPr marL="742950" indent="-285750" algn="l" defTabSz="457200" rtl="0" eaLnBrk="1" latinLnBrk="0" hangingPunct="1">
        <a:spcBef>
          <a:spcPct val="20000"/>
        </a:spcBef>
        <a:buFont typeface="Arial"/>
        <a:buChar char="–"/>
        <a:defRPr sz="2800" b="0" i="0" kern="1200">
          <a:solidFill>
            <a:schemeClr val="tx1"/>
          </a:solidFill>
          <a:latin typeface="Open Sans"/>
          <a:ea typeface="+mn-ea"/>
          <a:cs typeface="Open Sans"/>
        </a:defRPr>
      </a:lvl2pPr>
      <a:lvl3pPr marL="1143000" indent="-228600" algn="l" defTabSz="457200" rtl="0" eaLnBrk="1" latinLnBrk="0" hangingPunct="1">
        <a:spcBef>
          <a:spcPct val="20000"/>
        </a:spcBef>
        <a:buFont typeface="Arial"/>
        <a:buChar char="•"/>
        <a:defRPr sz="2400" b="0" i="0" kern="1200">
          <a:solidFill>
            <a:schemeClr val="tx1"/>
          </a:solidFill>
          <a:latin typeface="Open Sans"/>
          <a:ea typeface="+mn-ea"/>
          <a:cs typeface="Open Sans"/>
        </a:defRPr>
      </a:lvl3pPr>
      <a:lvl4pPr marL="1600200" indent="-228600" algn="l" defTabSz="457200" rtl="0" eaLnBrk="1" latinLnBrk="0" hangingPunct="1">
        <a:spcBef>
          <a:spcPct val="20000"/>
        </a:spcBef>
        <a:buFont typeface="Arial"/>
        <a:buChar char="–"/>
        <a:defRPr sz="2000" b="0" i="0" kern="1200">
          <a:solidFill>
            <a:schemeClr val="tx1"/>
          </a:solidFill>
          <a:latin typeface="Open Sans"/>
          <a:ea typeface="+mn-ea"/>
          <a:cs typeface="Open Sans"/>
        </a:defRPr>
      </a:lvl4pPr>
      <a:lvl5pPr marL="2057400" indent="-228600" algn="l" defTabSz="457200" rtl="0" eaLnBrk="1" latinLnBrk="0" hangingPunct="1">
        <a:spcBef>
          <a:spcPct val="20000"/>
        </a:spcBef>
        <a:buFont typeface="Arial"/>
        <a:buChar char="»"/>
        <a:defRPr sz="2000" b="0" i="0" kern="1200">
          <a:solidFill>
            <a:schemeClr val="tx1"/>
          </a:solidFill>
          <a:latin typeface="Open Sans"/>
          <a:ea typeface="+mn-ea"/>
          <a:cs typeface="Open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hyperlink" Target="http://azure.microsoft.com/" TargetMode="External"/><Relationship Id="rId2" Type="http://schemas.openxmlformats.org/officeDocument/2006/relationships/hyperlink" Target="http://aws.amazon.com/" TargetMode="External"/><Relationship Id="rId1" Type="http://schemas.openxmlformats.org/officeDocument/2006/relationships/slideLayout" Target="../slideLayouts/slideLayout2.xml"/><Relationship Id="rId4" Type="http://schemas.openxmlformats.org/officeDocument/2006/relationships/hyperlink" Target="https://cloud.google.com/compute/" TargetMode="Externa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hyperlink" Target="http://cran.r-project.or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hyperlink" Target="http://www.cloudera.com/content/cloudera/en/downloads/quickstart_vms/cdh-5-3-x.html" TargetMode="External"/><Relationship Id="rId2" Type="http://schemas.openxmlformats.org/officeDocument/2006/relationships/hyperlink" Target="http://www.hortonworks.com/download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cloudera.com/content/cloudera/en/downloads.html" TargetMode="External"/><Relationship Id="rId2" Type="http://schemas.openxmlformats.org/officeDocument/2006/relationships/hyperlink" Target="http://www.hortonworks.com/SandBox" TargetMode="External"/><Relationship Id="rId1" Type="http://schemas.openxmlformats.org/officeDocument/2006/relationships/slideLayout" Target="../slideLayouts/slideLayout2.xml"/><Relationship Id="rId4" Type="http://schemas.openxmlformats.org/officeDocument/2006/relationships/hyperlink" Target="https://www.mapr.com/products/mapr-sandbox-hadoop/download" TargetMode="Externa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1.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hbase.apache.org/"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cwiki.apache.org/confluence/display/Hive/HCatalog"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57.xml.rels><?xml version="1.0" encoding="UTF-8" standalone="yes"?>
<Relationships xmlns="http://schemas.openxmlformats.org/package/2006/relationships"><Relationship Id="rId3" Type="http://schemas.openxmlformats.org/officeDocument/2006/relationships/hyperlink" Target="http://hive.apache.org/" TargetMode="External"/><Relationship Id="rId2" Type="http://schemas.openxmlformats.org/officeDocument/2006/relationships/hyperlink" Target="http://hadoop.apache.org/" TargetMode="External"/><Relationship Id="rId1" Type="http://schemas.openxmlformats.org/officeDocument/2006/relationships/slideLayout" Target="../slideLayouts/slideLayout2.xml"/><Relationship Id="rId4" Type="http://schemas.openxmlformats.org/officeDocument/2006/relationships/hyperlink" Target="http://hbase.apache.org/" TargetMode="External"/></Relationships>
</file>

<file path=ppt/slides/_rels/slide58.xml.rels><?xml version="1.0" encoding="UTF-8" standalone="yes"?>
<Relationships xmlns="http://schemas.openxmlformats.org/package/2006/relationships"><Relationship Id="rId2" Type="http://schemas.openxmlformats.org/officeDocument/2006/relationships/hyperlink" Target="http://www.hadoopweekly.com/"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hyperlink" Target="http://hadoop.apache.org/docs/current/hadoop-mapreduce-client/hadoop-mapreduce-client-core/MapReduceTutorial.html" TargetMode="Externa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pic>
        <p:nvPicPr>
          <p:cNvPr id="6" name="Picture 5"/>
          <p:cNvPicPr>
            <a:picLocks noChangeAspect="1"/>
          </p:cNvPicPr>
          <p:nvPr/>
        </p:nvPicPr>
        <p:blipFill rotWithShape="1">
          <a:blip r:embed="rId3"/>
          <a:srcRect r="1827"/>
          <a:stretch/>
        </p:blipFill>
        <p:spPr>
          <a:xfrm>
            <a:off x="-1" y="648548"/>
            <a:ext cx="9144001" cy="6209451"/>
          </a:xfrm>
          <a:prstGeom prst="rect">
            <a:avLst/>
          </a:prstGeom>
        </p:spPr>
      </p:pic>
      <p:sp>
        <p:nvSpPr>
          <p:cNvPr id="8" name="Rectangle 7"/>
          <p:cNvSpPr/>
          <p:nvPr/>
        </p:nvSpPr>
        <p:spPr>
          <a:xfrm>
            <a:off x="1664507" y="3590304"/>
            <a:ext cx="7479493" cy="2146742"/>
          </a:xfrm>
          <a:prstGeom prst="rect">
            <a:avLst/>
          </a:prstGeom>
          <a:solidFill>
            <a:srgbClr val="393F4E">
              <a:alpha val="60000"/>
            </a:srgbClr>
          </a:solidFill>
        </p:spPr>
        <p:txBody>
          <a:bodyPr wrap="square">
            <a:spAutoFit/>
          </a:bodyPr>
          <a:lstStyle/>
          <a:p>
            <a:pPr>
              <a:lnSpc>
                <a:spcPct val="150000"/>
              </a:lnSpc>
            </a:pPr>
            <a:r>
              <a:rPr lang="en-US" dirty="0" smtClean="0">
                <a:solidFill>
                  <a:schemeClr val="bg1"/>
                </a:solidFill>
                <a:latin typeface="Open Sans"/>
                <a:cs typeface="Open Sans"/>
              </a:rPr>
              <a:t>We are drowning in information, while starving for wisdom. The world henceforth will be run by </a:t>
            </a:r>
            <a:r>
              <a:rPr lang="en-US" dirty="0" err="1" smtClean="0">
                <a:solidFill>
                  <a:schemeClr val="bg1"/>
                </a:solidFill>
                <a:latin typeface="Open Sans"/>
                <a:cs typeface="Open Sans"/>
              </a:rPr>
              <a:t>synthesisers</a:t>
            </a:r>
            <a:r>
              <a:rPr lang="en-US" dirty="0" smtClean="0">
                <a:solidFill>
                  <a:schemeClr val="bg1"/>
                </a:solidFill>
                <a:latin typeface="Open Sans"/>
                <a:cs typeface="Open Sans"/>
              </a:rPr>
              <a:t>, people able to put together the right information at the right time, think critically about it, and make important choices wisely.                                   </a:t>
            </a:r>
          </a:p>
          <a:p>
            <a:pPr>
              <a:lnSpc>
                <a:spcPct val="150000"/>
              </a:lnSpc>
            </a:pPr>
            <a:r>
              <a:rPr lang="en-US" dirty="0" smtClean="0">
                <a:solidFill>
                  <a:schemeClr val="bg1"/>
                </a:solidFill>
                <a:latin typeface="Open Sans"/>
                <a:cs typeface="Open Sans"/>
              </a:rPr>
              <a:t>                                                                                    E. O. Wilson</a:t>
            </a:r>
            <a:endParaRPr lang="en-US" dirty="0">
              <a:solidFill>
                <a:schemeClr val="bg1"/>
              </a:solidFill>
              <a:latin typeface="Open Sans"/>
              <a:cs typeface="Open Sans"/>
            </a:endParaRPr>
          </a:p>
        </p:txBody>
      </p:sp>
    </p:spTree>
    <p:extLst>
      <p:ext uri="{BB962C8B-B14F-4D97-AF65-F5344CB8AC3E}">
        <p14:creationId xmlns:p14="http://schemas.microsoft.com/office/powerpoint/2010/main" val="39175286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    Data Structure</a:t>
            </a:r>
            <a:endParaRPr lang="en-GB" dirty="0"/>
          </a:p>
        </p:txBody>
      </p:sp>
      <p:sp>
        <p:nvSpPr>
          <p:cNvPr id="3" name="Content Placeholder 2"/>
          <p:cNvSpPr>
            <a:spLocks noGrp="1"/>
          </p:cNvSpPr>
          <p:nvPr>
            <p:ph idx="1"/>
          </p:nvPr>
        </p:nvSpPr>
        <p:spPr/>
        <p:txBody>
          <a:bodyPr>
            <a:normAutofit lnSpcReduction="10000"/>
          </a:bodyPr>
          <a:lstStyle/>
          <a:p>
            <a:pPr marL="0" indent="0">
              <a:buNone/>
            </a:pPr>
            <a:r>
              <a:rPr lang="en-GB" dirty="0" smtClean="0"/>
              <a:t>Data may be structured or un-structured.</a:t>
            </a:r>
          </a:p>
          <a:p>
            <a:pPr marL="0" indent="0">
              <a:buNone/>
            </a:pPr>
            <a:r>
              <a:rPr lang="en-GB" dirty="0" smtClean="0"/>
              <a:t>Data may be messy.</a:t>
            </a:r>
          </a:p>
          <a:p>
            <a:pPr marL="0" indent="0">
              <a:buNone/>
            </a:pPr>
            <a:r>
              <a:rPr lang="en-GB" dirty="0" smtClean="0"/>
              <a:t>Data may be ‘nested’.</a:t>
            </a:r>
          </a:p>
          <a:p>
            <a:pPr marL="0" indent="0">
              <a:buNone/>
            </a:pPr>
            <a:endParaRPr lang="en-GB" dirty="0" smtClean="0"/>
          </a:p>
          <a:p>
            <a:pPr marL="0" indent="0">
              <a:buNone/>
            </a:pPr>
            <a:r>
              <a:rPr lang="en-GB" dirty="0" smtClean="0"/>
              <a:t>As data scientists you may spend as much as 70% of your time manipulating, parsing, formatting, cleaning and ‘wrangling’ with the data you are given to get it into the format you need to work with it.</a:t>
            </a:r>
            <a:endParaRPr lang="en-GB" dirty="0"/>
          </a:p>
        </p:txBody>
      </p:sp>
    </p:spTree>
    <p:extLst>
      <p:ext uri="{BB962C8B-B14F-4D97-AF65-F5344CB8AC3E}">
        <p14:creationId xmlns:p14="http://schemas.microsoft.com/office/powerpoint/2010/main" val="2954091728"/>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Hadoop Streaming</a:t>
            </a:r>
            <a:endParaRPr lang="en-GB" dirty="0"/>
          </a:p>
        </p:txBody>
      </p:sp>
      <p:sp>
        <p:nvSpPr>
          <p:cNvPr id="3" name="Content Placeholder 2"/>
          <p:cNvSpPr>
            <a:spLocks noGrp="1"/>
          </p:cNvSpPr>
          <p:nvPr>
            <p:ph idx="1"/>
          </p:nvPr>
        </p:nvSpPr>
        <p:spPr/>
        <p:txBody>
          <a:bodyPr>
            <a:normAutofit lnSpcReduction="10000"/>
          </a:bodyPr>
          <a:lstStyle/>
          <a:p>
            <a:pPr marL="0" indent="0">
              <a:buNone/>
            </a:pPr>
            <a:r>
              <a:rPr lang="en-GB" dirty="0" smtClean="0"/>
              <a:t>Command line to run a streaming job</a:t>
            </a:r>
          </a:p>
          <a:p>
            <a:pPr marL="0" indent="0">
              <a:buNone/>
            </a:pPr>
            <a:r>
              <a:rPr lang="en-GB" dirty="0" smtClean="0"/>
              <a:t>(all on one line)</a:t>
            </a:r>
          </a:p>
          <a:p>
            <a:pPr marL="0" indent="0">
              <a:buNone/>
            </a:pPr>
            <a:endParaRPr lang="en-GB" dirty="0" smtClean="0"/>
          </a:p>
          <a:p>
            <a:pPr marL="0" indent="0">
              <a:buNone/>
            </a:pPr>
            <a:r>
              <a:rPr lang="en-GB" dirty="0" smtClean="0"/>
              <a:t>$ </a:t>
            </a:r>
            <a:r>
              <a:rPr lang="en-GB" dirty="0" err="1" smtClean="0"/>
              <a:t>hadoop</a:t>
            </a:r>
            <a:r>
              <a:rPr lang="en-GB" dirty="0" smtClean="0"/>
              <a:t> jar </a:t>
            </a:r>
            <a:r>
              <a:rPr lang="en-GB" dirty="0" err="1" smtClean="0"/>
              <a:t>hadoop</a:t>
            </a:r>
            <a:r>
              <a:rPr lang="en-GB" dirty="0" smtClean="0"/>
              <a:t>-streaming </a:t>
            </a:r>
          </a:p>
          <a:p>
            <a:pPr marL="0" indent="0">
              <a:buNone/>
            </a:pPr>
            <a:r>
              <a:rPr lang="en-GB" dirty="0" smtClean="0"/>
              <a:t>–input &lt;input-directory&gt; </a:t>
            </a:r>
          </a:p>
          <a:p>
            <a:pPr marL="0" indent="0">
              <a:buNone/>
            </a:pPr>
            <a:r>
              <a:rPr lang="en-GB" dirty="0" smtClean="0"/>
              <a:t>-output &lt;output-directory&gt; </a:t>
            </a:r>
          </a:p>
          <a:p>
            <a:pPr marL="0" indent="0">
              <a:buNone/>
            </a:pPr>
            <a:r>
              <a:rPr lang="en-GB" dirty="0" smtClean="0"/>
              <a:t>-mapper &lt;mapper-script&gt; </a:t>
            </a:r>
          </a:p>
          <a:p>
            <a:pPr marL="0" indent="0">
              <a:buNone/>
            </a:pPr>
            <a:r>
              <a:rPr lang="en-GB" dirty="0" smtClean="0"/>
              <a:t>-reducer &lt;reducer-script&gt;</a:t>
            </a:r>
          </a:p>
          <a:p>
            <a:pPr marL="0" indent="0">
              <a:buNone/>
            </a:pPr>
            <a:endParaRPr lang="en-GB" dirty="0"/>
          </a:p>
        </p:txBody>
      </p:sp>
    </p:spTree>
    <p:extLst>
      <p:ext uri="{BB962C8B-B14F-4D97-AF65-F5344CB8AC3E}">
        <p14:creationId xmlns:p14="http://schemas.microsoft.com/office/powerpoint/2010/main" val="1275656922"/>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Hadoop Streaming</a:t>
            </a:r>
            <a:endParaRPr lang="en-GB" dirty="0"/>
          </a:p>
        </p:txBody>
      </p:sp>
      <p:sp>
        <p:nvSpPr>
          <p:cNvPr id="3" name="Content Placeholder 2"/>
          <p:cNvSpPr>
            <a:spLocks noGrp="1"/>
          </p:cNvSpPr>
          <p:nvPr>
            <p:ph idx="1"/>
          </p:nvPr>
        </p:nvSpPr>
        <p:spPr/>
        <p:txBody>
          <a:bodyPr>
            <a:normAutofit/>
          </a:bodyPr>
          <a:lstStyle/>
          <a:p>
            <a:pPr marL="0" indent="0">
              <a:buNone/>
            </a:pPr>
            <a:r>
              <a:rPr lang="en-GB" dirty="0" smtClean="0"/>
              <a:t>Example uses streaming to </a:t>
            </a:r>
            <a:r>
              <a:rPr lang="en-GB" dirty="0" err="1" smtClean="0"/>
              <a:t>grep</a:t>
            </a:r>
            <a:r>
              <a:rPr lang="en-GB" dirty="0" smtClean="0"/>
              <a:t> a test data file on HDFS</a:t>
            </a:r>
          </a:p>
          <a:p>
            <a:pPr marL="0" indent="0">
              <a:buNone/>
            </a:pPr>
            <a:endParaRPr lang="en-GB" dirty="0" smtClean="0"/>
          </a:p>
          <a:p>
            <a:pPr marL="0" indent="0">
              <a:buNone/>
            </a:pPr>
            <a:r>
              <a:rPr lang="en-GB" dirty="0" smtClean="0"/>
              <a:t>$ </a:t>
            </a:r>
            <a:r>
              <a:rPr lang="en-GB" dirty="0" err="1" smtClean="0"/>
              <a:t>hadoop</a:t>
            </a:r>
            <a:r>
              <a:rPr lang="en-GB" dirty="0" smtClean="0"/>
              <a:t> jar </a:t>
            </a:r>
            <a:r>
              <a:rPr lang="en-GB" dirty="0" err="1" smtClean="0"/>
              <a:t>hadoop</a:t>
            </a:r>
            <a:r>
              <a:rPr lang="en-GB" dirty="0" smtClean="0"/>
              <a:t>-streaming </a:t>
            </a:r>
          </a:p>
          <a:p>
            <a:pPr marL="0" indent="0">
              <a:buNone/>
            </a:pPr>
            <a:r>
              <a:rPr lang="en-GB" dirty="0" smtClean="0"/>
              <a:t>–input test/data.txt </a:t>
            </a:r>
          </a:p>
          <a:p>
            <a:pPr marL="0" indent="0">
              <a:buNone/>
            </a:pPr>
            <a:r>
              <a:rPr lang="en-GB" dirty="0" smtClean="0"/>
              <a:t>-output test-output </a:t>
            </a:r>
          </a:p>
          <a:p>
            <a:pPr marL="0" indent="0">
              <a:buNone/>
            </a:pPr>
            <a:r>
              <a:rPr lang="en-GB" dirty="0" smtClean="0"/>
              <a:t>-mapper /bin/cat </a:t>
            </a:r>
          </a:p>
          <a:p>
            <a:pPr marL="0" indent="0">
              <a:buNone/>
            </a:pPr>
            <a:r>
              <a:rPr lang="en-GB" dirty="0" smtClean="0"/>
              <a:t>-reducer ‘</a:t>
            </a:r>
            <a:r>
              <a:rPr lang="en-GB" dirty="0" err="1" smtClean="0"/>
              <a:t>grep</a:t>
            </a:r>
            <a:r>
              <a:rPr lang="en-GB" dirty="0" smtClean="0"/>
              <a:t> –</a:t>
            </a:r>
            <a:r>
              <a:rPr lang="en-GB" dirty="0" err="1" smtClean="0"/>
              <a:t>i</a:t>
            </a:r>
            <a:r>
              <a:rPr lang="en-GB" dirty="0" smtClean="0"/>
              <a:t> </a:t>
            </a:r>
            <a:r>
              <a:rPr lang="en-GB" dirty="0" err="1" smtClean="0"/>
              <a:t>hadoop</a:t>
            </a:r>
            <a:r>
              <a:rPr lang="en-GB" dirty="0" smtClean="0"/>
              <a:t>’</a:t>
            </a:r>
          </a:p>
          <a:p>
            <a:pPr marL="0" indent="0">
              <a:buNone/>
            </a:pPr>
            <a:endParaRPr lang="en-GB" dirty="0"/>
          </a:p>
        </p:txBody>
      </p:sp>
    </p:spTree>
    <p:extLst>
      <p:ext uri="{BB962C8B-B14F-4D97-AF65-F5344CB8AC3E}">
        <p14:creationId xmlns:p14="http://schemas.microsoft.com/office/powerpoint/2010/main" val="3593043591"/>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Summary</a:t>
            </a:r>
            <a:endParaRPr lang="en-GB" dirty="0"/>
          </a:p>
        </p:txBody>
      </p:sp>
      <p:sp>
        <p:nvSpPr>
          <p:cNvPr id="3" name="Content Placeholder 2"/>
          <p:cNvSpPr>
            <a:spLocks noGrp="1"/>
          </p:cNvSpPr>
          <p:nvPr>
            <p:ph idx="1"/>
          </p:nvPr>
        </p:nvSpPr>
        <p:spPr/>
        <p:txBody>
          <a:bodyPr/>
          <a:lstStyle/>
          <a:p>
            <a:pPr>
              <a:buFontTx/>
              <a:buChar char="-"/>
            </a:pPr>
            <a:r>
              <a:rPr lang="en-GB" dirty="0" err="1" smtClean="0"/>
              <a:t>MapReduce</a:t>
            </a:r>
            <a:r>
              <a:rPr lang="en-GB" dirty="0" smtClean="0"/>
              <a:t> phases</a:t>
            </a:r>
          </a:p>
          <a:p>
            <a:pPr>
              <a:buFontTx/>
              <a:buChar char="-"/>
            </a:pPr>
            <a:r>
              <a:rPr lang="en-GB" dirty="0" smtClean="0"/>
              <a:t>Inputs/Outputs</a:t>
            </a:r>
          </a:p>
          <a:p>
            <a:pPr>
              <a:buFontTx/>
              <a:buChar char="-"/>
            </a:pPr>
            <a:r>
              <a:rPr lang="en-GB" dirty="0" smtClean="0"/>
              <a:t>Implementation of </a:t>
            </a:r>
            <a:r>
              <a:rPr lang="en-GB" dirty="0" err="1" smtClean="0"/>
              <a:t>MapReduce</a:t>
            </a:r>
            <a:r>
              <a:rPr lang="en-GB" dirty="0" smtClean="0"/>
              <a:t> on Hadoop</a:t>
            </a:r>
          </a:p>
          <a:p>
            <a:pPr>
              <a:buFontTx/>
              <a:buChar char="-"/>
            </a:pPr>
            <a:r>
              <a:rPr lang="en-GB" dirty="0" err="1" smtClean="0"/>
              <a:t>WordCount</a:t>
            </a:r>
            <a:r>
              <a:rPr lang="en-GB" dirty="0" smtClean="0"/>
              <a:t> example</a:t>
            </a:r>
          </a:p>
          <a:p>
            <a:pPr>
              <a:buFontTx/>
              <a:buChar char="-"/>
            </a:pPr>
            <a:r>
              <a:rPr lang="en-GB" dirty="0" smtClean="0"/>
              <a:t>Libraries to write </a:t>
            </a:r>
            <a:r>
              <a:rPr lang="en-GB" dirty="0" err="1" smtClean="0"/>
              <a:t>MapReduce</a:t>
            </a:r>
            <a:r>
              <a:rPr lang="en-GB" dirty="0" smtClean="0"/>
              <a:t> code in many languages (Java, Ruby, Python, </a:t>
            </a:r>
            <a:r>
              <a:rPr lang="en-GB" dirty="0" err="1" smtClean="0"/>
              <a:t>etc</a:t>
            </a:r>
            <a:r>
              <a:rPr lang="en-GB" dirty="0" smtClean="0"/>
              <a:t>)</a:t>
            </a:r>
          </a:p>
          <a:p>
            <a:pPr>
              <a:buFontTx/>
              <a:buChar char="-"/>
            </a:pPr>
            <a:r>
              <a:rPr lang="en-GB" dirty="0" smtClean="0"/>
              <a:t>Scalable – don’t even need to edit code!</a:t>
            </a:r>
          </a:p>
          <a:p>
            <a:pPr>
              <a:buFontTx/>
              <a:buChar char="-"/>
            </a:pPr>
            <a:r>
              <a:rPr lang="en-GB" dirty="0" smtClean="0"/>
              <a:t>Command line Streaming example</a:t>
            </a:r>
          </a:p>
          <a:p>
            <a:pPr>
              <a:buFontTx/>
              <a:buChar char="-"/>
            </a:pPr>
            <a:endParaRPr lang="en-GB" dirty="0" smtClean="0"/>
          </a:p>
          <a:p>
            <a:pPr>
              <a:buFontTx/>
              <a:buChar char="-"/>
            </a:pPr>
            <a:endParaRPr lang="en-GB" dirty="0" smtClean="0"/>
          </a:p>
          <a:p>
            <a:pPr>
              <a:buFontTx/>
              <a:buChar char="-"/>
            </a:pPr>
            <a:endParaRPr lang="en-GB" dirty="0" smtClean="0"/>
          </a:p>
          <a:p>
            <a:pPr>
              <a:buFontTx/>
              <a:buChar char="-"/>
            </a:pPr>
            <a:endParaRPr lang="en-GB" dirty="0"/>
          </a:p>
        </p:txBody>
      </p:sp>
    </p:spTree>
    <p:extLst>
      <p:ext uri="{BB962C8B-B14F-4D97-AF65-F5344CB8AC3E}">
        <p14:creationId xmlns:p14="http://schemas.microsoft.com/office/powerpoint/2010/main" val="3314787319"/>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Hive</a:t>
            </a:r>
            <a:endParaRPr lang="en-GB" dirty="0"/>
          </a:p>
        </p:txBody>
      </p:sp>
      <p:sp>
        <p:nvSpPr>
          <p:cNvPr id="3" name="Content Placeholder 2"/>
          <p:cNvSpPr>
            <a:spLocks noGrp="1"/>
          </p:cNvSpPr>
          <p:nvPr>
            <p:ph idx="1"/>
          </p:nvPr>
        </p:nvSpPr>
        <p:spPr/>
        <p:txBody>
          <a:bodyPr/>
          <a:lstStyle/>
          <a:p>
            <a:pPr marL="0" indent="0">
              <a:buNone/>
            </a:pPr>
            <a:endParaRPr lang="en-GB" dirty="0" smtClean="0"/>
          </a:p>
          <a:p>
            <a:pPr marL="0" indent="0">
              <a:buNone/>
            </a:pPr>
            <a:endParaRPr lang="en-GB" dirty="0"/>
          </a:p>
          <a:p>
            <a:pPr marL="0" indent="0">
              <a:buNone/>
            </a:pPr>
            <a:endParaRPr lang="en-GB" dirty="0" smtClean="0"/>
          </a:p>
          <a:p>
            <a:pPr marL="0" indent="0" algn="ctr">
              <a:buNone/>
            </a:pPr>
            <a:r>
              <a:rPr lang="en-GB" dirty="0" smtClean="0"/>
              <a:t>Hive and Hive-QL (HQL)</a:t>
            </a:r>
            <a:endParaRPr lang="en-GB" dirty="0"/>
          </a:p>
        </p:txBody>
      </p:sp>
    </p:spTree>
    <p:extLst>
      <p:ext uri="{BB962C8B-B14F-4D97-AF65-F5344CB8AC3E}">
        <p14:creationId xmlns:p14="http://schemas.microsoft.com/office/powerpoint/2010/main" val="1048688670"/>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What is Hive?</a:t>
            </a:r>
            <a:endParaRPr lang="en-GB" dirty="0"/>
          </a:p>
        </p:txBody>
      </p:sp>
      <p:sp>
        <p:nvSpPr>
          <p:cNvPr id="3" name="Content Placeholder 2"/>
          <p:cNvSpPr>
            <a:spLocks noGrp="1"/>
          </p:cNvSpPr>
          <p:nvPr>
            <p:ph idx="1"/>
          </p:nvPr>
        </p:nvSpPr>
        <p:spPr/>
        <p:txBody>
          <a:bodyPr/>
          <a:lstStyle/>
          <a:p>
            <a:pPr marL="0" indent="0">
              <a:buNone/>
            </a:pPr>
            <a:r>
              <a:rPr lang="en-GB" dirty="0" smtClean="0"/>
              <a:t>Apache Hive is a data warehouse system for Hadoop. It is not relational, and it is not a database. It simply maintains meta-data information about your big data stored on HDFS in such a way as it allows you to treat your big data as tables and perform SQL-like operations on them using a query language called Hive-QL (HQL). </a:t>
            </a:r>
            <a:endParaRPr lang="en-GB" dirty="0"/>
          </a:p>
        </p:txBody>
      </p:sp>
    </p:spTree>
    <p:extLst>
      <p:ext uri="{BB962C8B-B14F-4D97-AF65-F5344CB8AC3E}">
        <p14:creationId xmlns:p14="http://schemas.microsoft.com/office/powerpoint/2010/main" val="2982612567"/>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What is Hive?</a:t>
            </a:r>
            <a:endParaRPr lang="en-GB" dirty="0"/>
          </a:p>
        </p:txBody>
      </p:sp>
      <p:sp>
        <p:nvSpPr>
          <p:cNvPr id="3" name="Content Placeholder 2"/>
          <p:cNvSpPr>
            <a:spLocks noGrp="1"/>
          </p:cNvSpPr>
          <p:nvPr>
            <p:ph idx="1"/>
          </p:nvPr>
        </p:nvSpPr>
        <p:spPr/>
        <p:txBody>
          <a:bodyPr>
            <a:normAutofit fontScale="92500"/>
          </a:bodyPr>
          <a:lstStyle/>
          <a:p>
            <a:r>
              <a:rPr lang="en-GB" dirty="0" smtClean="0"/>
              <a:t>Hive actually uses a relational database (called the ‘</a:t>
            </a:r>
            <a:r>
              <a:rPr lang="en-GB" dirty="0" err="1" smtClean="0"/>
              <a:t>metastore</a:t>
            </a:r>
            <a:r>
              <a:rPr lang="en-GB" dirty="0" smtClean="0"/>
              <a:t>’) to store tables that you define. Hive uses Derby by default.</a:t>
            </a:r>
          </a:p>
          <a:p>
            <a:r>
              <a:rPr lang="en-GB" dirty="0" smtClean="0"/>
              <a:t>A hive table consists of a schema stored in the </a:t>
            </a:r>
            <a:r>
              <a:rPr lang="en-GB" dirty="0" err="1" smtClean="0"/>
              <a:t>metastore</a:t>
            </a:r>
            <a:r>
              <a:rPr lang="en-GB" dirty="0" smtClean="0"/>
              <a:t> and data stored on HDFS.</a:t>
            </a:r>
          </a:p>
          <a:p>
            <a:r>
              <a:rPr lang="en-GB" dirty="0" smtClean="0"/>
              <a:t>Hive converts HQL jobs into </a:t>
            </a:r>
            <a:r>
              <a:rPr lang="en-GB" dirty="0" err="1" smtClean="0"/>
              <a:t>MapReduce</a:t>
            </a:r>
            <a:r>
              <a:rPr lang="en-GB" dirty="0" smtClean="0"/>
              <a:t> jobs. (It can also be configured to use </a:t>
            </a:r>
            <a:r>
              <a:rPr lang="en-GB" dirty="0" err="1" smtClean="0"/>
              <a:t>Tez</a:t>
            </a:r>
            <a:r>
              <a:rPr lang="en-GB" dirty="0" smtClean="0"/>
              <a:t>).</a:t>
            </a:r>
          </a:p>
          <a:p>
            <a:r>
              <a:rPr lang="en-GB" dirty="0" smtClean="0"/>
              <a:t>You can easily perform ad-hoc queries on your data using Hive. </a:t>
            </a:r>
          </a:p>
          <a:p>
            <a:pPr marL="0" indent="0">
              <a:buNone/>
            </a:pPr>
            <a:endParaRPr lang="en-GB" dirty="0"/>
          </a:p>
        </p:txBody>
      </p:sp>
    </p:spTree>
    <p:extLst>
      <p:ext uri="{BB962C8B-B14F-4D97-AF65-F5344CB8AC3E}">
        <p14:creationId xmlns:p14="http://schemas.microsoft.com/office/powerpoint/2010/main" val="4020079783"/>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What is Hive?</a:t>
            </a:r>
            <a:endParaRPr lang="en-GB" dirty="0"/>
          </a:p>
        </p:txBody>
      </p:sp>
      <p:sp>
        <p:nvSpPr>
          <p:cNvPr id="3" name="Content Placeholder 2"/>
          <p:cNvSpPr>
            <a:spLocks noGrp="1"/>
          </p:cNvSpPr>
          <p:nvPr>
            <p:ph idx="1"/>
          </p:nvPr>
        </p:nvSpPr>
        <p:spPr/>
        <p:txBody>
          <a:bodyPr>
            <a:normAutofit/>
          </a:bodyPr>
          <a:lstStyle/>
          <a:p>
            <a:r>
              <a:rPr lang="en-GB" dirty="0" smtClean="0"/>
              <a:t>Hive is not a database. And since it works on large amounts of data its queries tend to take longer to run. </a:t>
            </a:r>
          </a:p>
          <a:p>
            <a:pPr marL="0" indent="0">
              <a:buNone/>
            </a:pPr>
            <a:endParaRPr lang="en-GB" dirty="0" smtClean="0"/>
          </a:p>
          <a:p>
            <a:r>
              <a:rPr lang="en-GB" dirty="0" smtClean="0"/>
              <a:t>Like </a:t>
            </a:r>
            <a:r>
              <a:rPr lang="en-GB" dirty="0"/>
              <a:t>H</a:t>
            </a:r>
            <a:r>
              <a:rPr lang="en-GB" dirty="0" smtClean="0"/>
              <a:t>adoop, Hive is not written to be fast, it is written to be </a:t>
            </a:r>
            <a:r>
              <a:rPr lang="en-GB" u="sng" dirty="0" smtClean="0"/>
              <a:t>scalable</a:t>
            </a:r>
            <a:r>
              <a:rPr lang="en-GB" dirty="0" smtClean="0"/>
              <a:t>. </a:t>
            </a:r>
          </a:p>
          <a:p>
            <a:pPr marL="0" indent="0">
              <a:buNone/>
            </a:pPr>
            <a:endParaRPr lang="en-GB" dirty="0"/>
          </a:p>
        </p:txBody>
      </p:sp>
    </p:spTree>
    <p:extLst>
      <p:ext uri="{BB962C8B-B14F-4D97-AF65-F5344CB8AC3E}">
        <p14:creationId xmlns:p14="http://schemas.microsoft.com/office/powerpoint/2010/main" val="1363938412"/>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Hive and SQL</a:t>
            </a:r>
            <a:endParaRPr lang="en-GB" dirty="0"/>
          </a:p>
        </p:txBody>
      </p:sp>
      <p:sp>
        <p:nvSpPr>
          <p:cNvPr id="3" name="Content Placeholder 2"/>
          <p:cNvSpPr>
            <a:spLocks noGrp="1"/>
          </p:cNvSpPr>
          <p:nvPr>
            <p:ph idx="1"/>
          </p:nvPr>
        </p:nvSpPr>
        <p:spPr/>
        <p:txBody>
          <a:bodyPr/>
          <a:lstStyle/>
          <a:p>
            <a:r>
              <a:rPr lang="en-GB" dirty="0" smtClean="0"/>
              <a:t>Hive supports many standard SQL clauses.</a:t>
            </a:r>
          </a:p>
          <a:p>
            <a:pPr marL="0" indent="0">
              <a:buNone/>
            </a:pPr>
            <a:r>
              <a:rPr lang="en-GB" dirty="0" smtClean="0"/>
              <a:t>e.g.</a:t>
            </a:r>
          </a:p>
          <a:p>
            <a:pPr marL="0" indent="0">
              <a:buNone/>
            </a:pPr>
            <a:r>
              <a:rPr lang="en-GB" dirty="0" smtClean="0"/>
              <a:t>SELECT </a:t>
            </a:r>
          </a:p>
          <a:p>
            <a:pPr marL="0" indent="0">
              <a:buNone/>
            </a:pPr>
            <a:r>
              <a:rPr lang="en-GB" dirty="0" smtClean="0"/>
              <a:t>INSERT INTO</a:t>
            </a:r>
          </a:p>
          <a:p>
            <a:pPr marL="0" indent="0">
              <a:buNone/>
            </a:pPr>
            <a:r>
              <a:rPr lang="en-GB" dirty="0" smtClean="0"/>
              <a:t>SELECT … FROM … JOIN…ON….</a:t>
            </a:r>
          </a:p>
          <a:p>
            <a:pPr marL="0" indent="0">
              <a:buNone/>
            </a:pPr>
            <a:r>
              <a:rPr lang="en-GB" dirty="0" smtClean="0"/>
              <a:t>WHERE…GROUP BY… HAVING…  ORDER BY …. LIMIT</a:t>
            </a:r>
            <a:endParaRPr lang="en-GB" dirty="0"/>
          </a:p>
        </p:txBody>
      </p:sp>
    </p:spTree>
    <p:extLst>
      <p:ext uri="{BB962C8B-B14F-4D97-AF65-F5344CB8AC3E}">
        <p14:creationId xmlns:p14="http://schemas.microsoft.com/office/powerpoint/2010/main" val="1160387440"/>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Hive and SQL</a:t>
            </a:r>
            <a:endParaRPr lang="en-GB" dirty="0"/>
          </a:p>
        </p:txBody>
      </p:sp>
      <p:sp>
        <p:nvSpPr>
          <p:cNvPr id="3" name="Content Placeholder 2"/>
          <p:cNvSpPr>
            <a:spLocks noGrp="1"/>
          </p:cNvSpPr>
          <p:nvPr>
            <p:ph idx="1"/>
          </p:nvPr>
        </p:nvSpPr>
        <p:spPr/>
        <p:txBody>
          <a:bodyPr/>
          <a:lstStyle/>
          <a:p>
            <a:r>
              <a:rPr lang="en-GB" dirty="0" smtClean="0"/>
              <a:t>Hive supports many standard DDL clauses.</a:t>
            </a:r>
          </a:p>
          <a:p>
            <a:pPr marL="0" indent="0">
              <a:buNone/>
            </a:pPr>
            <a:r>
              <a:rPr lang="en-GB" dirty="0" smtClean="0"/>
              <a:t>e.g.</a:t>
            </a:r>
          </a:p>
          <a:p>
            <a:pPr marL="0" indent="0">
              <a:buNone/>
            </a:pPr>
            <a:endParaRPr lang="en-GB" dirty="0" smtClean="0"/>
          </a:p>
          <a:p>
            <a:pPr marL="0" indent="0">
              <a:buNone/>
            </a:pPr>
            <a:r>
              <a:rPr lang="en-GB" dirty="0" smtClean="0"/>
              <a:t>CREATE/ALTER/DROP  TABLE/DATABASE</a:t>
            </a:r>
          </a:p>
          <a:p>
            <a:pPr marL="0" indent="0">
              <a:buNone/>
            </a:pPr>
            <a:endParaRPr lang="en-GB" dirty="0"/>
          </a:p>
          <a:p>
            <a:pPr marL="0" indent="0">
              <a:buNone/>
            </a:pPr>
            <a:endParaRPr lang="en-GB" dirty="0" smtClean="0"/>
          </a:p>
          <a:p>
            <a:pPr marL="0" indent="0">
              <a:buNone/>
            </a:pPr>
            <a:endParaRPr lang="en-GB" dirty="0" smtClean="0"/>
          </a:p>
        </p:txBody>
      </p:sp>
    </p:spTree>
    <p:extLst>
      <p:ext uri="{BB962C8B-B14F-4D97-AF65-F5344CB8AC3E}">
        <p14:creationId xmlns:p14="http://schemas.microsoft.com/office/powerpoint/2010/main" val="4075409764"/>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Hive and SQL</a:t>
            </a:r>
            <a:endParaRPr lang="en-GB" dirty="0"/>
          </a:p>
        </p:txBody>
      </p:sp>
      <p:sp>
        <p:nvSpPr>
          <p:cNvPr id="3" name="Content Placeholder 2"/>
          <p:cNvSpPr>
            <a:spLocks noGrp="1"/>
          </p:cNvSpPr>
          <p:nvPr>
            <p:ph idx="1"/>
          </p:nvPr>
        </p:nvSpPr>
        <p:spPr/>
        <p:txBody>
          <a:bodyPr>
            <a:normAutofit fontScale="92500" lnSpcReduction="20000"/>
          </a:bodyPr>
          <a:lstStyle/>
          <a:p>
            <a:pPr marL="0" indent="0">
              <a:buNone/>
            </a:pPr>
            <a:r>
              <a:rPr lang="en-GB" dirty="0" smtClean="0"/>
              <a:t>Some limitations of hive include,</a:t>
            </a:r>
          </a:p>
          <a:p>
            <a:pPr>
              <a:buFontTx/>
              <a:buChar char="-"/>
            </a:pPr>
            <a:r>
              <a:rPr lang="en-GB" dirty="0" smtClean="0"/>
              <a:t>Limited support for Views and Indexes</a:t>
            </a:r>
          </a:p>
          <a:p>
            <a:pPr>
              <a:buFontTx/>
              <a:buChar char="-"/>
            </a:pPr>
            <a:r>
              <a:rPr lang="en-GB" dirty="0" smtClean="0"/>
              <a:t>Data in Hive is READ-ONLY. There are no ‘UPDATE’ or ‘DELETE’ statements.</a:t>
            </a:r>
          </a:p>
          <a:p>
            <a:pPr>
              <a:buFontTx/>
              <a:buChar char="-"/>
            </a:pPr>
            <a:r>
              <a:rPr lang="en-GB" dirty="0" smtClean="0"/>
              <a:t>Subqueries are only allowed in a FROM clause.</a:t>
            </a:r>
          </a:p>
          <a:p>
            <a:pPr>
              <a:buFontTx/>
              <a:buChar char="-"/>
            </a:pPr>
            <a:r>
              <a:rPr lang="en-GB" dirty="0" smtClean="0"/>
              <a:t> Data-types do not entirely match up with those in SQL.</a:t>
            </a:r>
          </a:p>
          <a:p>
            <a:pPr>
              <a:buFontTx/>
              <a:buChar char="-"/>
            </a:pPr>
            <a:r>
              <a:rPr lang="en-GB" dirty="0" smtClean="0"/>
              <a:t>You can insert new partitions but not individual rows.</a:t>
            </a:r>
            <a:endParaRPr lang="en-GB" dirty="0"/>
          </a:p>
          <a:p>
            <a:pPr marL="0" indent="0">
              <a:buNone/>
            </a:pPr>
            <a:endParaRPr lang="en-GB" dirty="0" smtClean="0"/>
          </a:p>
          <a:p>
            <a:pPr marL="0" indent="0">
              <a:buNone/>
            </a:pPr>
            <a:endParaRPr lang="en-GB" dirty="0" smtClean="0"/>
          </a:p>
        </p:txBody>
      </p:sp>
    </p:spTree>
    <p:extLst>
      <p:ext uri="{BB962C8B-B14F-4D97-AF65-F5344CB8AC3E}">
        <p14:creationId xmlns:p14="http://schemas.microsoft.com/office/powerpoint/2010/main" val="23391845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    Data Format</a:t>
            </a:r>
            <a:endParaRPr lang="en-GB" dirty="0"/>
          </a:p>
        </p:txBody>
      </p:sp>
      <p:sp>
        <p:nvSpPr>
          <p:cNvPr id="3" name="Content Placeholder 2"/>
          <p:cNvSpPr>
            <a:spLocks noGrp="1"/>
          </p:cNvSpPr>
          <p:nvPr>
            <p:ph idx="1"/>
          </p:nvPr>
        </p:nvSpPr>
        <p:spPr/>
        <p:txBody>
          <a:bodyPr>
            <a:normAutofit fontScale="77500" lnSpcReduction="20000"/>
          </a:bodyPr>
          <a:lstStyle/>
          <a:p>
            <a:pPr marL="0" indent="0">
              <a:buNone/>
            </a:pPr>
            <a:r>
              <a:rPr lang="en-GB" sz="3300" dirty="0" smtClean="0"/>
              <a:t>Data may be in a variety formats:</a:t>
            </a:r>
          </a:p>
          <a:p>
            <a:pPr>
              <a:buFontTx/>
              <a:buChar char="-"/>
            </a:pPr>
            <a:r>
              <a:rPr lang="en-GB" sz="3300" dirty="0" smtClean="0"/>
              <a:t>CSV (comma-separated values)</a:t>
            </a:r>
          </a:p>
          <a:p>
            <a:pPr marL="0" indent="0">
              <a:buNone/>
            </a:pPr>
            <a:r>
              <a:rPr lang="en-GB" sz="3300" dirty="0"/>
              <a:t> </a:t>
            </a:r>
            <a:r>
              <a:rPr lang="en-GB" sz="3300" dirty="0" smtClean="0"/>
              <a:t>   TSV  (tab-separated values), etc…</a:t>
            </a:r>
          </a:p>
          <a:p>
            <a:pPr>
              <a:buFontTx/>
              <a:buChar char="-"/>
            </a:pPr>
            <a:r>
              <a:rPr lang="en-GB" sz="3300" dirty="0" smtClean="0"/>
              <a:t>JSON (JavaScript Object Notation)</a:t>
            </a:r>
          </a:p>
          <a:p>
            <a:pPr>
              <a:buFontTx/>
              <a:buChar char="-"/>
            </a:pPr>
            <a:endParaRPr lang="en-GB" sz="3300" dirty="0"/>
          </a:p>
          <a:p>
            <a:pPr>
              <a:buFontTx/>
              <a:buChar char="-"/>
            </a:pPr>
            <a:r>
              <a:rPr lang="en-GB" sz="3300" dirty="0" smtClean="0"/>
              <a:t>XML (</a:t>
            </a:r>
            <a:r>
              <a:rPr lang="en-GB" sz="3300" dirty="0" err="1" smtClean="0"/>
              <a:t>eXtensible</a:t>
            </a:r>
            <a:r>
              <a:rPr lang="en-GB" sz="3300" dirty="0" smtClean="0"/>
              <a:t> </a:t>
            </a:r>
            <a:r>
              <a:rPr lang="en-GB" sz="3300" dirty="0" err="1" smtClean="0"/>
              <a:t>Markup</a:t>
            </a:r>
            <a:r>
              <a:rPr lang="en-GB" sz="3300" dirty="0" smtClean="0"/>
              <a:t> Language)</a:t>
            </a:r>
          </a:p>
          <a:p>
            <a:pPr>
              <a:buFontTx/>
              <a:buChar char="-"/>
            </a:pPr>
            <a:endParaRPr lang="en-GB" sz="3300" dirty="0"/>
          </a:p>
          <a:p>
            <a:pPr>
              <a:buFontTx/>
              <a:buChar char="-"/>
            </a:pPr>
            <a:r>
              <a:rPr lang="en-GB" sz="3300" dirty="0" smtClean="0"/>
              <a:t>Avro (self-describing data format)</a:t>
            </a:r>
          </a:p>
          <a:p>
            <a:pPr marL="0" indent="0">
              <a:buNone/>
            </a:pPr>
            <a:r>
              <a:rPr lang="en-GB" sz="3300" dirty="0"/>
              <a:t>	</a:t>
            </a:r>
            <a:r>
              <a:rPr lang="en-GB" sz="3300" dirty="0" smtClean="0"/>
              <a:t>Data with its own schema</a:t>
            </a:r>
          </a:p>
          <a:p>
            <a:pPr>
              <a:buFontTx/>
              <a:buChar char="-"/>
            </a:pPr>
            <a:endParaRPr lang="en-GB" sz="3300" dirty="0"/>
          </a:p>
          <a:p>
            <a:pPr>
              <a:buFontTx/>
              <a:buChar char="-"/>
            </a:pPr>
            <a:r>
              <a:rPr lang="en-GB" sz="3300" dirty="0" smtClean="0"/>
              <a:t>Parquet (optimised for </a:t>
            </a:r>
            <a:r>
              <a:rPr lang="en-GB" sz="3300" dirty="0" err="1" smtClean="0"/>
              <a:t>Cloudera</a:t>
            </a:r>
            <a:r>
              <a:rPr lang="en-GB" sz="3300" dirty="0" smtClean="0"/>
              <a:t> Impala)</a:t>
            </a:r>
          </a:p>
          <a:p>
            <a:pPr>
              <a:buFontTx/>
              <a:buChar char="-"/>
            </a:pPr>
            <a:endParaRPr lang="en-GB" dirty="0"/>
          </a:p>
        </p:txBody>
      </p:sp>
    </p:spTree>
    <p:extLst>
      <p:ext uri="{BB962C8B-B14F-4D97-AF65-F5344CB8AC3E}">
        <p14:creationId xmlns:p14="http://schemas.microsoft.com/office/powerpoint/2010/main" val="727648581"/>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Submitting Hive Queries</a:t>
            </a:r>
            <a:endParaRPr lang="en-GB" dirty="0"/>
          </a:p>
        </p:txBody>
      </p:sp>
      <p:sp>
        <p:nvSpPr>
          <p:cNvPr id="3" name="Content Placeholder 2"/>
          <p:cNvSpPr>
            <a:spLocks noGrp="1"/>
          </p:cNvSpPr>
          <p:nvPr>
            <p:ph idx="1"/>
          </p:nvPr>
        </p:nvSpPr>
        <p:spPr/>
        <p:txBody>
          <a:bodyPr/>
          <a:lstStyle/>
          <a:p>
            <a:pPr marL="0" indent="0">
              <a:buNone/>
            </a:pPr>
            <a:r>
              <a:rPr lang="en-GB" dirty="0" smtClean="0"/>
              <a:t>Hive command-line interface (CLI) connects to hive server.</a:t>
            </a:r>
          </a:p>
          <a:p>
            <a:pPr marL="0" indent="0">
              <a:buNone/>
            </a:pPr>
            <a:r>
              <a:rPr lang="en-GB" dirty="0" smtClean="0"/>
              <a:t>                  $hive</a:t>
            </a:r>
          </a:p>
          <a:p>
            <a:pPr marL="0" indent="0">
              <a:buNone/>
            </a:pPr>
            <a:r>
              <a:rPr lang="en-GB" dirty="0" smtClean="0"/>
              <a:t>                  hive&gt;</a:t>
            </a:r>
          </a:p>
          <a:p>
            <a:pPr marL="0" indent="0">
              <a:buNone/>
            </a:pPr>
            <a:endParaRPr lang="en-GB" dirty="0"/>
          </a:p>
          <a:p>
            <a:pPr marL="0" indent="0">
              <a:buNone/>
            </a:pPr>
            <a:r>
              <a:rPr lang="en-GB" dirty="0" smtClean="0"/>
              <a:t>Use the ‘-f’ flag to execute a file that contains a hive script</a:t>
            </a:r>
          </a:p>
          <a:p>
            <a:pPr marL="0" indent="0">
              <a:buNone/>
            </a:pPr>
            <a:r>
              <a:rPr lang="en-GB" dirty="0"/>
              <a:t> </a:t>
            </a:r>
            <a:r>
              <a:rPr lang="en-GB" dirty="0" smtClean="0"/>
              <a:t>                  $ hive –f script1.hql</a:t>
            </a:r>
          </a:p>
          <a:p>
            <a:pPr marL="0" indent="0">
              <a:buNone/>
            </a:pPr>
            <a:endParaRPr lang="en-GB" dirty="0"/>
          </a:p>
        </p:txBody>
      </p:sp>
    </p:spTree>
    <p:extLst>
      <p:ext uri="{BB962C8B-B14F-4D97-AF65-F5344CB8AC3E}">
        <p14:creationId xmlns:p14="http://schemas.microsoft.com/office/powerpoint/2010/main" val="69867197"/>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Hive Tables</a:t>
            </a:r>
            <a:endParaRPr lang="en-GB" dirty="0"/>
          </a:p>
        </p:txBody>
      </p:sp>
      <p:sp>
        <p:nvSpPr>
          <p:cNvPr id="3" name="Content Placeholder 2"/>
          <p:cNvSpPr>
            <a:spLocks noGrp="1"/>
          </p:cNvSpPr>
          <p:nvPr>
            <p:ph idx="1"/>
          </p:nvPr>
        </p:nvSpPr>
        <p:spPr/>
        <p:txBody>
          <a:bodyPr>
            <a:normAutofit fontScale="92500" lnSpcReduction="20000"/>
          </a:bodyPr>
          <a:lstStyle/>
          <a:p>
            <a:pPr marL="0" indent="0">
              <a:buNone/>
            </a:pPr>
            <a:r>
              <a:rPr lang="en-GB" dirty="0" smtClean="0"/>
              <a:t>Define a ‘Hive Managed’ Table – this customer table has 4 columns</a:t>
            </a:r>
          </a:p>
          <a:p>
            <a:pPr marL="0" indent="0">
              <a:buNone/>
            </a:pPr>
            <a:endParaRPr lang="en-GB" dirty="0"/>
          </a:p>
          <a:p>
            <a:pPr marL="0" indent="0">
              <a:buNone/>
            </a:pPr>
            <a:r>
              <a:rPr lang="en-GB" dirty="0" smtClean="0"/>
              <a:t>CREATE TABLE customer (</a:t>
            </a:r>
          </a:p>
          <a:p>
            <a:pPr marL="0" indent="0">
              <a:buNone/>
            </a:pPr>
            <a:r>
              <a:rPr lang="en-GB" dirty="0"/>
              <a:t> </a:t>
            </a:r>
            <a:r>
              <a:rPr lang="en-GB" dirty="0" smtClean="0"/>
              <a:t>   </a:t>
            </a:r>
            <a:r>
              <a:rPr lang="en-GB" dirty="0" err="1" smtClean="0"/>
              <a:t>customerID</a:t>
            </a:r>
            <a:r>
              <a:rPr lang="en-GB" dirty="0" smtClean="0"/>
              <a:t> INT,</a:t>
            </a:r>
          </a:p>
          <a:p>
            <a:pPr marL="0" indent="0">
              <a:buNone/>
            </a:pPr>
            <a:r>
              <a:rPr lang="en-GB" dirty="0"/>
              <a:t> </a:t>
            </a:r>
            <a:r>
              <a:rPr lang="en-GB" dirty="0" smtClean="0"/>
              <a:t>   </a:t>
            </a:r>
            <a:r>
              <a:rPr lang="en-GB" dirty="0" err="1" smtClean="0"/>
              <a:t>firstName</a:t>
            </a:r>
            <a:r>
              <a:rPr lang="en-GB" dirty="0" smtClean="0"/>
              <a:t> STRING,</a:t>
            </a:r>
          </a:p>
          <a:p>
            <a:pPr marL="0" indent="0">
              <a:buNone/>
            </a:pPr>
            <a:r>
              <a:rPr lang="en-GB" dirty="0"/>
              <a:t> </a:t>
            </a:r>
            <a:r>
              <a:rPr lang="en-GB" dirty="0" smtClean="0"/>
              <a:t>   </a:t>
            </a:r>
            <a:r>
              <a:rPr lang="en-GB" dirty="0" err="1" smtClean="0"/>
              <a:t>lastName</a:t>
            </a:r>
            <a:r>
              <a:rPr lang="en-GB" dirty="0" smtClean="0"/>
              <a:t> STRING,</a:t>
            </a:r>
          </a:p>
          <a:p>
            <a:pPr marL="0" indent="0">
              <a:buNone/>
            </a:pPr>
            <a:r>
              <a:rPr lang="en-GB" dirty="0"/>
              <a:t> </a:t>
            </a:r>
            <a:r>
              <a:rPr lang="en-GB" dirty="0" smtClean="0"/>
              <a:t>   birthday TIMESTAMP,</a:t>
            </a:r>
          </a:p>
          <a:p>
            <a:pPr marL="0" indent="0">
              <a:buNone/>
            </a:pPr>
            <a:r>
              <a:rPr lang="en-GB" dirty="0" smtClean="0"/>
              <a:t>) ROW FORMAT DELIMITED</a:t>
            </a:r>
          </a:p>
          <a:p>
            <a:pPr marL="0" indent="0">
              <a:buNone/>
            </a:pPr>
            <a:r>
              <a:rPr lang="en-GB" dirty="0" smtClean="0"/>
              <a:t>FIELDS TERMINATED BY ‘,’ ;</a:t>
            </a:r>
            <a:endParaRPr lang="en-GB" dirty="0"/>
          </a:p>
        </p:txBody>
      </p:sp>
    </p:spTree>
    <p:extLst>
      <p:ext uri="{BB962C8B-B14F-4D97-AF65-F5344CB8AC3E}">
        <p14:creationId xmlns:p14="http://schemas.microsoft.com/office/powerpoint/2010/main" val="1026014153"/>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Hive Syntax</a:t>
            </a:r>
            <a:endParaRPr lang="en-GB" dirty="0"/>
          </a:p>
        </p:txBody>
      </p:sp>
      <p:sp>
        <p:nvSpPr>
          <p:cNvPr id="3" name="Content Placeholder 2"/>
          <p:cNvSpPr>
            <a:spLocks noGrp="1"/>
          </p:cNvSpPr>
          <p:nvPr>
            <p:ph idx="1"/>
          </p:nvPr>
        </p:nvSpPr>
        <p:spPr/>
        <p:txBody>
          <a:bodyPr>
            <a:normAutofit fontScale="92500" lnSpcReduction="20000"/>
          </a:bodyPr>
          <a:lstStyle/>
          <a:p>
            <a:pPr marL="0" indent="0">
              <a:buNone/>
            </a:pPr>
            <a:r>
              <a:rPr lang="en-GB" dirty="0" smtClean="0"/>
              <a:t>ROW FORMAT is either DELIMITED or SERDE         </a:t>
            </a:r>
          </a:p>
          <a:p>
            <a:pPr marL="0" indent="0">
              <a:buNone/>
            </a:pPr>
            <a:r>
              <a:rPr lang="en-GB" dirty="0" smtClean="0"/>
              <a:t>(</a:t>
            </a:r>
            <a:r>
              <a:rPr lang="en-GB" dirty="0" err="1" smtClean="0"/>
              <a:t>serializeable</a:t>
            </a:r>
            <a:r>
              <a:rPr lang="en-GB" dirty="0" smtClean="0"/>
              <a:t>/de-</a:t>
            </a:r>
            <a:r>
              <a:rPr lang="en-GB" dirty="0" err="1" smtClean="0"/>
              <a:t>serializeable</a:t>
            </a:r>
            <a:r>
              <a:rPr lang="en-GB" dirty="0" smtClean="0"/>
              <a:t>)</a:t>
            </a:r>
          </a:p>
          <a:p>
            <a:pPr marL="0" indent="0">
              <a:buNone/>
            </a:pPr>
            <a:endParaRPr lang="en-GB" dirty="0" smtClean="0"/>
          </a:p>
          <a:p>
            <a:pPr marL="0" indent="0">
              <a:buNone/>
            </a:pPr>
            <a:r>
              <a:rPr lang="en-GB" dirty="0" smtClean="0"/>
              <a:t>Hive data types: TINYINT, SMALLINT, INT, BIGINT, BOOLEAN, FLOAT, DOUBLE, STRING, BINARY and TIMESTAMP</a:t>
            </a:r>
          </a:p>
          <a:p>
            <a:pPr marL="0" indent="0">
              <a:buNone/>
            </a:pPr>
            <a:endParaRPr lang="en-GB" dirty="0" smtClean="0"/>
          </a:p>
          <a:p>
            <a:pPr marL="0" indent="0">
              <a:buNone/>
            </a:pPr>
            <a:r>
              <a:rPr lang="en-GB" dirty="0" smtClean="0"/>
              <a:t>Hive also has 4 complex data types: ARRAY, STRUCT, MAP and UNIONTYPE</a:t>
            </a:r>
            <a:endParaRPr lang="en-GB" dirty="0"/>
          </a:p>
        </p:txBody>
      </p:sp>
    </p:spTree>
    <p:extLst>
      <p:ext uri="{BB962C8B-B14F-4D97-AF65-F5344CB8AC3E}">
        <p14:creationId xmlns:p14="http://schemas.microsoft.com/office/powerpoint/2010/main" val="3850164324"/>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Hive External Tables</a:t>
            </a:r>
            <a:endParaRPr lang="en-GB" dirty="0"/>
          </a:p>
        </p:txBody>
      </p:sp>
      <p:sp>
        <p:nvSpPr>
          <p:cNvPr id="3" name="Content Placeholder 2"/>
          <p:cNvSpPr>
            <a:spLocks noGrp="1"/>
          </p:cNvSpPr>
          <p:nvPr>
            <p:ph idx="1"/>
          </p:nvPr>
        </p:nvSpPr>
        <p:spPr/>
        <p:txBody>
          <a:bodyPr>
            <a:normAutofit/>
          </a:bodyPr>
          <a:lstStyle/>
          <a:p>
            <a:pPr marL="0" indent="0">
              <a:buNone/>
            </a:pPr>
            <a:r>
              <a:rPr lang="en-GB" dirty="0" smtClean="0"/>
              <a:t>An EXTERNAL table is just like a ‘Hive Managed’ table except when the table is dropped Hive does not delete the underlying data. </a:t>
            </a:r>
          </a:p>
          <a:p>
            <a:pPr marL="0" indent="0">
              <a:buNone/>
            </a:pPr>
            <a:r>
              <a:rPr lang="en-GB" dirty="0" smtClean="0"/>
              <a:t>The following creates an external table</a:t>
            </a:r>
          </a:p>
          <a:p>
            <a:pPr marL="0" indent="0">
              <a:buNone/>
            </a:pPr>
            <a:r>
              <a:rPr lang="en-GB" sz="2400" dirty="0" smtClean="0"/>
              <a:t>CREATE EXTERNAL TABLE salaries (</a:t>
            </a:r>
          </a:p>
          <a:p>
            <a:pPr marL="0" indent="0">
              <a:buNone/>
            </a:pPr>
            <a:r>
              <a:rPr lang="en-GB" sz="2400" dirty="0"/>
              <a:t> </a:t>
            </a:r>
            <a:r>
              <a:rPr lang="en-GB" sz="2400" dirty="0" smtClean="0"/>
              <a:t>   gender STRING, age INT, salary DOUBLE, zip INT)</a:t>
            </a:r>
          </a:p>
          <a:p>
            <a:pPr marL="0" indent="0">
              <a:buNone/>
            </a:pPr>
            <a:r>
              <a:rPr lang="en-GB" sz="2400" dirty="0" smtClean="0"/>
              <a:t>ROW FORMAT DELIMITED </a:t>
            </a:r>
          </a:p>
          <a:p>
            <a:pPr marL="0" indent="0">
              <a:buNone/>
            </a:pPr>
            <a:r>
              <a:rPr lang="en-GB" sz="2400" dirty="0" smtClean="0"/>
              <a:t>FIELDS TERMINATED BY ‘,’;</a:t>
            </a:r>
            <a:endParaRPr lang="en-GB" sz="2400" dirty="0"/>
          </a:p>
          <a:p>
            <a:pPr marL="0" indent="0">
              <a:buNone/>
            </a:pPr>
            <a:endParaRPr lang="en-GB" dirty="0"/>
          </a:p>
        </p:txBody>
      </p:sp>
    </p:spTree>
    <p:extLst>
      <p:ext uri="{BB962C8B-B14F-4D97-AF65-F5344CB8AC3E}">
        <p14:creationId xmlns:p14="http://schemas.microsoft.com/office/powerpoint/2010/main" val="3119210944"/>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Hive LOCATION clause</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By default, Hive stores table data on HDFS under the /apps/hive/warehouse  directory. </a:t>
            </a:r>
          </a:p>
          <a:p>
            <a:r>
              <a:rPr lang="en-GB" dirty="0" smtClean="0"/>
              <a:t>The files for a hive table can be stored anywhere on HDFS by defining a LOCATION for a table</a:t>
            </a:r>
          </a:p>
          <a:p>
            <a:pPr marL="0" indent="0">
              <a:buNone/>
            </a:pPr>
            <a:r>
              <a:rPr lang="en-GB" dirty="0" smtClean="0"/>
              <a:t>e.g.</a:t>
            </a:r>
          </a:p>
          <a:p>
            <a:pPr marL="0" lvl="0" indent="0">
              <a:buNone/>
            </a:pPr>
            <a:r>
              <a:rPr lang="en-GB" sz="2400" dirty="0">
                <a:solidFill>
                  <a:prstClr val="black"/>
                </a:solidFill>
              </a:rPr>
              <a:t>CREATE EXTERNAL TABLE salaries (</a:t>
            </a:r>
          </a:p>
          <a:p>
            <a:pPr marL="0" lvl="0" indent="0">
              <a:buNone/>
            </a:pPr>
            <a:r>
              <a:rPr lang="en-GB" sz="2400" dirty="0">
                <a:solidFill>
                  <a:prstClr val="black"/>
                </a:solidFill>
              </a:rPr>
              <a:t>    gender STRING, age INT, salary DOUBLE, zip INT)</a:t>
            </a:r>
          </a:p>
          <a:p>
            <a:pPr marL="0" lvl="0" indent="0">
              <a:buNone/>
            </a:pPr>
            <a:r>
              <a:rPr lang="en-GB" sz="2400" dirty="0">
                <a:solidFill>
                  <a:prstClr val="black"/>
                </a:solidFill>
              </a:rPr>
              <a:t>ROW FORMAT DELIMITED </a:t>
            </a:r>
          </a:p>
          <a:p>
            <a:pPr marL="0" lvl="0" indent="0">
              <a:buNone/>
            </a:pPr>
            <a:r>
              <a:rPr lang="en-GB" sz="2400" dirty="0">
                <a:solidFill>
                  <a:prstClr val="black"/>
                </a:solidFill>
              </a:rPr>
              <a:t>FIELDS TERMINATED BY </a:t>
            </a:r>
            <a:r>
              <a:rPr lang="en-GB" sz="2400" dirty="0" smtClean="0">
                <a:solidFill>
                  <a:prstClr val="black"/>
                </a:solidFill>
              </a:rPr>
              <a:t>‘,’</a:t>
            </a:r>
          </a:p>
          <a:p>
            <a:pPr marL="0" lvl="0" indent="0">
              <a:buNone/>
            </a:pPr>
            <a:r>
              <a:rPr lang="en-GB" sz="2400" dirty="0" smtClean="0">
                <a:solidFill>
                  <a:prstClr val="black"/>
                </a:solidFill>
              </a:rPr>
              <a:t>LOCATION ‘/user/train/salaries’;</a:t>
            </a:r>
            <a:endParaRPr lang="en-GB" sz="2400" dirty="0">
              <a:solidFill>
                <a:prstClr val="black"/>
              </a:solidFill>
            </a:endParaRPr>
          </a:p>
          <a:p>
            <a:pPr marL="0" indent="0">
              <a:buNone/>
            </a:pPr>
            <a:endParaRPr lang="en-GB" dirty="0"/>
          </a:p>
        </p:txBody>
      </p:sp>
    </p:spTree>
    <p:extLst>
      <p:ext uri="{BB962C8B-B14F-4D97-AF65-F5344CB8AC3E}">
        <p14:creationId xmlns:p14="http://schemas.microsoft.com/office/powerpoint/2010/main" val="1277998936"/>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Loading Data into a Table</a:t>
            </a:r>
            <a:endParaRPr lang="en-GB" dirty="0"/>
          </a:p>
        </p:txBody>
      </p:sp>
      <p:sp>
        <p:nvSpPr>
          <p:cNvPr id="3" name="Content Placeholder 2"/>
          <p:cNvSpPr>
            <a:spLocks noGrp="1"/>
          </p:cNvSpPr>
          <p:nvPr>
            <p:ph idx="1"/>
          </p:nvPr>
        </p:nvSpPr>
        <p:spPr/>
        <p:txBody>
          <a:bodyPr>
            <a:normAutofit lnSpcReduction="10000"/>
          </a:bodyPr>
          <a:lstStyle/>
          <a:p>
            <a:pPr marL="0" indent="0">
              <a:buNone/>
            </a:pPr>
            <a:r>
              <a:rPr lang="en-GB" dirty="0" smtClean="0"/>
              <a:t>The data for a Hive table resides on HDFS. To associate data with a table use the LOAD DATA command. The data does not actually get “loaded” anywhere but it can be moved.</a:t>
            </a:r>
          </a:p>
          <a:p>
            <a:pPr marL="0" indent="0">
              <a:buNone/>
            </a:pPr>
            <a:r>
              <a:rPr lang="en-GB" dirty="0"/>
              <a:t> </a:t>
            </a:r>
            <a:r>
              <a:rPr lang="en-GB" dirty="0" smtClean="0"/>
              <a:t>- for Hive-managed tables the data is moved under /apps/hive/warehouse </a:t>
            </a:r>
          </a:p>
          <a:p>
            <a:pPr marL="0" indent="0">
              <a:buNone/>
            </a:pPr>
            <a:r>
              <a:rPr lang="en-GB" dirty="0" smtClean="0"/>
              <a:t> - </a:t>
            </a:r>
            <a:r>
              <a:rPr lang="en-GB" dirty="0"/>
              <a:t>f</a:t>
            </a:r>
            <a:r>
              <a:rPr lang="en-GB" dirty="0" smtClean="0"/>
              <a:t>or External tables the data is moved wherever specified by the LOCATION clause.  </a:t>
            </a:r>
            <a:endParaRPr lang="en-GB" dirty="0"/>
          </a:p>
        </p:txBody>
      </p:sp>
    </p:spTree>
    <p:extLst>
      <p:ext uri="{BB962C8B-B14F-4D97-AF65-F5344CB8AC3E}">
        <p14:creationId xmlns:p14="http://schemas.microsoft.com/office/powerpoint/2010/main" val="2104559705"/>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Loading Data into a Table</a:t>
            </a:r>
            <a:endParaRPr lang="en-GB" dirty="0"/>
          </a:p>
        </p:txBody>
      </p:sp>
      <p:sp>
        <p:nvSpPr>
          <p:cNvPr id="3" name="Content Placeholder 2"/>
          <p:cNvSpPr>
            <a:spLocks noGrp="1"/>
          </p:cNvSpPr>
          <p:nvPr>
            <p:ph idx="1"/>
          </p:nvPr>
        </p:nvSpPr>
        <p:spPr/>
        <p:txBody>
          <a:bodyPr>
            <a:normAutofit/>
          </a:bodyPr>
          <a:lstStyle/>
          <a:p>
            <a:pPr marL="0" indent="0">
              <a:buNone/>
            </a:pPr>
            <a:r>
              <a:rPr lang="en-GB" dirty="0" smtClean="0"/>
              <a:t>With the LOAD DATA command data can be loaded from HDFS or the LOCAL </a:t>
            </a:r>
            <a:r>
              <a:rPr lang="en-GB" dirty="0" err="1" smtClean="0"/>
              <a:t>filesystem</a:t>
            </a:r>
            <a:r>
              <a:rPr lang="en-GB" dirty="0" smtClean="0"/>
              <a:t>. </a:t>
            </a:r>
          </a:p>
          <a:p>
            <a:pPr marL="0" indent="0">
              <a:buNone/>
            </a:pPr>
            <a:r>
              <a:rPr lang="en-GB" dirty="0" smtClean="0"/>
              <a:t>This command loads a local file into a table named ‘customers’</a:t>
            </a:r>
          </a:p>
          <a:p>
            <a:pPr marL="0" indent="0">
              <a:buNone/>
            </a:pPr>
            <a:endParaRPr lang="en-GB" dirty="0" smtClean="0"/>
          </a:p>
          <a:p>
            <a:pPr marL="0" indent="0">
              <a:buNone/>
            </a:pPr>
            <a:r>
              <a:rPr lang="en-GB" sz="2400" dirty="0"/>
              <a:t>h</a:t>
            </a:r>
            <a:r>
              <a:rPr lang="en-GB" sz="2400" dirty="0" smtClean="0"/>
              <a:t>ive&gt; LOAD DATA LOCAL INPATH ‘/</a:t>
            </a:r>
            <a:r>
              <a:rPr lang="en-GB" sz="2400" dirty="0" err="1" smtClean="0"/>
              <a:t>tmp</a:t>
            </a:r>
            <a:r>
              <a:rPr lang="en-GB" sz="2400" dirty="0" smtClean="0"/>
              <a:t>/customers.csv’ OVERWRITE INTO TABLE customers; </a:t>
            </a:r>
            <a:endParaRPr lang="en-GB" sz="2400" dirty="0"/>
          </a:p>
        </p:txBody>
      </p:sp>
    </p:spTree>
    <p:extLst>
      <p:ext uri="{BB962C8B-B14F-4D97-AF65-F5344CB8AC3E}">
        <p14:creationId xmlns:p14="http://schemas.microsoft.com/office/powerpoint/2010/main" val="3567347759"/>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Loading Data into a Table</a:t>
            </a:r>
            <a:endParaRPr lang="en-GB" dirty="0"/>
          </a:p>
        </p:txBody>
      </p:sp>
      <p:sp>
        <p:nvSpPr>
          <p:cNvPr id="3" name="Content Placeholder 2"/>
          <p:cNvSpPr>
            <a:spLocks noGrp="1"/>
          </p:cNvSpPr>
          <p:nvPr>
            <p:ph idx="1"/>
          </p:nvPr>
        </p:nvSpPr>
        <p:spPr/>
        <p:txBody>
          <a:bodyPr>
            <a:normAutofit/>
          </a:bodyPr>
          <a:lstStyle/>
          <a:p>
            <a:pPr marL="0" indent="0">
              <a:buNone/>
            </a:pPr>
            <a:r>
              <a:rPr lang="en-GB" dirty="0" smtClean="0"/>
              <a:t>If the data is already on HDFS then do not need the LOCAL keyword</a:t>
            </a:r>
          </a:p>
          <a:p>
            <a:pPr marL="0" indent="0">
              <a:buNone/>
            </a:pPr>
            <a:endParaRPr lang="en-GB" dirty="0" smtClean="0"/>
          </a:p>
          <a:p>
            <a:pPr marL="0" indent="0">
              <a:buNone/>
            </a:pPr>
            <a:r>
              <a:rPr lang="en-GB" sz="2400" dirty="0"/>
              <a:t>h</a:t>
            </a:r>
            <a:r>
              <a:rPr lang="en-GB" sz="2400" dirty="0" smtClean="0"/>
              <a:t>ive&gt; LOAD DATA INPATH ‘/user/train/customers.csv’ OVERWRITE INTO TABLE customers; </a:t>
            </a:r>
          </a:p>
          <a:p>
            <a:pPr marL="0" indent="0">
              <a:buNone/>
            </a:pPr>
            <a:endParaRPr lang="en-GB" sz="2400" dirty="0"/>
          </a:p>
          <a:p>
            <a:pPr marL="0" indent="0">
              <a:buNone/>
            </a:pPr>
            <a:endParaRPr lang="en-GB" sz="2400" dirty="0"/>
          </a:p>
        </p:txBody>
      </p:sp>
    </p:spTree>
    <p:extLst>
      <p:ext uri="{BB962C8B-B14F-4D97-AF65-F5344CB8AC3E}">
        <p14:creationId xmlns:p14="http://schemas.microsoft.com/office/powerpoint/2010/main" val="1090169691"/>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SELECT Queries</a:t>
            </a:r>
            <a:endParaRPr lang="en-GB" dirty="0"/>
          </a:p>
        </p:txBody>
      </p:sp>
      <p:sp>
        <p:nvSpPr>
          <p:cNvPr id="3" name="Content Placeholder 2"/>
          <p:cNvSpPr>
            <a:spLocks noGrp="1"/>
          </p:cNvSpPr>
          <p:nvPr>
            <p:ph idx="1"/>
          </p:nvPr>
        </p:nvSpPr>
        <p:spPr/>
        <p:txBody>
          <a:bodyPr>
            <a:normAutofit/>
          </a:bodyPr>
          <a:lstStyle/>
          <a:p>
            <a:pPr marL="0" indent="0">
              <a:buNone/>
            </a:pPr>
            <a:r>
              <a:rPr lang="en-GB" dirty="0" smtClean="0"/>
              <a:t>Select all rows from the customers table</a:t>
            </a:r>
          </a:p>
          <a:p>
            <a:pPr marL="0" indent="0">
              <a:buNone/>
            </a:pPr>
            <a:endParaRPr lang="en-GB" sz="2400" dirty="0" smtClean="0"/>
          </a:p>
          <a:p>
            <a:pPr marL="0" indent="0">
              <a:buNone/>
            </a:pPr>
            <a:r>
              <a:rPr lang="en-GB" sz="2400" dirty="0"/>
              <a:t> </a:t>
            </a:r>
            <a:r>
              <a:rPr lang="en-GB" sz="2400" dirty="0" smtClean="0"/>
              <a:t>   hive&gt; select * from customers;</a:t>
            </a:r>
          </a:p>
          <a:p>
            <a:pPr marL="0" indent="0">
              <a:buNone/>
            </a:pPr>
            <a:endParaRPr lang="en-GB" sz="2400" dirty="0" smtClean="0"/>
          </a:p>
          <a:p>
            <a:pPr marL="0" indent="0">
              <a:buNone/>
            </a:pPr>
            <a:r>
              <a:rPr lang="en-GB" dirty="0" smtClean="0"/>
              <a:t>Filter rows using a WHERE clause</a:t>
            </a:r>
          </a:p>
          <a:p>
            <a:pPr marL="0" indent="0">
              <a:buNone/>
            </a:pPr>
            <a:endParaRPr lang="en-GB" sz="2400" dirty="0" smtClean="0"/>
          </a:p>
          <a:p>
            <a:pPr marL="0" indent="0">
              <a:buNone/>
            </a:pPr>
            <a:r>
              <a:rPr lang="en-GB" sz="2400" dirty="0"/>
              <a:t> </a:t>
            </a:r>
            <a:r>
              <a:rPr lang="en-GB" sz="2400" dirty="0" smtClean="0"/>
              <a:t>   </a:t>
            </a:r>
            <a:r>
              <a:rPr lang="en-GB" sz="2400" dirty="0"/>
              <a:t>hive&gt; select </a:t>
            </a:r>
            <a:r>
              <a:rPr lang="en-GB" sz="2400" dirty="0" err="1" smtClean="0"/>
              <a:t>firstName</a:t>
            </a:r>
            <a:r>
              <a:rPr lang="en-GB" sz="2400" dirty="0" smtClean="0"/>
              <a:t>, </a:t>
            </a:r>
            <a:r>
              <a:rPr lang="en-GB" sz="2400" dirty="0" err="1" smtClean="0"/>
              <a:t>lastName</a:t>
            </a:r>
            <a:r>
              <a:rPr lang="en-GB" sz="2400" dirty="0" smtClean="0"/>
              <a:t> </a:t>
            </a:r>
            <a:r>
              <a:rPr lang="en-GB" sz="2400" dirty="0"/>
              <a:t>from </a:t>
            </a:r>
            <a:r>
              <a:rPr lang="en-GB" sz="2400" dirty="0" smtClean="0"/>
              <a:t>customers </a:t>
            </a:r>
          </a:p>
          <a:p>
            <a:pPr marL="0" indent="0">
              <a:buNone/>
            </a:pPr>
            <a:r>
              <a:rPr lang="en-GB" sz="2400" dirty="0"/>
              <a:t> </a:t>
            </a:r>
            <a:r>
              <a:rPr lang="en-GB" sz="2400" dirty="0" smtClean="0"/>
              <a:t>            where </a:t>
            </a:r>
            <a:r>
              <a:rPr lang="en-GB" sz="2400" dirty="0" err="1" smtClean="0"/>
              <a:t>OrderID</a:t>
            </a:r>
            <a:r>
              <a:rPr lang="en-GB" sz="2400" dirty="0" smtClean="0"/>
              <a:t> &gt; 0  GROUP BY zip;</a:t>
            </a:r>
          </a:p>
          <a:p>
            <a:pPr marL="0" indent="0">
              <a:buNone/>
            </a:pPr>
            <a:endParaRPr lang="en-GB" sz="2400" dirty="0" smtClean="0"/>
          </a:p>
          <a:p>
            <a:pPr marL="0" indent="0">
              <a:buNone/>
            </a:pPr>
            <a:endParaRPr lang="en-GB" sz="2400" dirty="0"/>
          </a:p>
          <a:p>
            <a:pPr marL="0" indent="0">
              <a:buNone/>
            </a:pPr>
            <a:endParaRPr lang="en-GB" sz="2400" dirty="0"/>
          </a:p>
        </p:txBody>
      </p:sp>
    </p:spTree>
    <p:extLst>
      <p:ext uri="{BB962C8B-B14F-4D97-AF65-F5344CB8AC3E}">
        <p14:creationId xmlns:p14="http://schemas.microsoft.com/office/powerpoint/2010/main" val="284906367"/>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JOIN Queries</a:t>
            </a:r>
            <a:endParaRPr lang="en-GB" dirty="0"/>
          </a:p>
        </p:txBody>
      </p:sp>
      <p:sp>
        <p:nvSpPr>
          <p:cNvPr id="3" name="Content Placeholder 2"/>
          <p:cNvSpPr>
            <a:spLocks noGrp="1"/>
          </p:cNvSpPr>
          <p:nvPr>
            <p:ph idx="1"/>
          </p:nvPr>
        </p:nvSpPr>
        <p:spPr/>
        <p:txBody>
          <a:bodyPr>
            <a:normAutofit fontScale="92500" lnSpcReduction="20000"/>
          </a:bodyPr>
          <a:lstStyle/>
          <a:p>
            <a:pPr marL="0" indent="0">
              <a:buNone/>
            </a:pPr>
            <a:r>
              <a:rPr lang="en-GB" dirty="0" smtClean="0"/>
              <a:t>Join data from 2 tables</a:t>
            </a:r>
          </a:p>
          <a:p>
            <a:pPr marL="0" indent="0">
              <a:buNone/>
            </a:pPr>
            <a:endParaRPr lang="en-GB" sz="2400" dirty="0" smtClean="0"/>
          </a:p>
          <a:p>
            <a:pPr marL="0" indent="0">
              <a:buNone/>
            </a:pPr>
            <a:r>
              <a:rPr lang="en-GB" sz="2400" dirty="0" smtClean="0"/>
              <a:t>hive&gt; SELECT customers.*, orders.* FROM customers JOIN orders ON (</a:t>
            </a:r>
            <a:r>
              <a:rPr lang="en-GB" sz="2400" dirty="0" err="1" smtClean="0"/>
              <a:t>customers.customerID</a:t>
            </a:r>
            <a:r>
              <a:rPr lang="en-GB" sz="2400" dirty="0" smtClean="0"/>
              <a:t> = </a:t>
            </a:r>
            <a:r>
              <a:rPr lang="en-GB" sz="2400" dirty="0" err="1" smtClean="0"/>
              <a:t>orders.customerID</a:t>
            </a:r>
            <a:r>
              <a:rPr lang="en-GB" sz="2400" dirty="0" smtClean="0"/>
              <a:t>);</a:t>
            </a:r>
          </a:p>
          <a:p>
            <a:pPr marL="0" indent="0">
              <a:buNone/>
            </a:pPr>
            <a:endParaRPr lang="en-GB" sz="2400" dirty="0" smtClean="0"/>
          </a:p>
          <a:p>
            <a:pPr marL="0" indent="0">
              <a:buNone/>
            </a:pPr>
            <a:r>
              <a:rPr lang="en-GB" dirty="0" smtClean="0"/>
              <a:t>Perform an OUTER join</a:t>
            </a:r>
          </a:p>
          <a:p>
            <a:pPr marL="0" indent="0">
              <a:buNone/>
            </a:pPr>
            <a:endParaRPr lang="en-GB" dirty="0" smtClean="0"/>
          </a:p>
          <a:p>
            <a:pPr marL="0" indent="0">
              <a:buNone/>
            </a:pPr>
            <a:r>
              <a:rPr lang="en-GB" sz="2400" dirty="0"/>
              <a:t>hive&gt; SELECT customers.*, orders.* FROM customers </a:t>
            </a:r>
            <a:r>
              <a:rPr lang="en-GB" sz="2400" dirty="0" smtClean="0"/>
              <a:t>LEFT OUTER JOIN </a:t>
            </a:r>
            <a:r>
              <a:rPr lang="en-GB" sz="2400" dirty="0"/>
              <a:t>orders ON (</a:t>
            </a:r>
            <a:r>
              <a:rPr lang="en-GB" sz="2400" dirty="0" err="1"/>
              <a:t>customers.customerID</a:t>
            </a:r>
            <a:r>
              <a:rPr lang="en-GB" sz="2400" dirty="0"/>
              <a:t> = </a:t>
            </a:r>
            <a:r>
              <a:rPr lang="en-GB" sz="2400" dirty="0" err="1"/>
              <a:t>orders.customerID</a:t>
            </a:r>
            <a:r>
              <a:rPr lang="en-GB" sz="2400" dirty="0" smtClean="0"/>
              <a:t>);</a:t>
            </a:r>
          </a:p>
          <a:p>
            <a:pPr marL="0" indent="0">
              <a:buNone/>
            </a:pPr>
            <a:endParaRPr lang="en-GB" sz="2400" dirty="0"/>
          </a:p>
          <a:p>
            <a:pPr marL="0" indent="0">
              <a:buNone/>
            </a:pPr>
            <a:r>
              <a:rPr lang="en-GB" sz="2400" dirty="0" smtClean="0"/>
              <a:t>In this query, a row will be returned for every customer – even those without any orders. </a:t>
            </a:r>
            <a:endParaRPr lang="en-GB" sz="2400" dirty="0"/>
          </a:p>
          <a:p>
            <a:pPr marL="0" indent="0">
              <a:buNone/>
            </a:pPr>
            <a:endParaRPr lang="en-GB" sz="2400" dirty="0" smtClean="0"/>
          </a:p>
          <a:p>
            <a:pPr marL="0" indent="0">
              <a:buNone/>
            </a:pPr>
            <a:endParaRPr lang="en-GB" sz="2400" dirty="0" smtClean="0"/>
          </a:p>
          <a:p>
            <a:pPr marL="0" indent="0">
              <a:buNone/>
            </a:pPr>
            <a:endParaRPr lang="en-GB" sz="2400" dirty="0"/>
          </a:p>
          <a:p>
            <a:pPr marL="0" indent="0">
              <a:buNone/>
            </a:pPr>
            <a:endParaRPr lang="en-GB" sz="2400" dirty="0"/>
          </a:p>
        </p:txBody>
      </p:sp>
    </p:spTree>
    <p:extLst>
      <p:ext uri="{BB962C8B-B14F-4D97-AF65-F5344CB8AC3E}">
        <p14:creationId xmlns:p14="http://schemas.microsoft.com/office/powerpoint/2010/main" val="37109234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Characteristics</a:t>
            </a:r>
            <a:endParaRPr lang="en-GB" dirty="0"/>
          </a:p>
        </p:txBody>
      </p:sp>
      <p:sp>
        <p:nvSpPr>
          <p:cNvPr id="3" name="Content Placeholder 2"/>
          <p:cNvSpPr>
            <a:spLocks noGrp="1"/>
          </p:cNvSpPr>
          <p:nvPr>
            <p:ph idx="1"/>
          </p:nvPr>
        </p:nvSpPr>
        <p:spPr/>
        <p:txBody>
          <a:bodyPr/>
          <a:lstStyle/>
          <a:p>
            <a:pPr marL="0" indent="0">
              <a:buNone/>
            </a:pPr>
            <a:r>
              <a:rPr lang="en-GB" dirty="0" smtClean="0"/>
              <a:t>Big Data has 2 characteristics</a:t>
            </a:r>
          </a:p>
          <a:p>
            <a:pPr marL="0" indent="0">
              <a:buNone/>
            </a:pPr>
            <a:endParaRPr lang="en-GB" dirty="0" smtClean="0"/>
          </a:p>
          <a:p>
            <a:pPr marL="514350" indent="-514350">
              <a:buFont typeface="+mj-lt"/>
              <a:buAutoNum type="arabicPeriod"/>
            </a:pPr>
            <a:r>
              <a:rPr lang="en-GB" u="sng" dirty="0" smtClean="0"/>
              <a:t>Time-based</a:t>
            </a:r>
            <a:r>
              <a:rPr lang="en-GB" dirty="0" smtClean="0"/>
              <a:t>: Every item of data is always fixed and associated with a moment in time. For example, you once tweeted about a restaurant in London. If you later move to New York, this fact does not change. It will never change.  </a:t>
            </a:r>
          </a:p>
          <a:p>
            <a:pPr marL="0" indent="0">
              <a:buNone/>
            </a:pPr>
            <a:endParaRPr lang="en-GB" dirty="0"/>
          </a:p>
          <a:p>
            <a:pPr>
              <a:buFont typeface="Wingdings" panose="05000000000000000000" pitchFamily="2" charset="2"/>
              <a:buChar char="Ø"/>
            </a:pPr>
            <a:endParaRPr lang="en-GB" dirty="0"/>
          </a:p>
        </p:txBody>
      </p:sp>
    </p:spTree>
    <p:extLst>
      <p:ext uri="{BB962C8B-B14F-4D97-AF65-F5344CB8AC3E}">
        <p14:creationId xmlns:p14="http://schemas.microsoft.com/office/powerpoint/2010/main" val="1484766867"/>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Writing results to HDFS</a:t>
            </a:r>
            <a:endParaRPr lang="en-GB" dirty="0"/>
          </a:p>
        </p:txBody>
      </p:sp>
      <p:sp>
        <p:nvSpPr>
          <p:cNvPr id="3" name="Content Placeholder 2"/>
          <p:cNvSpPr>
            <a:spLocks noGrp="1"/>
          </p:cNvSpPr>
          <p:nvPr>
            <p:ph idx="1"/>
          </p:nvPr>
        </p:nvSpPr>
        <p:spPr/>
        <p:txBody>
          <a:bodyPr/>
          <a:lstStyle/>
          <a:p>
            <a:pPr marL="0" indent="0">
              <a:buNone/>
            </a:pPr>
            <a:endParaRPr lang="en-GB" dirty="0" smtClean="0"/>
          </a:p>
          <a:p>
            <a:pPr marL="0" indent="0">
              <a:buNone/>
            </a:pPr>
            <a:r>
              <a:rPr lang="en-GB" dirty="0" smtClean="0"/>
              <a:t>INSERT </a:t>
            </a:r>
            <a:r>
              <a:rPr lang="en-GB" dirty="0"/>
              <a:t>OVERWRITE DIRECTORY</a:t>
            </a:r>
          </a:p>
          <a:p>
            <a:pPr marL="0" indent="0">
              <a:buNone/>
            </a:pPr>
            <a:r>
              <a:rPr lang="en-GB" dirty="0"/>
              <a:t>'/user/train/</a:t>
            </a:r>
            <a:r>
              <a:rPr lang="en-GB" dirty="0" err="1"/>
              <a:t>ca_or_sd</a:t>
            </a:r>
            <a:r>
              <a:rPr lang="en-GB" dirty="0" smtClean="0"/>
              <a:t>/'</a:t>
            </a:r>
            <a:endParaRPr lang="en-GB" dirty="0"/>
          </a:p>
          <a:p>
            <a:pPr marL="0" indent="0">
              <a:buNone/>
            </a:pPr>
            <a:r>
              <a:rPr lang="en-GB" dirty="0" smtClean="0"/>
              <a:t>SELECT </a:t>
            </a:r>
            <a:r>
              <a:rPr lang="en-GB" dirty="0"/>
              <a:t>name, </a:t>
            </a:r>
            <a:r>
              <a:rPr lang="en-GB" dirty="0" smtClean="0"/>
              <a:t>state</a:t>
            </a:r>
          </a:p>
          <a:p>
            <a:pPr marL="0" indent="0">
              <a:buNone/>
            </a:pPr>
            <a:r>
              <a:rPr lang="en-GB" dirty="0" smtClean="0"/>
              <a:t>FROM names</a:t>
            </a:r>
            <a:endParaRPr lang="en-GB" dirty="0"/>
          </a:p>
          <a:p>
            <a:pPr marL="0" indent="0">
              <a:buNone/>
            </a:pPr>
            <a:r>
              <a:rPr lang="en-GB" dirty="0" smtClean="0"/>
              <a:t>WHERE </a:t>
            </a:r>
            <a:r>
              <a:rPr lang="en-GB" dirty="0"/>
              <a:t>state = </a:t>
            </a:r>
            <a:r>
              <a:rPr lang="en-GB" dirty="0" smtClean="0"/>
              <a:t>'CA‘ or </a:t>
            </a:r>
            <a:r>
              <a:rPr lang="en-GB" dirty="0"/>
              <a:t>state = 'SD';</a:t>
            </a:r>
          </a:p>
        </p:txBody>
      </p:sp>
    </p:spTree>
    <p:extLst>
      <p:ext uri="{BB962C8B-B14F-4D97-AF65-F5344CB8AC3E}">
        <p14:creationId xmlns:p14="http://schemas.microsoft.com/office/powerpoint/2010/main" val="1916042504"/>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Writing results locally</a:t>
            </a:r>
            <a:endParaRPr lang="en-GB" dirty="0"/>
          </a:p>
        </p:txBody>
      </p:sp>
      <p:sp>
        <p:nvSpPr>
          <p:cNvPr id="3" name="Content Placeholder 2"/>
          <p:cNvSpPr>
            <a:spLocks noGrp="1"/>
          </p:cNvSpPr>
          <p:nvPr>
            <p:ph idx="1"/>
          </p:nvPr>
        </p:nvSpPr>
        <p:spPr/>
        <p:txBody>
          <a:bodyPr/>
          <a:lstStyle/>
          <a:p>
            <a:pPr marL="0" indent="0">
              <a:buNone/>
            </a:pPr>
            <a:r>
              <a:rPr lang="en-GB" dirty="0" smtClean="0"/>
              <a:t>-- Write results to local machine</a:t>
            </a:r>
          </a:p>
          <a:p>
            <a:pPr marL="0" indent="0">
              <a:buNone/>
            </a:pPr>
            <a:r>
              <a:rPr lang="en-GB" dirty="0" smtClean="0"/>
              <a:t>INSERT </a:t>
            </a:r>
            <a:r>
              <a:rPr lang="en-GB" dirty="0"/>
              <a:t>OVERWRITE </a:t>
            </a:r>
            <a:r>
              <a:rPr lang="en-GB" u="sng" dirty="0" smtClean="0"/>
              <a:t>LOCAL</a:t>
            </a:r>
            <a:r>
              <a:rPr lang="en-GB" dirty="0" smtClean="0"/>
              <a:t> DIRECTORY</a:t>
            </a:r>
            <a:endParaRPr lang="en-GB" dirty="0"/>
          </a:p>
          <a:p>
            <a:pPr marL="0" indent="0">
              <a:buNone/>
            </a:pPr>
            <a:r>
              <a:rPr lang="en-GB" dirty="0"/>
              <a:t>'/user/train/</a:t>
            </a:r>
            <a:r>
              <a:rPr lang="en-GB" dirty="0" err="1"/>
              <a:t>ca_or_sd</a:t>
            </a:r>
            <a:r>
              <a:rPr lang="en-GB" dirty="0" smtClean="0"/>
              <a:t>/'</a:t>
            </a:r>
            <a:endParaRPr lang="en-GB" dirty="0"/>
          </a:p>
          <a:p>
            <a:pPr marL="0" indent="0">
              <a:buNone/>
            </a:pPr>
            <a:r>
              <a:rPr lang="en-GB" dirty="0" smtClean="0"/>
              <a:t>SELECT </a:t>
            </a:r>
            <a:r>
              <a:rPr lang="en-GB" dirty="0"/>
              <a:t>name, </a:t>
            </a:r>
            <a:r>
              <a:rPr lang="en-GB" dirty="0" smtClean="0"/>
              <a:t>state</a:t>
            </a:r>
          </a:p>
          <a:p>
            <a:pPr marL="0" indent="0">
              <a:buNone/>
            </a:pPr>
            <a:r>
              <a:rPr lang="en-GB" dirty="0" smtClean="0"/>
              <a:t>FROM names</a:t>
            </a:r>
            <a:endParaRPr lang="en-GB" dirty="0"/>
          </a:p>
          <a:p>
            <a:pPr marL="0" indent="0">
              <a:buNone/>
            </a:pPr>
            <a:r>
              <a:rPr lang="en-GB" dirty="0" smtClean="0"/>
              <a:t>WHERE </a:t>
            </a:r>
            <a:r>
              <a:rPr lang="en-GB" dirty="0"/>
              <a:t>state = </a:t>
            </a:r>
            <a:r>
              <a:rPr lang="en-GB" dirty="0" smtClean="0"/>
              <a:t>'CA‘ or </a:t>
            </a:r>
            <a:r>
              <a:rPr lang="en-GB" dirty="0"/>
              <a:t>state = 'SD';</a:t>
            </a:r>
          </a:p>
        </p:txBody>
      </p:sp>
    </p:spTree>
    <p:extLst>
      <p:ext uri="{BB962C8B-B14F-4D97-AF65-F5344CB8AC3E}">
        <p14:creationId xmlns:p14="http://schemas.microsoft.com/office/powerpoint/2010/main" val="3071730351"/>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Data Formats</a:t>
            </a:r>
            <a:endParaRPr lang="en-GB" dirty="0"/>
          </a:p>
        </p:txBody>
      </p:sp>
      <p:sp>
        <p:nvSpPr>
          <p:cNvPr id="3" name="Content Placeholder 2"/>
          <p:cNvSpPr>
            <a:spLocks noGrp="1"/>
          </p:cNvSpPr>
          <p:nvPr>
            <p:ph idx="1"/>
          </p:nvPr>
        </p:nvSpPr>
        <p:spPr/>
        <p:txBody>
          <a:bodyPr/>
          <a:lstStyle/>
          <a:p>
            <a:pPr marL="0" indent="0">
              <a:buNone/>
            </a:pPr>
            <a:endParaRPr lang="en-GB" dirty="0" smtClean="0"/>
          </a:p>
          <a:p>
            <a:pPr marL="0" indent="0">
              <a:buNone/>
            </a:pPr>
            <a:r>
              <a:rPr lang="en-GB" dirty="0" smtClean="0"/>
              <a:t>Hive can query data stored in many formats (CSV, TSV, XML, JSON, etc…)</a:t>
            </a:r>
          </a:p>
          <a:p>
            <a:pPr marL="0" indent="0">
              <a:buNone/>
            </a:pPr>
            <a:endParaRPr lang="en-GB" dirty="0" smtClean="0"/>
          </a:p>
          <a:p>
            <a:pPr marL="0" indent="0">
              <a:buNone/>
            </a:pPr>
            <a:r>
              <a:rPr lang="en-GB" dirty="0" smtClean="0"/>
              <a:t>Extensible – write SERDEs for </a:t>
            </a:r>
            <a:r>
              <a:rPr lang="en-GB" i="1" dirty="0" smtClean="0"/>
              <a:t>any</a:t>
            </a:r>
            <a:r>
              <a:rPr lang="en-GB" dirty="0" smtClean="0"/>
              <a:t> format</a:t>
            </a:r>
          </a:p>
          <a:p>
            <a:pPr marL="0" indent="0">
              <a:buNone/>
            </a:pPr>
            <a:endParaRPr lang="en-GB" dirty="0"/>
          </a:p>
          <a:p>
            <a:pPr marL="0" indent="0">
              <a:buNone/>
            </a:pPr>
            <a:r>
              <a:rPr lang="en-GB" dirty="0" smtClean="0"/>
              <a:t>*** </a:t>
            </a:r>
            <a:r>
              <a:rPr lang="en-GB" u="sng" dirty="0" smtClean="0"/>
              <a:t>HINT</a:t>
            </a:r>
            <a:r>
              <a:rPr lang="en-GB" dirty="0" smtClean="0"/>
              <a:t>: Hive queries run much faster if data is in CSV format</a:t>
            </a:r>
            <a:endParaRPr lang="en-GB" dirty="0"/>
          </a:p>
        </p:txBody>
      </p:sp>
    </p:spTree>
    <p:extLst>
      <p:ext uri="{BB962C8B-B14F-4D97-AF65-F5344CB8AC3E}">
        <p14:creationId xmlns:p14="http://schemas.microsoft.com/office/powerpoint/2010/main" val="3525227759"/>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Summary - Hive</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Hive is a data-warehouse rather than a database.</a:t>
            </a:r>
          </a:p>
          <a:p>
            <a:r>
              <a:rPr lang="en-GB" dirty="0" smtClean="0"/>
              <a:t>HQL generates </a:t>
            </a:r>
            <a:r>
              <a:rPr lang="en-GB" dirty="0" err="1" smtClean="0"/>
              <a:t>MapReduce</a:t>
            </a:r>
            <a:r>
              <a:rPr lang="en-GB" dirty="0" smtClean="0"/>
              <a:t> jobs</a:t>
            </a:r>
          </a:p>
          <a:p>
            <a:r>
              <a:rPr lang="en-GB" dirty="0" smtClean="0"/>
              <a:t>HQL similarities to SQL </a:t>
            </a:r>
          </a:p>
          <a:p>
            <a:pPr marL="0" indent="0">
              <a:buNone/>
            </a:pPr>
            <a:r>
              <a:rPr lang="en-GB" dirty="0"/>
              <a:t> </a:t>
            </a:r>
            <a:r>
              <a:rPr lang="en-GB" dirty="0" smtClean="0"/>
              <a:t>   - SELECT</a:t>
            </a:r>
          </a:p>
          <a:p>
            <a:pPr marL="0" indent="0">
              <a:buNone/>
            </a:pPr>
            <a:r>
              <a:rPr lang="en-GB" dirty="0"/>
              <a:t> </a:t>
            </a:r>
            <a:r>
              <a:rPr lang="en-GB" dirty="0" smtClean="0"/>
              <a:t>   - JOIN</a:t>
            </a:r>
          </a:p>
          <a:p>
            <a:r>
              <a:rPr lang="en-GB" dirty="0" smtClean="0"/>
              <a:t>No ‘DELETE’ or ‘UPDATE’ statements</a:t>
            </a:r>
          </a:p>
          <a:p>
            <a:r>
              <a:rPr lang="en-GB" dirty="0" smtClean="0"/>
              <a:t>Works with data in many formats, </a:t>
            </a:r>
          </a:p>
          <a:p>
            <a:pPr marL="0" indent="0">
              <a:buNone/>
            </a:pPr>
            <a:r>
              <a:rPr lang="en-GB" dirty="0"/>
              <a:t> </a:t>
            </a:r>
            <a:r>
              <a:rPr lang="en-GB" dirty="0" smtClean="0"/>
              <a:t>   best to use CSV if possible….</a:t>
            </a:r>
          </a:p>
          <a:p>
            <a:endParaRPr lang="en-GB" dirty="0" smtClean="0"/>
          </a:p>
          <a:p>
            <a:endParaRPr lang="en-GB" dirty="0" smtClean="0"/>
          </a:p>
          <a:p>
            <a:endParaRPr lang="en-GB" dirty="0"/>
          </a:p>
        </p:txBody>
      </p:sp>
    </p:spTree>
    <p:extLst>
      <p:ext uri="{BB962C8B-B14F-4D97-AF65-F5344CB8AC3E}">
        <p14:creationId xmlns:p14="http://schemas.microsoft.com/office/powerpoint/2010/main" val="1670024896"/>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Related technologies…</a:t>
            </a:r>
            <a:endParaRPr lang="en-GB" dirty="0"/>
          </a:p>
        </p:txBody>
      </p:sp>
      <p:sp>
        <p:nvSpPr>
          <p:cNvPr id="3" name="Content Placeholder 2"/>
          <p:cNvSpPr>
            <a:spLocks noGrp="1"/>
          </p:cNvSpPr>
          <p:nvPr>
            <p:ph idx="1"/>
          </p:nvPr>
        </p:nvSpPr>
        <p:spPr/>
        <p:txBody>
          <a:bodyPr/>
          <a:lstStyle/>
          <a:p>
            <a:pPr marL="0" indent="0">
              <a:buNone/>
            </a:pPr>
            <a:endParaRPr lang="en-GB" dirty="0" smtClean="0"/>
          </a:p>
          <a:p>
            <a:pPr marL="0" indent="0">
              <a:buNone/>
            </a:pPr>
            <a:r>
              <a:rPr lang="en-GB" dirty="0" smtClean="0"/>
              <a:t>Many other tools and </a:t>
            </a:r>
            <a:r>
              <a:rPr lang="en-GB" dirty="0" smtClean="0"/>
              <a:t>technologies</a:t>
            </a:r>
            <a:r>
              <a:rPr lang="en-GB" dirty="0" smtClean="0"/>
              <a:t> </a:t>
            </a:r>
            <a:r>
              <a:rPr lang="en-GB" dirty="0" smtClean="0"/>
              <a:t>which are related to ‘Big Data’ but not directly linked to Hadoop….</a:t>
            </a:r>
            <a:endParaRPr lang="en-GB" dirty="0"/>
          </a:p>
        </p:txBody>
      </p:sp>
    </p:spTree>
    <p:extLst>
      <p:ext uri="{BB962C8B-B14F-4D97-AF65-F5344CB8AC3E}">
        <p14:creationId xmlns:p14="http://schemas.microsoft.com/office/powerpoint/2010/main" val="3526955178"/>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NoSQL and Hadoop</a:t>
            </a:r>
            <a:endParaRPr lang="en-GB" dirty="0"/>
          </a:p>
        </p:txBody>
      </p:sp>
      <p:sp>
        <p:nvSpPr>
          <p:cNvPr id="3" name="Content Placeholder 2"/>
          <p:cNvSpPr>
            <a:spLocks noGrp="1"/>
          </p:cNvSpPr>
          <p:nvPr>
            <p:ph idx="1"/>
          </p:nvPr>
        </p:nvSpPr>
        <p:spPr/>
        <p:txBody>
          <a:bodyPr>
            <a:normAutofit fontScale="92500" lnSpcReduction="20000"/>
          </a:bodyPr>
          <a:lstStyle/>
          <a:p>
            <a:pPr marL="0" indent="0">
              <a:buNone/>
            </a:pPr>
            <a:r>
              <a:rPr lang="en-GB" dirty="0" err="1" smtClean="0"/>
              <a:t>HBase</a:t>
            </a:r>
            <a:endParaRPr lang="en-GB" dirty="0" smtClean="0"/>
          </a:p>
          <a:p>
            <a:pPr marL="0" indent="0">
              <a:buNone/>
            </a:pPr>
            <a:r>
              <a:rPr lang="en-GB" dirty="0" err="1" smtClean="0"/>
              <a:t>Couchbase</a:t>
            </a:r>
            <a:endParaRPr lang="en-GB" dirty="0" smtClean="0"/>
          </a:p>
          <a:p>
            <a:pPr marL="0" indent="0">
              <a:buNone/>
            </a:pPr>
            <a:r>
              <a:rPr lang="en-GB" dirty="0" err="1" smtClean="0"/>
              <a:t>ElasticSearch</a:t>
            </a:r>
            <a:endParaRPr lang="en-GB" dirty="0" smtClean="0"/>
          </a:p>
          <a:p>
            <a:pPr marL="0" indent="0">
              <a:buNone/>
            </a:pPr>
            <a:r>
              <a:rPr lang="en-GB" dirty="0" err="1" smtClean="0"/>
              <a:t>MongoDB</a:t>
            </a:r>
            <a:endParaRPr lang="en-GB" dirty="0" smtClean="0"/>
          </a:p>
          <a:p>
            <a:pPr marL="0" indent="0">
              <a:buNone/>
            </a:pPr>
            <a:endParaRPr lang="en-GB" dirty="0"/>
          </a:p>
          <a:p>
            <a:pPr marL="0" indent="0">
              <a:buNone/>
            </a:pPr>
            <a:r>
              <a:rPr lang="en-GB" dirty="0" smtClean="0"/>
              <a:t>No direct relationship with Hadoop but sometimes considered part of ‘Big Data’</a:t>
            </a:r>
          </a:p>
          <a:p>
            <a:pPr marL="0" indent="0">
              <a:buNone/>
            </a:pPr>
            <a:endParaRPr lang="en-GB" dirty="0" smtClean="0"/>
          </a:p>
          <a:p>
            <a:pPr marL="0" indent="0">
              <a:buNone/>
            </a:pPr>
            <a:r>
              <a:rPr lang="en-GB" dirty="0" smtClean="0"/>
              <a:t>Use connectors between NoSQL database and HDFS (</a:t>
            </a:r>
            <a:r>
              <a:rPr lang="en-GB" dirty="0" err="1" smtClean="0"/>
              <a:t>e.g</a:t>
            </a:r>
            <a:r>
              <a:rPr lang="en-GB" dirty="0" smtClean="0"/>
              <a:t> </a:t>
            </a:r>
            <a:r>
              <a:rPr lang="en-GB" dirty="0" err="1" smtClean="0"/>
              <a:t>ElasticSearch</a:t>
            </a:r>
            <a:r>
              <a:rPr lang="en-GB" dirty="0" smtClean="0"/>
              <a:t>-HDFS)</a:t>
            </a:r>
            <a:endParaRPr lang="en-GB" dirty="0"/>
          </a:p>
          <a:p>
            <a:pPr marL="0" indent="0">
              <a:buNone/>
            </a:pPr>
            <a:endParaRPr lang="en-GB" dirty="0"/>
          </a:p>
        </p:txBody>
      </p:sp>
    </p:spTree>
    <p:extLst>
      <p:ext uri="{BB962C8B-B14F-4D97-AF65-F5344CB8AC3E}">
        <p14:creationId xmlns:p14="http://schemas.microsoft.com/office/powerpoint/2010/main" val="1125778474"/>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Hadoop in the Cloud</a:t>
            </a:r>
            <a:endParaRPr lang="en-GB" dirty="0"/>
          </a:p>
        </p:txBody>
      </p:sp>
      <p:sp>
        <p:nvSpPr>
          <p:cNvPr id="3" name="Content Placeholder 2"/>
          <p:cNvSpPr>
            <a:spLocks noGrp="1"/>
          </p:cNvSpPr>
          <p:nvPr>
            <p:ph idx="1"/>
          </p:nvPr>
        </p:nvSpPr>
        <p:spPr/>
        <p:txBody>
          <a:bodyPr>
            <a:normAutofit fontScale="47500" lnSpcReduction="20000"/>
          </a:bodyPr>
          <a:lstStyle/>
          <a:p>
            <a:pPr>
              <a:buFontTx/>
              <a:buChar char="-"/>
            </a:pPr>
            <a:r>
              <a:rPr lang="en-GB" sz="4200" dirty="0" smtClean="0"/>
              <a:t>Cloud </a:t>
            </a:r>
            <a:r>
              <a:rPr lang="en-GB" sz="4200" dirty="0" smtClean="0"/>
              <a:t>computing </a:t>
            </a:r>
            <a:r>
              <a:rPr lang="en-GB" sz="4200" dirty="0" smtClean="0"/>
              <a:t>services</a:t>
            </a:r>
          </a:p>
          <a:p>
            <a:pPr marL="0" indent="0">
              <a:buNone/>
            </a:pPr>
            <a:endParaRPr lang="en-GB" dirty="0" smtClean="0"/>
          </a:p>
          <a:p>
            <a:pPr marL="0" indent="0">
              <a:buNone/>
            </a:pPr>
            <a:r>
              <a:rPr lang="en-GB" dirty="0" smtClean="0"/>
              <a:t>e.g</a:t>
            </a:r>
            <a:r>
              <a:rPr lang="en-GB" dirty="0" smtClean="0"/>
              <a:t>. </a:t>
            </a:r>
            <a:endParaRPr lang="en-GB" dirty="0" smtClean="0"/>
          </a:p>
          <a:p>
            <a:pPr marL="0" indent="0">
              <a:buNone/>
            </a:pPr>
            <a:r>
              <a:rPr lang="en-GB" dirty="0" smtClean="0"/>
              <a:t>   Amazon </a:t>
            </a:r>
            <a:r>
              <a:rPr lang="en-GB" dirty="0" smtClean="0"/>
              <a:t>– </a:t>
            </a:r>
            <a:r>
              <a:rPr lang="en-GB" dirty="0" smtClean="0"/>
              <a:t>AWS (Amazon Web Services)     </a:t>
            </a:r>
            <a:r>
              <a:rPr lang="en-GB" dirty="0" smtClean="0"/>
              <a:t>   </a:t>
            </a:r>
            <a:r>
              <a:rPr lang="en-GB" dirty="0" smtClean="0">
                <a:hlinkClick r:id="rId2"/>
              </a:rPr>
              <a:t>http://aws.amazon.com</a:t>
            </a:r>
            <a:endParaRPr lang="en-GB" dirty="0" smtClean="0"/>
          </a:p>
          <a:p>
            <a:pPr marL="0" indent="0">
              <a:buNone/>
            </a:pPr>
            <a:r>
              <a:rPr lang="en-GB" dirty="0" smtClean="0"/>
              <a:t>   Microsoft </a:t>
            </a:r>
            <a:r>
              <a:rPr lang="en-GB" dirty="0" smtClean="0"/>
              <a:t>– </a:t>
            </a:r>
            <a:r>
              <a:rPr lang="en-GB" dirty="0" smtClean="0"/>
              <a:t>Azure                                          </a:t>
            </a:r>
            <a:r>
              <a:rPr lang="en-GB" dirty="0" smtClean="0"/>
              <a:t>   </a:t>
            </a:r>
            <a:r>
              <a:rPr lang="en-GB" dirty="0" smtClean="0">
                <a:hlinkClick r:id="rId3"/>
              </a:rPr>
              <a:t>http://azure.microsoft.com</a:t>
            </a:r>
            <a:endParaRPr lang="en-GB" dirty="0" smtClean="0"/>
          </a:p>
          <a:p>
            <a:pPr marL="0" indent="0">
              <a:buNone/>
            </a:pPr>
            <a:r>
              <a:rPr lang="en-GB" dirty="0" smtClean="0"/>
              <a:t>   Google </a:t>
            </a:r>
            <a:r>
              <a:rPr lang="en-GB" dirty="0" smtClean="0"/>
              <a:t>– Google Compute </a:t>
            </a:r>
            <a:r>
              <a:rPr lang="en-GB" dirty="0" smtClean="0"/>
              <a:t>Engine (GCE)   </a:t>
            </a:r>
            <a:r>
              <a:rPr lang="en-GB" dirty="0" smtClean="0"/>
              <a:t>   </a:t>
            </a:r>
            <a:r>
              <a:rPr lang="en-GB" dirty="0">
                <a:hlinkClick r:id="rId4"/>
              </a:rPr>
              <a:t>https://cloud.google.com/compute</a:t>
            </a:r>
            <a:r>
              <a:rPr lang="en-GB" dirty="0" smtClean="0">
                <a:hlinkClick r:id="rId4"/>
              </a:rPr>
              <a:t>/</a:t>
            </a:r>
            <a:endParaRPr lang="en-GB" dirty="0" smtClean="0"/>
          </a:p>
          <a:p>
            <a:pPr marL="0" indent="0">
              <a:buNone/>
            </a:pPr>
            <a:endParaRPr lang="en-GB" dirty="0" smtClean="0"/>
          </a:p>
          <a:p>
            <a:pPr marL="0" indent="0">
              <a:buNone/>
            </a:pPr>
            <a:r>
              <a:rPr lang="en-GB" dirty="0" smtClean="0"/>
              <a:t>-  </a:t>
            </a:r>
            <a:r>
              <a:rPr lang="en-GB" sz="3400" dirty="0" smtClean="0"/>
              <a:t>Convenience</a:t>
            </a:r>
          </a:p>
          <a:p>
            <a:pPr lvl="1">
              <a:buFontTx/>
              <a:buChar char="-"/>
            </a:pPr>
            <a:r>
              <a:rPr lang="en-GB" sz="3400" dirty="0" smtClean="0"/>
              <a:t>Variable number of machines</a:t>
            </a:r>
          </a:p>
          <a:p>
            <a:pPr lvl="1">
              <a:buFontTx/>
              <a:buChar char="-"/>
            </a:pPr>
            <a:r>
              <a:rPr lang="en-GB" sz="3400" dirty="0" smtClean="0"/>
              <a:t>Variety of machine types</a:t>
            </a:r>
          </a:p>
          <a:p>
            <a:pPr lvl="1">
              <a:buFontTx/>
              <a:buChar char="-"/>
            </a:pPr>
            <a:r>
              <a:rPr lang="en-GB" sz="3400" dirty="0" smtClean="0"/>
              <a:t>Variety of storage options </a:t>
            </a:r>
          </a:p>
          <a:p>
            <a:pPr lvl="1">
              <a:buFontTx/>
              <a:buChar char="-"/>
            </a:pPr>
            <a:r>
              <a:rPr lang="en-GB" sz="3400" dirty="0" smtClean="0"/>
              <a:t>Create/destroy clusters as needed</a:t>
            </a:r>
          </a:p>
          <a:p>
            <a:pPr>
              <a:buFontTx/>
              <a:buChar char="-"/>
            </a:pPr>
            <a:endParaRPr lang="en-GB" sz="3400" dirty="0"/>
          </a:p>
          <a:p>
            <a:pPr>
              <a:buFontTx/>
              <a:buChar char="-"/>
            </a:pPr>
            <a:r>
              <a:rPr lang="en-GB" sz="3400" dirty="0" smtClean="0"/>
              <a:t>AWS have their own version of Hadoop called Elastic </a:t>
            </a:r>
            <a:r>
              <a:rPr lang="en-GB" sz="3400" dirty="0" err="1" smtClean="0"/>
              <a:t>MapReduce</a:t>
            </a:r>
            <a:r>
              <a:rPr lang="en-GB" sz="3400" dirty="0" smtClean="0"/>
              <a:t> (EMR) which </a:t>
            </a:r>
          </a:p>
          <a:p>
            <a:pPr marL="0" indent="0">
              <a:buNone/>
            </a:pPr>
            <a:r>
              <a:rPr lang="en-GB" sz="3400" dirty="0" smtClean="0"/>
              <a:t>       uses S3 storage (rather than HDFS)</a:t>
            </a:r>
          </a:p>
          <a:p>
            <a:pPr marL="0" indent="0">
              <a:buNone/>
            </a:pPr>
            <a:endParaRPr lang="en-GB" sz="3400" dirty="0"/>
          </a:p>
          <a:p>
            <a:pPr>
              <a:buFontTx/>
              <a:buChar char="-"/>
            </a:pPr>
            <a:r>
              <a:rPr lang="en-GB" sz="3400" dirty="0" err="1" smtClean="0"/>
              <a:t>Hortonworks</a:t>
            </a:r>
            <a:r>
              <a:rPr lang="en-GB" sz="3400" dirty="0" smtClean="0"/>
              <a:t> distribution of Hadoop (HDP 2.2) is certified to run on Windows. </a:t>
            </a:r>
          </a:p>
          <a:p>
            <a:pPr>
              <a:buFontTx/>
              <a:buChar char="-"/>
            </a:pPr>
            <a:r>
              <a:rPr lang="en-GB" sz="3400" dirty="0" smtClean="0"/>
              <a:t>(Hadoop is fairly portable….)</a:t>
            </a:r>
            <a:endParaRPr lang="en-GB" sz="3400" dirty="0" smtClean="0"/>
          </a:p>
          <a:p>
            <a:pPr marL="0" indent="0">
              <a:buNone/>
            </a:pPr>
            <a:endParaRPr lang="en-GB" dirty="0" smtClean="0"/>
          </a:p>
        </p:txBody>
      </p:sp>
    </p:spTree>
    <p:extLst>
      <p:ext uri="{BB962C8B-B14F-4D97-AF65-F5344CB8AC3E}">
        <p14:creationId xmlns:p14="http://schemas.microsoft.com/office/powerpoint/2010/main" val="1348735039"/>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Hadoop in the Cloud</a:t>
            </a:r>
            <a:endParaRPr lang="en-GB" dirty="0"/>
          </a:p>
        </p:txBody>
      </p:sp>
      <p:sp>
        <p:nvSpPr>
          <p:cNvPr id="3" name="Content Placeholder 2"/>
          <p:cNvSpPr>
            <a:spLocks noGrp="1"/>
          </p:cNvSpPr>
          <p:nvPr>
            <p:ph idx="1"/>
          </p:nvPr>
        </p:nvSpPr>
        <p:spPr/>
        <p:txBody>
          <a:bodyPr>
            <a:normAutofit fontScale="70000" lnSpcReduction="20000"/>
          </a:bodyPr>
          <a:lstStyle/>
          <a:p>
            <a:pPr marL="0" indent="0">
              <a:buNone/>
            </a:pPr>
            <a:r>
              <a:rPr lang="en-GB" dirty="0" smtClean="0"/>
              <a:t>- It takes time to upload/download data  </a:t>
            </a:r>
            <a:r>
              <a:rPr lang="en-GB" dirty="0" smtClean="0"/>
              <a:t>(especially Big Data)</a:t>
            </a:r>
          </a:p>
          <a:p>
            <a:pPr marL="0" indent="0">
              <a:buNone/>
            </a:pPr>
            <a:endParaRPr lang="en-GB" dirty="0"/>
          </a:p>
          <a:p>
            <a:pPr marL="0" indent="0">
              <a:buNone/>
            </a:pPr>
            <a:r>
              <a:rPr lang="en-GB" dirty="0" smtClean="0"/>
              <a:t>- Machines are </a:t>
            </a:r>
            <a:r>
              <a:rPr lang="en-GB" i="1" dirty="0" smtClean="0"/>
              <a:t>shared</a:t>
            </a:r>
            <a:r>
              <a:rPr lang="en-GB" dirty="0"/>
              <a:t> </a:t>
            </a:r>
            <a:r>
              <a:rPr lang="en-GB" dirty="0" smtClean="0"/>
              <a:t>- ‘Dedicated’ machines cost more….</a:t>
            </a:r>
          </a:p>
          <a:p>
            <a:pPr marL="0" indent="0">
              <a:buNone/>
            </a:pPr>
            <a:endParaRPr lang="en-GB" dirty="0" smtClean="0"/>
          </a:p>
          <a:p>
            <a:pPr marL="0" indent="0">
              <a:buNone/>
            </a:pPr>
            <a:r>
              <a:rPr lang="en-GB" dirty="0" smtClean="0"/>
              <a:t>    Some companies use </a:t>
            </a:r>
            <a:r>
              <a:rPr lang="en-GB" dirty="0" err="1" smtClean="0"/>
              <a:t>hadoop</a:t>
            </a:r>
            <a:r>
              <a:rPr lang="en-GB" dirty="0" smtClean="0"/>
              <a:t>-in-the-cloud to test “</a:t>
            </a:r>
            <a:r>
              <a:rPr lang="en-GB" i="1" dirty="0" smtClean="0"/>
              <a:t>proof-of-concept</a:t>
            </a:r>
            <a:r>
              <a:rPr lang="en-GB" dirty="0" smtClean="0"/>
              <a:t>” (POC) systems. The data they want you to analyse might be there. </a:t>
            </a:r>
            <a:endParaRPr lang="en-GB" dirty="0"/>
          </a:p>
          <a:p>
            <a:pPr marL="0" indent="0">
              <a:buNone/>
            </a:pPr>
            <a:endParaRPr lang="en-GB" dirty="0" smtClean="0"/>
          </a:p>
          <a:p>
            <a:pPr>
              <a:buFontTx/>
              <a:buChar char="-"/>
            </a:pPr>
            <a:r>
              <a:rPr lang="en-GB" dirty="0" smtClean="0"/>
              <a:t>Not </a:t>
            </a:r>
            <a:r>
              <a:rPr lang="en-GB" dirty="0" smtClean="0"/>
              <a:t>as stable as your own cloud </a:t>
            </a:r>
            <a:r>
              <a:rPr lang="en-GB" dirty="0" smtClean="0"/>
              <a:t>(</a:t>
            </a:r>
            <a:r>
              <a:rPr lang="en-GB" dirty="0" smtClean="0"/>
              <a:t>e.g. </a:t>
            </a:r>
            <a:r>
              <a:rPr lang="en-GB" dirty="0" err="1" smtClean="0"/>
              <a:t>OpenStack</a:t>
            </a:r>
            <a:r>
              <a:rPr lang="en-GB" dirty="0" smtClean="0"/>
              <a:t>) on your own servers, on your own network, in a data centre.</a:t>
            </a:r>
          </a:p>
          <a:p>
            <a:pPr marL="0" indent="0">
              <a:buNone/>
            </a:pPr>
            <a:endParaRPr lang="en-GB" dirty="0" smtClean="0"/>
          </a:p>
          <a:p>
            <a:pPr marL="0" indent="0">
              <a:buNone/>
            </a:pPr>
            <a:r>
              <a:rPr lang="en-GB" dirty="0" smtClean="0"/>
              <a:t>- Good for ‘casual use’ but can become expensive for anything more compute-intensive or long-term ……</a:t>
            </a:r>
          </a:p>
          <a:p>
            <a:pPr marL="0" indent="0">
              <a:buNone/>
            </a:pPr>
            <a:endParaRPr lang="en-GB" dirty="0" smtClean="0"/>
          </a:p>
          <a:p>
            <a:pPr marL="0" indent="0">
              <a:buNone/>
            </a:pPr>
            <a:endParaRPr lang="en-GB" dirty="0"/>
          </a:p>
        </p:txBody>
      </p:sp>
    </p:spTree>
    <p:extLst>
      <p:ext uri="{BB962C8B-B14F-4D97-AF65-F5344CB8AC3E}">
        <p14:creationId xmlns:p14="http://schemas.microsoft.com/office/powerpoint/2010/main" val="680130251"/>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Big Data – Other tools…</a:t>
            </a:r>
            <a:endParaRPr lang="en-GB" dirty="0"/>
          </a:p>
        </p:txBody>
      </p:sp>
      <p:sp>
        <p:nvSpPr>
          <p:cNvPr id="3" name="Content Placeholder 2"/>
          <p:cNvSpPr>
            <a:spLocks noGrp="1"/>
          </p:cNvSpPr>
          <p:nvPr>
            <p:ph idx="1"/>
          </p:nvPr>
        </p:nvSpPr>
        <p:spPr/>
        <p:txBody>
          <a:bodyPr/>
          <a:lstStyle/>
          <a:p>
            <a:endParaRPr lang="en-GB" dirty="0" smtClean="0"/>
          </a:p>
          <a:p>
            <a:pPr marL="0" indent="0">
              <a:buNone/>
            </a:pPr>
            <a:r>
              <a:rPr lang="en-GB" dirty="0" smtClean="0"/>
              <a:t>Other data science tools that are do not run directly on Hadoop but are often used in conjunction with it.</a:t>
            </a:r>
          </a:p>
          <a:p>
            <a:pPr marL="0" indent="0">
              <a:buNone/>
            </a:pPr>
            <a:endParaRPr lang="en-GB" dirty="0"/>
          </a:p>
          <a:p>
            <a:pPr>
              <a:buFontTx/>
              <a:buChar char="-"/>
            </a:pPr>
            <a:r>
              <a:rPr lang="en-GB" dirty="0" smtClean="0"/>
              <a:t>Analysis</a:t>
            </a:r>
          </a:p>
          <a:p>
            <a:pPr>
              <a:buFontTx/>
              <a:buChar char="-"/>
            </a:pPr>
            <a:r>
              <a:rPr lang="en-GB" dirty="0" smtClean="0"/>
              <a:t>Visualisation </a:t>
            </a:r>
          </a:p>
        </p:txBody>
      </p:sp>
    </p:spTree>
    <p:extLst>
      <p:ext uri="{BB962C8B-B14F-4D97-AF65-F5344CB8AC3E}">
        <p14:creationId xmlns:p14="http://schemas.microsoft.com/office/powerpoint/2010/main" val="1763206259"/>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R</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R project for statistical computing</a:t>
            </a:r>
          </a:p>
          <a:p>
            <a:r>
              <a:rPr lang="en-GB" dirty="0" smtClean="0">
                <a:hlinkClick r:id="rId2"/>
              </a:rPr>
              <a:t>http://www.r-project.org</a:t>
            </a:r>
          </a:p>
          <a:p>
            <a:r>
              <a:rPr lang="en-GB" dirty="0" smtClean="0">
                <a:hlinkClick r:id="rId2"/>
              </a:rPr>
              <a:t>http://cran.r-project.org</a:t>
            </a:r>
            <a:endParaRPr lang="en-GB" dirty="0" smtClean="0"/>
          </a:p>
          <a:p>
            <a:r>
              <a:rPr lang="en-GB" dirty="0" smtClean="0"/>
              <a:t>Inspired by S, SAS and SPSS</a:t>
            </a:r>
          </a:p>
          <a:p>
            <a:r>
              <a:rPr lang="en-GB" dirty="0" smtClean="0"/>
              <a:t>Open source project started 1990 – code is </a:t>
            </a:r>
            <a:r>
              <a:rPr lang="en-GB" i="1" dirty="0" smtClean="0"/>
              <a:t>mature</a:t>
            </a:r>
          </a:p>
          <a:p>
            <a:r>
              <a:rPr lang="en-GB" dirty="0" smtClean="0"/>
              <a:t>Thousands of packages available…</a:t>
            </a:r>
          </a:p>
          <a:p>
            <a:r>
              <a:rPr lang="en-GB" dirty="0" smtClean="0"/>
              <a:t>Good graphics</a:t>
            </a:r>
          </a:p>
          <a:p>
            <a:r>
              <a:rPr lang="en-GB" dirty="0" smtClean="0"/>
              <a:t>Not written for Hadoop</a:t>
            </a:r>
            <a:r>
              <a:rPr lang="en-GB" dirty="0" smtClean="0"/>
              <a:t>….   </a:t>
            </a:r>
          </a:p>
          <a:p>
            <a:r>
              <a:rPr lang="en-GB" dirty="0"/>
              <a:t> </a:t>
            </a:r>
            <a:r>
              <a:rPr lang="en-GB" dirty="0" smtClean="0"/>
              <a:t>                       …. </a:t>
            </a:r>
            <a:r>
              <a:rPr lang="en-GB" dirty="0" smtClean="0"/>
              <a:t>but ‘</a:t>
            </a:r>
            <a:r>
              <a:rPr lang="en-GB" dirty="0" err="1" smtClean="0"/>
              <a:t>RHadoop</a:t>
            </a:r>
            <a:r>
              <a:rPr lang="en-GB" dirty="0" smtClean="0"/>
              <a:t>’ is good.</a:t>
            </a:r>
            <a:endParaRPr lang="en-GB" dirty="0" smtClean="0"/>
          </a:p>
          <a:p>
            <a:endParaRPr lang="en-GB" dirty="0" smtClean="0"/>
          </a:p>
          <a:p>
            <a:endParaRPr lang="en-GB" dirty="0" smtClean="0"/>
          </a:p>
          <a:p>
            <a:endParaRPr lang="en-GB" dirty="0" smtClean="0"/>
          </a:p>
          <a:p>
            <a:endParaRPr lang="en-GB" dirty="0"/>
          </a:p>
        </p:txBody>
      </p:sp>
    </p:spTree>
    <p:extLst>
      <p:ext uri="{BB962C8B-B14F-4D97-AF65-F5344CB8AC3E}">
        <p14:creationId xmlns:p14="http://schemas.microsoft.com/office/powerpoint/2010/main" val="7122555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Characteristics</a:t>
            </a:r>
            <a:endParaRPr lang="en-GB" dirty="0"/>
          </a:p>
        </p:txBody>
      </p:sp>
      <p:sp>
        <p:nvSpPr>
          <p:cNvPr id="3" name="Content Placeholder 2"/>
          <p:cNvSpPr>
            <a:spLocks noGrp="1"/>
          </p:cNvSpPr>
          <p:nvPr>
            <p:ph idx="1"/>
          </p:nvPr>
        </p:nvSpPr>
        <p:spPr/>
        <p:txBody>
          <a:bodyPr/>
          <a:lstStyle/>
          <a:p>
            <a:pPr marL="0" indent="0">
              <a:buNone/>
            </a:pPr>
            <a:r>
              <a:rPr lang="en-GB" dirty="0" smtClean="0"/>
              <a:t>Big Data has 2 characteristics</a:t>
            </a:r>
          </a:p>
          <a:p>
            <a:pPr marL="0" indent="0">
              <a:buNone/>
            </a:pPr>
            <a:endParaRPr lang="en-GB" dirty="0" smtClean="0"/>
          </a:p>
          <a:p>
            <a:pPr marL="0" indent="0">
              <a:buNone/>
            </a:pPr>
            <a:r>
              <a:rPr lang="en-GB" dirty="0" smtClean="0"/>
              <a:t>2. </a:t>
            </a:r>
            <a:r>
              <a:rPr lang="en-GB" u="sng" dirty="0" smtClean="0"/>
              <a:t>Data is Immutable</a:t>
            </a:r>
            <a:r>
              <a:rPr lang="en-GB" dirty="0" smtClean="0"/>
              <a:t>: Because of its connection to a point in time, the ‘truthfulness’ of the data never changes. We talk about changes in data as “new” entries. We do </a:t>
            </a:r>
            <a:r>
              <a:rPr lang="en-GB" u="sng" dirty="0" smtClean="0"/>
              <a:t>not</a:t>
            </a:r>
            <a:r>
              <a:rPr lang="en-GB" dirty="0" smtClean="0"/>
              <a:t> ‘update’ or ‘delete’ existing entries. </a:t>
            </a:r>
          </a:p>
          <a:p>
            <a:pPr marL="0" indent="0">
              <a:buNone/>
            </a:pPr>
            <a:endParaRPr lang="en-GB" dirty="0"/>
          </a:p>
          <a:p>
            <a:pPr>
              <a:buFont typeface="Wingdings" panose="05000000000000000000" pitchFamily="2" charset="2"/>
              <a:buChar char="Ø"/>
            </a:pPr>
            <a:endParaRPr lang="en-GB" dirty="0"/>
          </a:p>
        </p:txBody>
      </p:sp>
    </p:spTree>
    <p:extLst>
      <p:ext uri="{BB962C8B-B14F-4D97-AF65-F5344CB8AC3E}">
        <p14:creationId xmlns:p14="http://schemas.microsoft.com/office/powerpoint/2010/main" val="337816962"/>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SAS and SPSS</a:t>
            </a:r>
            <a:endParaRPr lang="en-GB" dirty="0"/>
          </a:p>
        </p:txBody>
      </p:sp>
      <p:sp>
        <p:nvSpPr>
          <p:cNvPr id="3" name="Content Placeholder 2"/>
          <p:cNvSpPr>
            <a:spLocks noGrp="1"/>
          </p:cNvSpPr>
          <p:nvPr>
            <p:ph idx="1"/>
          </p:nvPr>
        </p:nvSpPr>
        <p:spPr/>
        <p:txBody>
          <a:bodyPr/>
          <a:lstStyle/>
          <a:p>
            <a:pPr marL="0" indent="0">
              <a:buNone/>
            </a:pPr>
            <a:endParaRPr lang="en-GB" dirty="0" smtClean="0"/>
          </a:p>
          <a:p>
            <a:pPr marL="0" indent="0">
              <a:buNone/>
            </a:pPr>
            <a:r>
              <a:rPr lang="en-GB" dirty="0" smtClean="0"/>
              <a:t>Connectors available to upload/download data to/from Hadoop cluster.</a:t>
            </a:r>
          </a:p>
          <a:p>
            <a:pPr marL="0" indent="0">
              <a:buNone/>
            </a:pPr>
            <a:endParaRPr lang="en-GB" dirty="0"/>
          </a:p>
          <a:p>
            <a:pPr marL="0" indent="0">
              <a:buNone/>
            </a:pPr>
            <a:r>
              <a:rPr lang="en-GB" dirty="0" smtClean="0"/>
              <a:t>Use full SAS/SPSS libraries</a:t>
            </a:r>
          </a:p>
          <a:p>
            <a:pPr marL="0" indent="0">
              <a:buNone/>
            </a:pPr>
            <a:endParaRPr lang="en-GB" dirty="0"/>
          </a:p>
          <a:p>
            <a:pPr marL="0" indent="0">
              <a:buNone/>
            </a:pPr>
            <a:endParaRPr lang="en-GB" dirty="0"/>
          </a:p>
        </p:txBody>
      </p:sp>
    </p:spTree>
    <p:extLst>
      <p:ext uri="{BB962C8B-B14F-4D97-AF65-F5344CB8AC3E}">
        <p14:creationId xmlns:p14="http://schemas.microsoft.com/office/powerpoint/2010/main" val="1539775574"/>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Spark</a:t>
            </a:r>
            <a:endParaRPr lang="en-GB" dirty="0"/>
          </a:p>
        </p:txBody>
      </p:sp>
      <p:sp>
        <p:nvSpPr>
          <p:cNvPr id="3" name="Content Placeholder 2"/>
          <p:cNvSpPr>
            <a:spLocks noGrp="1"/>
          </p:cNvSpPr>
          <p:nvPr>
            <p:ph idx="1"/>
          </p:nvPr>
        </p:nvSpPr>
        <p:spPr/>
        <p:txBody>
          <a:bodyPr>
            <a:normAutofit fontScale="77500" lnSpcReduction="20000"/>
          </a:bodyPr>
          <a:lstStyle/>
          <a:p>
            <a:r>
              <a:rPr lang="en-GB" dirty="0" smtClean="0"/>
              <a:t>In-Memory Processing and Analytics</a:t>
            </a:r>
          </a:p>
          <a:p>
            <a:r>
              <a:rPr lang="en-GB" dirty="0" smtClean="0"/>
              <a:t>Interactive Analytic processing and querying (spark-shell)</a:t>
            </a:r>
          </a:p>
          <a:p>
            <a:r>
              <a:rPr lang="en-GB" dirty="0" smtClean="0"/>
              <a:t>Recommender systems, clustering, </a:t>
            </a:r>
          </a:p>
          <a:p>
            <a:pPr marL="0" indent="0">
              <a:buNone/>
            </a:pPr>
            <a:r>
              <a:rPr lang="en-GB" dirty="0"/>
              <a:t> </a:t>
            </a:r>
            <a:r>
              <a:rPr lang="en-GB" dirty="0" smtClean="0"/>
              <a:t>                                   more in development..</a:t>
            </a:r>
          </a:p>
          <a:p>
            <a:r>
              <a:rPr lang="en-GB" dirty="0" smtClean="0"/>
              <a:t>Spark-ML</a:t>
            </a:r>
          </a:p>
          <a:p>
            <a:r>
              <a:rPr lang="en-GB" dirty="0" smtClean="0"/>
              <a:t>Spark-SQL</a:t>
            </a:r>
          </a:p>
          <a:p>
            <a:r>
              <a:rPr lang="en-GB" dirty="0" smtClean="0"/>
              <a:t>Write code in Java, Python, Scala…</a:t>
            </a:r>
          </a:p>
          <a:p>
            <a:r>
              <a:rPr lang="en-GB" dirty="0" smtClean="0"/>
              <a:t>Runs in ‘stand-alone’ or ‘YARN’ modes</a:t>
            </a:r>
          </a:p>
          <a:p>
            <a:r>
              <a:rPr lang="en-GB" dirty="0" smtClean="0"/>
              <a:t>http://spark.apache.org</a:t>
            </a:r>
          </a:p>
          <a:p>
            <a:pPr marL="0" indent="0">
              <a:buNone/>
            </a:pPr>
            <a:endParaRPr lang="en-GB" dirty="0"/>
          </a:p>
          <a:p>
            <a:pPr marL="0" indent="0">
              <a:buNone/>
            </a:pPr>
            <a:r>
              <a:rPr lang="en-GB" i="1" dirty="0" smtClean="0"/>
              <a:t>                “…..a work in progress…”</a:t>
            </a:r>
            <a:endParaRPr lang="en-GB" i="1" dirty="0"/>
          </a:p>
        </p:txBody>
      </p:sp>
    </p:spTree>
    <p:extLst>
      <p:ext uri="{BB962C8B-B14F-4D97-AF65-F5344CB8AC3E}">
        <p14:creationId xmlns:p14="http://schemas.microsoft.com/office/powerpoint/2010/main" val="1850132185"/>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Python / </a:t>
            </a:r>
            <a:r>
              <a:rPr lang="en-GB" dirty="0" err="1" smtClean="0"/>
              <a:t>IPython</a:t>
            </a:r>
            <a:r>
              <a:rPr lang="en-GB" dirty="0" smtClean="0"/>
              <a:t> Notebook</a:t>
            </a:r>
            <a:endParaRPr lang="en-GB" dirty="0"/>
          </a:p>
        </p:txBody>
      </p:sp>
      <p:sp>
        <p:nvSpPr>
          <p:cNvPr id="3" name="Content Placeholder 2"/>
          <p:cNvSpPr>
            <a:spLocks noGrp="1"/>
          </p:cNvSpPr>
          <p:nvPr>
            <p:ph idx="1"/>
          </p:nvPr>
        </p:nvSpPr>
        <p:spPr/>
        <p:txBody>
          <a:bodyPr>
            <a:normAutofit fontScale="85000" lnSpcReduction="20000"/>
          </a:bodyPr>
          <a:lstStyle/>
          <a:p>
            <a:r>
              <a:rPr lang="en-GB" dirty="0" smtClean="0"/>
              <a:t>Python</a:t>
            </a:r>
          </a:p>
          <a:p>
            <a:pPr marL="0" indent="0">
              <a:buNone/>
            </a:pPr>
            <a:endParaRPr lang="en-GB" dirty="0" smtClean="0"/>
          </a:p>
          <a:p>
            <a:pPr marL="0" indent="0">
              <a:buNone/>
            </a:pPr>
            <a:r>
              <a:rPr lang="en-GB" dirty="0" smtClean="0"/>
              <a:t>Not specifically written for Hadoop</a:t>
            </a:r>
          </a:p>
          <a:p>
            <a:pPr marL="0" indent="0">
              <a:buNone/>
            </a:pPr>
            <a:r>
              <a:rPr lang="en-GB" dirty="0" smtClean="0"/>
              <a:t>Libraries available </a:t>
            </a:r>
            <a:r>
              <a:rPr lang="en-GB" dirty="0" smtClean="0"/>
              <a:t>(e.g. ‘</a:t>
            </a:r>
            <a:r>
              <a:rPr lang="en-GB" dirty="0" err="1" smtClean="0"/>
              <a:t>pydoop</a:t>
            </a:r>
            <a:r>
              <a:rPr lang="en-GB" dirty="0" smtClean="0"/>
              <a:t>’) </a:t>
            </a:r>
            <a:endParaRPr lang="en-GB" dirty="0" smtClean="0"/>
          </a:p>
          <a:p>
            <a:pPr>
              <a:buFontTx/>
              <a:buChar char="-"/>
            </a:pPr>
            <a:r>
              <a:rPr lang="en-GB" dirty="0" smtClean="0"/>
              <a:t>Connect to HDFS (read/write files)</a:t>
            </a:r>
          </a:p>
          <a:p>
            <a:pPr>
              <a:buFontTx/>
              <a:buChar char="-"/>
            </a:pPr>
            <a:r>
              <a:rPr lang="en-GB" dirty="0" smtClean="0"/>
              <a:t>Write </a:t>
            </a:r>
            <a:r>
              <a:rPr lang="en-GB" dirty="0" err="1" smtClean="0"/>
              <a:t>MapReduce</a:t>
            </a:r>
            <a:r>
              <a:rPr lang="en-GB" dirty="0" smtClean="0"/>
              <a:t> programs</a:t>
            </a:r>
          </a:p>
          <a:p>
            <a:endParaRPr lang="en-GB" dirty="0"/>
          </a:p>
          <a:p>
            <a:r>
              <a:rPr lang="en-GB" dirty="0" err="1" smtClean="0"/>
              <a:t>IPython</a:t>
            </a:r>
            <a:r>
              <a:rPr lang="en-GB" dirty="0" smtClean="0"/>
              <a:t> </a:t>
            </a:r>
            <a:r>
              <a:rPr lang="en-GB" dirty="0" smtClean="0"/>
              <a:t>Notebook</a:t>
            </a:r>
          </a:p>
          <a:p>
            <a:r>
              <a:rPr lang="en-GB" dirty="0" smtClean="0"/>
              <a:t>Integrated development environment-like…</a:t>
            </a:r>
            <a:endParaRPr lang="en-GB" dirty="0" smtClean="0"/>
          </a:p>
          <a:p>
            <a:pPr marL="0" indent="0">
              <a:buNone/>
            </a:pPr>
            <a:endParaRPr lang="en-GB" dirty="0" smtClean="0"/>
          </a:p>
          <a:p>
            <a:r>
              <a:rPr lang="en-GB" dirty="0" smtClean="0"/>
              <a:t>Run ‘R’ </a:t>
            </a:r>
            <a:r>
              <a:rPr lang="en-GB" dirty="0" smtClean="0"/>
              <a:t>and Pig scripts</a:t>
            </a:r>
            <a:endParaRPr lang="en-GB" dirty="0"/>
          </a:p>
        </p:txBody>
      </p:sp>
    </p:spTree>
    <p:extLst>
      <p:ext uri="{BB962C8B-B14F-4D97-AF65-F5344CB8AC3E}">
        <p14:creationId xmlns:p14="http://schemas.microsoft.com/office/powerpoint/2010/main" val="3824790874"/>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Results - Visualisation </a:t>
            </a:r>
            <a:endParaRPr lang="en-GB" dirty="0"/>
          </a:p>
        </p:txBody>
      </p:sp>
      <p:sp>
        <p:nvSpPr>
          <p:cNvPr id="3" name="Content Placeholder 2"/>
          <p:cNvSpPr>
            <a:spLocks noGrp="1"/>
          </p:cNvSpPr>
          <p:nvPr>
            <p:ph idx="1"/>
          </p:nvPr>
        </p:nvSpPr>
        <p:spPr/>
        <p:txBody>
          <a:bodyPr>
            <a:normAutofit fontScale="92500" lnSpcReduction="10000"/>
          </a:bodyPr>
          <a:lstStyle/>
          <a:p>
            <a:pPr marL="0" indent="0">
              <a:buNone/>
            </a:pPr>
            <a:r>
              <a:rPr lang="en-GB" dirty="0" smtClean="0"/>
              <a:t>Lots of</a:t>
            </a:r>
            <a:r>
              <a:rPr lang="en-GB" dirty="0" smtClean="0"/>
              <a:t> </a:t>
            </a:r>
            <a:r>
              <a:rPr lang="en-GB" dirty="0" smtClean="0"/>
              <a:t>3</a:t>
            </a:r>
            <a:r>
              <a:rPr lang="en-GB" baseline="30000" dirty="0" smtClean="0"/>
              <a:t>rd</a:t>
            </a:r>
            <a:r>
              <a:rPr lang="en-GB" dirty="0" smtClean="0"/>
              <a:t>-party tools to further analyse, visualise, or present results.</a:t>
            </a:r>
          </a:p>
          <a:p>
            <a:pPr marL="0" indent="0">
              <a:buNone/>
            </a:pPr>
            <a:r>
              <a:rPr lang="en-GB" dirty="0" smtClean="0"/>
              <a:t>e.g.</a:t>
            </a:r>
          </a:p>
          <a:p>
            <a:pPr marL="0" indent="0">
              <a:buNone/>
            </a:pPr>
            <a:r>
              <a:rPr lang="en-GB" dirty="0" smtClean="0"/>
              <a:t>- Microsoft Excel</a:t>
            </a:r>
          </a:p>
          <a:p>
            <a:pPr marL="0" indent="0">
              <a:buNone/>
            </a:pPr>
            <a:r>
              <a:rPr lang="en-GB" dirty="0" smtClean="0"/>
              <a:t>- Tableau</a:t>
            </a:r>
          </a:p>
          <a:p>
            <a:pPr marL="0" indent="0">
              <a:buNone/>
            </a:pPr>
            <a:r>
              <a:rPr lang="en-GB" dirty="0" smtClean="0"/>
              <a:t>- </a:t>
            </a:r>
            <a:r>
              <a:rPr lang="en-GB" dirty="0" err="1" smtClean="0"/>
              <a:t>Talend</a:t>
            </a:r>
            <a:endParaRPr lang="en-GB" dirty="0" smtClean="0"/>
          </a:p>
          <a:p>
            <a:pPr>
              <a:buFontTx/>
              <a:buChar char="-"/>
            </a:pPr>
            <a:r>
              <a:rPr lang="en-GB" dirty="0" err="1" smtClean="0"/>
              <a:t>Spotfire</a:t>
            </a:r>
            <a:endParaRPr lang="en-GB" dirty="0" smtClean="0"/>
          </a:p>
          <a:p>
            <a:pPr>
              <a:buFontTx/>
              <a:buChar char="-"/>
            </a:pPr>
            <a:r>
              <a:rPr lang="en-GB" dirty="0" smtClean="0"/>
              <a:t>D3   (</a:t>
            </a:r>
            <a:r>
              <a:rPr lang="en-GB" dirty="0" err="1" smtClean="0"/>
              <a:t>Javascript</a:t>
            </a:r>
            <a:r>
              <a:rPr lang="en-GB" dirty="0" smtClean="0"/>
              <a:t> library)</a:t>
            </a:r>
          </a:p>
          <a:p>
            <a:pPr marL="0" indent="0">
              <a:buNone/>
            </a:pPr>
            <a:r>
              <a:rPr lang="en-GB" dirty="0" smtClean="0"/>
              <a:t>….. and many more…</a:t>
            </a:r>
            <a:endParaRPr lang="en-GB" dirty="0"/>
          </a:p>
        </p:txBody>
      </p:sp>
    </p:spTree>
    <p:extLst>
      <p:ext uri="{BB962C8B-B14F-4D97-AF65-F5344CB8AC3E}">
        <p14:creationId xmlns:p14="http://schemas.microsoft.com/office/powerpoint/2010/main" val="4291911979"/>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Summary</a:t>
            </a:r>
            <a:endParaRPr lang="en-GB" dirty="0"/>
          </a:p>
        </p:txBody>
      </p:sp>
      <p:sp>
        <p:nvSpPr>
          <p:cNvPr id="3" name="Content Placeholder 2"/>
          <p:cNvSpPr>
            <a:spLocks noGrp="1"/>
          </p:cNvSpPr>
          <p:nvPr>
            <p:ph idx="1"/>
          </p:nvPr>
        </p:nvSpPr>
        <p:spPr>
          <a:xfrm>
            <a:off x="307074" y="1165736"/>
            <a:ext cx="8229600" cy="4615470"/>
          </a:xfrm>
        </p:spPr>
        <p:txBody>
          <a:bodyPr/>
          <a:lstStyle/>
          <a:p>
            <a:pPr marL="0" indent="0">
              <a:buNone/>
            </a:pPr>
            <a:r>
              <a:rPr lang="en-GB" dirty="0" smtClean="0"/>
              <a:t>Final items</a:t>
            </a:r>
          </a:p>
          <a:p>
            <a:pPr>
              <a:buFontTx/>
              <a:buChar char="-"/>
            </a:pPr>
            <a:r>
              <a:rPr lang="en-GB" dirty="0" smtClean="0"/>
              <a:t>NoSQL and Hadoop</a:t>
            </a:r>
          </a:p>
          <a:p>
            <a:pPr>
              <a:buFontTx/>
              <a:buChar char="-"/>
            </a:pPr>
            <a:r>
              <a:rPr lang="en-GB" dirty="0" smtClean="0"/>
              <a:t>Hadoop and Cloud Computing</a:t>
            </a:r>
          </a:p>
          <a:p>
            <a:pPr>
              <a:buFontTx/>
              <a:buChar char="-"/>
            </a:pPr>
            <a:r>
              <a:rPr lang="en-GB" dirty="0" smtClean="0"/>
              <a:t>SAS, SPSS, R </a:t>
            </a:r>
            <a:r>
              <a:rPr lang="en-GB" dirty="0" smtClean="0"/>
              <a:t>and Spark</a:t>
            </a:r>
          </a:p>
          <a:p>
            <a:pPr>
              <a:buFontTx/>
              <a:buChar char="-"/>
            </a:pPr>
            <a:r>
              <a:rPr lang="en-GB" dirty="0" err="1" smtClean="0"/>
              <a:t>IPython</a:t>
            </a:r>
            <a:r>
              <a:rPr lang="en-GB" dirty="0" smtClean="0"/>
              <a:t> Notebook</a:t>
            </a:r>
          </a:p>
          <a:p>
            <a:pPr>
              <a:buFontTx/>
              <a:buChar char="-"/>
            </a:pPr>
            <a:r>
              <a:rPr lang="en-GB" dirty="0" smtClean="0"/>
              <a:t>Visualisation tools</a:t>
            </a:r>
          </a:p>
          <a:p>
            <a:pPr>
              <a:buFontTx/>
              <a:buChar char="-"/>
            </a:pPr>
            <a:endParaRPr lang="en-GB" dirty="0"/>
          </a:p>
        </p:txBody>
      </p:sp>
    </p:spTree>
    <p:extLst>
      <p:ext uri="{BB962C8B-B14F-4D97-AF65-F5344CB8AC3E}">
        <p14:creationId xmlns:p14="http://schemas.microsoft.com/office/powerpoint/2010/main" val="1912841698"/>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The End</a:t>
            </a:r>
            <a:endParaRPr lang="en-GB" dirty="0"/>
          </a:p>
        </p:txBody>
      </p:sp>
      <p:sp>
        <p:nvSpPr>
          <p:cNvPr id="3" name="Content Placeholder 2"/>
          <p:cNvSpPr>
            <a:spLocks noGrp="1"/>
          </p:cNvSpPr>
          <p:nvPr>
            <p:ph idx="1"/>
          </p:nvPr>
        </p:nvSpPr>
        <p:spPr/>
        <p:txBody>
          <a:bodyPr>
            <a:normAutofit lnSpcReduction="10000"/>
          </a:bodyPr>
          <a:lstStyle/>
          <a:p>
            <a:pPr marL="0" indent="0">
              <a:buNone/>
            </a:pPr>
            <a:r>
              <a:rPr lang="en-GB" dirty="0" err="1" smtClean="0"/>
              <a:t>Hortonworks</a:t>
            </a:r>
            <a:r>
              <a:rPr lang="en-GB" dirty="0" smtClean="0"/>
              <a:t> sandbox requires 4GB to r</a:t>
            </a:r>
            <a:r>
              <a:rPr lang="en-GB" dirty="0" smtClean="0"/>
              <a:t>un as a virtual image (</a:t>
            </a:r>
            <a:r>
              <a:rPr lang="en-GB" dirty="0" err="1" smtClean="0"/>
              <a:t>VirtualBox</a:t>
            </a:r>
            <a:r>
              <a:rPr lang="en-GB" dirty="0" smtClean="0"/>
              <a:t> or VMWare) </a:t>
            </a:r>
          </a:p>
          <a:p>
            <a:pPr marL="0" indent="0">
              <a:buNone/>
            </a:pPr>
            <a:r>
              <a:rPr lang="en-GB" dirty="0" smtClean="0"/>
              <a:t>Download from </a:t>
            </a:r>
            <a:r>
              <a:rPr lang="en-GB" dirty="0" smtClean="0">
                <a:hlinkClick r:id="rId2"/>
              </a:rPr>
              <a:t>http://www.hortonworks.com/downloads</a:t>
            </a:r>
            <a:endParaRPr lang="en-GB" dirty="0" smtClean="0"/>
          </a:p>
          <a:p>
            <a:pPr marL="0" indent="0">
              <a:buNone/>
            </a:pPr>
            <a:r>
              <a:rPr lang="en-GB" dirty="0" smtClean="0"/>
              <a:t>(</a:t>
            </a:r>
            <a:r>
              <a:rPr lang="en-GB" smtClean="0"/>
              <a:t>then http://127.0.0.1:8000)</a:t>
            </a:r>
          </a:p>
          <a:p>
            <a:pPr marL="0" indent="0">
              <a:buNone/>
            </a:pPr>
            <a:endParaRPr lang="en-GB" dirty="0"/>
          </a:p>
          <a:p>
            <a:pPr marL="0" indent="0">
              <a:buNone/>
            </a:pPr>
            <a:r>
              <a:rPr lang="en-GB" dirty="0" smtClean="0"/>
              <a:t>Or </a:t>
            </a:r>
            <a:r>
              <a:rPr lang="en-GB" dirty="0" err="1" smtClean="0"/>
              <a:t>Cloudera</a:t>
            </a:r>
            <a:r>
              <a:rPr lang="en-GB" dirty="0" smtClean="0"/>
              <a:t> (CDH 5.3) sandbox</a:t>
            </a:r>
          </a:p>
          <a:p>
            <a:pPr marL="0" indent="0">
              <a:buNone/>
            </a:pPr>
            <a:r>
              <a:rPr lang="en-GB" dirty="0">
                <a:hlinkClick r:id="rId3"/>
              </a:rPr>
              <a:t>http://</a:t>
            </a:r>
            <a:r>
              <a:rPr lang="en-GB" dirty="0" smtClean="0">
                <a:hlinkClick r:id="rId3"/>
              </a:rPr>
              <a:t>www.cloudera.com/content/cloudera/en/downloads/quickstart_vms/cdh-5-3-x.html</a:t>
            </a:r>
            <a:endParaRPr lang="en-GB" dirty="0" smtClean="0"/>
          </a:p>
          <a:p>
            <a:pPr marL="0" indent="0">
              <a:buNone/>
            </a:pPr>
            <a:endParaRPr lang="en-GB" dirty="0" smtClean="0"/>
          </a:p>
        </p:txBody>
      </p:sp>
    </p:spTree>
    <p:extLst>
      <p:ext uri="{BB962C8B-B14F-4D97-AF65-F5344CB8AC3E}">
        <p14:creationId xmlns:p14="http://schemas.microsoft.com/office/powerpoint/2010/main" val="2337851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6 Common Data Types</a:t>
            </a:r>
            <a:endParaRPr lang="en-GB" dirty="0"/>
          </a:p>
        </p:txBody>
      </p:sp>
      <p:sp>
        <p:nvSpPr>
          <p:cNvPr id="3" name="Content Placeholder 2"/>
          <p:cNvSpPr>
            <a:spLocks noGrp="1"/>
          </p:cNvSpPr>
          <p:nvPr>
            <p:ph idx="1"/>
          </p:nvPr>
        </p:nvSpPr>
        <p:spPr/>
        <p:txBody>
          <a:bodyPr/>
          <a:lstStyle/>
          <a:p>
            <a:pPr marL="0" indent="0">
              <a:buNone/>
            </a:pPr>
            <a:endParaRPr lang="en-GB" dirty="0" smtClean="0"/>
          </a:p>
          <a:p>
            <a:pPr marL="0" indent="0">
              <a:buNone/>
            </a:pPr>
            <a:r>
              <a:rPr lang="en-GB" dirty="0" smtClean="0"/>
              <a:t>The type of data stored on Hadoop usually falls into 1 of 6 categories. </a:t>
            </a:r>
          </a:p>
          <a:p>
            <a:pPr marL="0" indent="0">
              <a:buNone/>
            </a:pPr>
            <a:endParaRPr lang="en-GB" dirty="0"/>
          </a:p>
          <a:p>
            <a:pPr marL="514350" indent="-514350">
              <a:buFont typeface="+mj-lt"/>
              <a:buAutoNum type="arabicPeriod"/>
            </a:pPr>
            <a:r>
              <a:rPr lang="en-GB" u="sng" dirty="0" smtClean="0"/>
              <a:t>Sentiment data</a:t>
            </a:r>
            <a:r>
              <a:rPr lang="en-GB" dirty="0" smtClean="0"/>
              <a:t>: Understand how your customers feel about your brand or product – right now!</a:t>
            </a:r>
            <a:endParaRPr lang="en-GB" dirty="0"/>
          </a:p>
        </p:txBody>
      </p:sp>
    </p:spTree>
    <p:extLst>
      <p:ext uri="{BB962C8B-B14F-4D97-AF65-F5344CB8AC3E}">
        <p14:creationId xmlns:p14="http://schemas.microsoft.com/office/powerpoint/2010/main" val="26534351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6 Common Data Types</a:t>
            </a:r>
            <a:endParaRPr lang="en-GB" dirty="0"/>
          </a:p>
        </p:txBody>
      </p:sp>
      <p:sp>
        <p:nvSpPr>
          <p:cNvPr id="3" name="Content Placeholder 2"/>
          <p:cNvSpPr>
            <a:spLocks noGrp="1"/>
          </p:cNvSpPr>
          <p:nvPr>
            <p:ph idx="1"/>
          </p:nvPr>
        </p:nvSpPr>
        <p:spPr/>
        <p:txBody>
          <a:bodyPr/>
          <a:lstStyle/>
          <a:p>
            <a:pPr marL="0" indent="0">
              <a:buNone/>
            </a:pPr>
            <a:endParaRPr lang="en-GB" dirty="0"/>
          </a:p>
          <a:p>
            <a:pPr marL="0" indent="0">
              <a:buNone/>
            </a:pPr>
            <a:r>
              <a:rPr lang="en-GB" dirty="0" smtClean="0"/>
              <a:t>2. </a:t>
            </a:r>
            <a:r>
              <a:rPr lang="en-GB" u="sng" dirty="0" smtClean="0"/>
              <a:t>Clickstream data</a:t>
            </a:r>
            <a:r>
              <a:rPr lang="en-GB" dirty="0" smtClean="0"/>
              <a:t>: Capture and analyse web-site visitors’ data trails and optimize your web-site. </a:t>
            </a:r>
          </a:p>
          <a:p>
            <a:pPr marL="0" indent="0">
              <a:buNone/>
            </a:pPr>
            <a:endParaRPr lang="en-GB" dirty="0"/>
          </a:p>
          <a:p>
            <a:pPr marL="0" indent="0">
              <a:buNone/>
            </a:pPr>
            <a:r>
              <a:rPr lang="en-GB" dirty="0" smtClean="0"/>
              <a:t>3. </a:t>
            </a:r>
            <a:r>
              <a:rPr lang="en-GB" u="sng" dirty="0" smtClean="0"/>
              <a:t>Sensor/Machine data</a:t>
            </a:r>
            <a:r>
              <a:rPr lang="en-GB" dirty="0" smtClean="0"/>
              <a:t>: Discover data and patterns in data streaming from remote machines and devices. </a:t>
            </a:r>
            <a:endParaRPr lang="en-GB" dirty="0"/>
          </a:p>
        </p:txBody>
      </p:sp>
    </p:spTree>
    <p:extLst>
      <p:ext uri="{BB962C8B-B14F-4D97-AF65-F5344CB8AC3E}">
        <p14:creationId xmlns:p14="http://schemas.microsoft.com/office/powerpoint/2010/main" val="25997166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6 Common Data Types</a:t>
            </a:r>
            <a:endParaRPr lang="en-GB" dirty="0"/>
          </a:p>
        </p:txBody>
      </p:sp>
      <p:sp>
        <p:nvSpPr>
          <p:cNvPr id="3" name="Content Placeholder 2"/>
          <p:cNvSpPr>
            <a:spLocks noGrp="1"/>
          </p:cNvSpPr>
          <p:nvPr>
            <p:ph idx="1"/>
          </p:nvPr>
        </p:nvSpPr>
        <p:spPr/>
        <p:txBody>
          <a:bodyPr/>
          <a:lstStyle/>
          <a:p>
            <a:pPr marL="0" indent="0">
              <a:buNone/>
            </a:pPr>
            <a:endParaRPr lang="en-GB" dirty="0"/>
          </a:p>
          <a:p>
            <a:pPr marL="0" indent="0">
              <a:buNone/>
            </a:pPr>
            <a:r>
              <a:rPr lang="en-GB" dirty="0"/>
              <a:t>4</a:t>
            </a:r>
            <a:r>
              <a:rPr lang="en-GB" dirty="0" smtClean="0"/>
              <a:t>. </a:t>
            </a:r>
            <a:r>
              <a:rPr lang="en-GB" u="sng" dirty="0" smtClean="0"/>
              <a:t>Geographic data</a:t>
            </a:r>
            <a:r>
              <a:rPr lang="en-GB" dirty="0" smtClean="0"/>
              <a:t>: Analyse location-based data to manage operations where they occur.</a:t>
            </a:r>
          </a:p>
          <a:p>
            <a:pPr marL="0" indent="0">
              <a:buNone/>
            </a:pPr>
            <a:endParaRPr lang="en-GB" dirty="0"/>
          </a:p>
          <a:p>
            <a:pPr marL="0" indent="0">
              <a:buNone/>
            </a:pPr>
            <a:r>
              <a:rPr lang="en-GB" dirty="0"/>
              <a:t>5</a:t>
            </a:r>
            <a:r>
              <a:rPr lang="en-GB" dirty="0" smtClean="0"/>
              <a:t>. </a:t>
            </a:r>
            <a:r>
              <a:rPr lang="en-GB" u="sng" dirty="0" smtClean="0"/>
              <a:t>Server logs</a:t>
            </a:r>
            <a:r>
              <a:rPr lang="en-GB" dirty="0" smtClean="0"/>
              <a:t>: Analyse log files to diagnose and process failures, problems and prevent security breaches.  </a:t>
            </a:r>
            <a:endParaRPr lang="en-GB" dirty="0"/>
          </a:p>
        </p:txBody>
      </p:sp>
    </p:spTree>
    <p:extLst>
      <p:ext uri="{BB962C8B-B14F-4D97-AF65-F5344CB8AC3E}">
        <p14:creationId xmlns:p14="http://schemas.microsoft.com/office/powerpoint/2010/main" val="27730314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6 Common Data Types</a:t>
            </a:r>
            <a:endParaRPr lang="en-GB" dirty="0"/>
          </a:p>
        </p:txBody>
      </p:sp>
      <p:sp>
        <p:nvSpPr>
          <p:cNvPr id="3" name="Content Placeholder 2"/>
          <p:cNvSpPr>
            <a:spLocks noGrp="1"/>
          </p:cNvSpPr>
          <p:nvPr>
            <p:ph idx="1"/>
          </p:nvPr>
        </p:nvSpPr>
        <p:spPr/>
        <p:txBody>
          <a:bodyPr/>
          <a:lstStyle/>
          <a:p>
            <a:pPr marL="0" indent="0">
              <a:buNone/>
            </a:pPr>
            <a:endParaRPr lang="en-GB" dirty="0"/>
          </a:p>
          <a:p>
            <a:pPr marL="0" indent="0">
              <a:buNone/>
            </a:pPr>
            <a:r>
              <a:rPr lang="en-GB" dirty="0" smtClean="0"/>
              <a:t>6. </a:t>
            </a:r>
            <a:r>
              <a:rPr lang="en-GB" u="sng" dirty="0" smtClean="0"/>
              <a:t>Text data</a:t>
            </a:r>
            <a:r>
              <a:rPr lang="en-GB" dirty="0" smtClean="0"/>
              <a:t>: Analyse patterns in text across millions of web-pages, emails, tweets, status-updates, SMS messages, and documents. </a:t>
            </a:r>
            <a:endParaRPr lang="en-GB" dirty="0"/>
          </a:p>
        </p:txBody>
      </p:sp>
    </p:spTree>
    <p:extLst>
      <p:ext uri="{BB962C8B-B14F-4D97-AF65-F5344CB8AC3E}">
        <p14:creationId xmlns:p14="http://schemas.microsoft.com/office/powerpoint/2010/main" val="28852421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Use Case 1</a:t>
            </a:r>
            <a:endParaRPr lang="en-GB" dirty="0"/>
          </a:p>
        </p:txBody>
      </p:sp>
      <p:sp>
        <p:nvSpPr>
          <p:cNvPr id="3" name="Content Placeholder 2"/>
          <p:cNvSpPr>
            <a:spLocks noGrp="1"/>
          </p:cNvSpPr>
          <p:nvPr>
            <p:ph idx="1"/>
          </p:nvPr>
        </p:nvSpPr>
        <p:spPr/>
        <p:txBody>
          <a:bodyPr>
            <a:normAutofit lnSpcReduction="10000"/>
          </a:bodyPr>
          <a:lstStyle/>
          <a:p>
            <a:pPr marL="0" indent="0">
              <a:buNone/>
            </a:pPr>
            <a:r>
              <a:rPr lang="en-GB" dirty="0" smtClean="0"/>
              <a:t>Sentiment Analysis: </a:t>
            </a:r>
          </a:p>
          <a:p>
            <a:pPr marL="0" indent="0">
              <a:buNone/>
            </a:pPr>
            <a:r>
              <a:rPr lang="en-GB" dirty="0" smtClean="0"/>
              <a:t>Determine public reaction on Twitter to release of ‘Iron Man 3’ movie. </a:t>
            </a:r>
          </a:p>
          <a:p>
            <a:pPr marL="0" indent="0">
              <a:buNone/>
            </a:pPr>
            <a:endParaRPr lang="en-GB" dirty="0"/>
          </a:p>
          <a:p>
            <a:pPr marL="0" indent="0">
              <a:buNone/>
            </a:pPr>
            <a:r>
              <a:rPr lang="en-GB" dirty="0" smtClean="0"/>
              <a:t>Q1. How did the public rate the movie?</a:t>
            </a:r>
          </a:p>
          <a:p>
            <a:pPr marL="0" indent="0">
              <a:buNone/>
            </a:pPr>
            <a:r>
              <a:rPr lang="en-GB" dirty="0" smtClean="0"/>
              <a:t>Q2. How could the movie have been better promoted?</a:t>
            </a:r>
          </a:p>
          <a:p>
            <a:pPr marL="0" indent="0">
              <a:buNone/>
            </a:pPr>
            <a:endParaRPr lang="en-GB" dirty="0"/>
          </a:p>
          <a:p>
            <a:pPr marL="0" indent="0">
              <a:buNone/>
            </a:pPr>
            <a:r>
              <a:rPr lang="en-GB" sz="2200" dirty="0" smtClean="0"/>
              <a:t>     (Source: see http://www.hortonworks.com/use-cases)</a:t>
            </a:r>
            <a:endParaRPr lang="en-GB" sz="2200" dirty="0"/>
          </a:p>
        </p:txBody>
      </p:sp>
    </p:spTree>
    <p:extLst>
      <p:ext uri="{BB962C8B-B14F-4D97-AF65-F5344CB8AC3E}">
        <p14:creationId xmlns:p14="http://schemas.microsoft.com/office/powerpoint/2010/main" val="7426666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Use Case 1 </a:t>
            </a:r>
            <a:r>
              <a:rPr lang="en-GB" dirty="0" err="1" smtClean="0"/>
              <a:t>cont</a:t>
            </a:r>
            <a:r>
              <a:rPr lang="en-GB" dirty="0" smtClean="0"/>
              <a:t>…</a:t>
            </a:r>
            <a:endParaRPr lang="en-GB" dirty="0"/>
          </a:p>
        </p:txBody>
      </p:sp>
      <p:sp>
        <p:nvSpPr>
          <p:cNvPr id="3" name="Content Placeholder 2"/>
          <p:cNvSpPr>
            <a:spLocks noGrp="1"/>
          </p:cNvSpPr>
          <p:nvPr>
            <p:ph idx="1"/>
          </p:nvPr>
        </p:nvSpPr>
        <p:spPr/>
        <p:txBody>
          <a:bodyPr>
            <a:normAutofit lnSpcReduction="10000"/>
          </a:bodyPr>
          <a:lstStyle/>
          <a:p>
            <a:pPr marL="0" indent="0">
              <a:buNone/>
            </a:pPr>
            <a:r>
              <a:rPr lang="en-GB" dirty="0" smtClean="0"/>
              <a:t>Big Data Architecture:</a:t>
            </a:r>
          </a:p>
          <a:p>
            <a:pPr marL="514350" indent="-514350">
              <a:buFont typeface="+mj-lt"/>
              <a:buAutoNum type="arabicPeriod"/>
            </a:pPr>
            <a:r>
              <a:rPr lang="en-GB" dirty="0" smtClean="0"/>
              <a:t>Use flume to stream twitter feed data into HDFS.</a:t>
            </a:r>
          </a:p>
          <a:p>
            <a:pPr marL="514350" indent="-514350">
              <a:buFont typeface="+mj-lt"/>
              <a:buAutoNum type="arabicPeriod"/>
            </a:pPr>
            <a:r>
              <a:rPr lang="en-GB" dirty="0" smtClean="0"/>
              <a:t>Use </a:t>
            </a:r>
            <a:r>
              <a:rPr lang="en-GB" dirty="0" err="1" smtClean="0"/>
              <a:t>HCat</a:t>
            </a:r>
            <a:r>
              <a:rPr lang="en-GB" dirty="0" smtClean="0"/>
              <a:t> to define a schema for the data</a:t>
            </a:r>
          </a:p>
          <a:p>
            <a:pPr marL="514350" indent="-514350">
              <a:buFont typeface="+mj-lt"/>
              <a:buAutoNum type="arabicPeriod"/>
            </a:pPr>
            <a:r>
              <a:rPr lang="en-GB" dirty="0" smtClean="0"/>
              <a:t>Use Hive to determine sentiment</a:t>
            </a:r>
          </a:p>
          <a:p>
            <a:pPr marL="514350" indent="-514350">
              <a:buFont typeface="+mj-lt"/>
              <a:buAutoNum type="arabicPeriod"/>
            </a:pPr>
            <a:r>
              <a:rPr lang="en-GB" dirty="0" smtClean="0"/>
              <a:t>Use Excel bar-charts to visualise volumes of tweets.</a:t>
            </a:r>
          </a:p>
          <a:p>
            <a:pPr marL="514350" indent="-514350">
              <a:buFont typeface="+mj-lt"/>
              <a:buAutoNum type="arabicPeriod"/>
            </a:pPr>
            <a:r>
              <a:rPr lang="en-GB" dirty="0" smtClean="0"/>
              <a:t>Use MS-</a:t>
            </a:r>
            <a:r>
              <a:rPr lang="en-GB" dirty="0" err="1" smtClean="0"/>
              <a:t>PowerView</a:t>
            </a:r>
            <a:r>
              <a:rPr lang="en-GB" dirty="0" smtClean="0"/>
              <a:t> to view sentiment by country on a world map.</a:t>
            </a:r>
          </a:p>
          <a:p>
            <a:pPr marL="514350" indent="-514350">
              <a:buFont typeface="+mj-lt"/>
              <a:buAutoNum type="arabicPeriod"/>
            </a:pPr>
            <a:endParaRPr lang="en-GB" dirty="0" smtClean="0"/>
          </a:p>
        </p:txBody>
      </p:sp>
    </p:spTree>
    <p:extLst>
      <p:ext uri="{BB962C8B-B14F-4D97-AF65-F5344CB8AC3E}">
        <p14:creationId xmlns:p14="http://schemas.microsoft.com/office/powerpoint/2010/main" val="10237143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DATA ENGINEERING</a:t>
            </a:r>
            <a:endParaRPr lang="en-US" dirty="0"/>
          </a:p>
        </p:txBody>
      </p:sp>
      <p:sp>
        <p:nvSpPr>
          <p:cNvPr id="3" name="Content Placeholder 2"/>
          <p:cNvSpPr>
            <a:spLocks noGrp="1"/>
          </p:cNvSpPr>
          <p:nvPr>
            <p:ph idx="1"/>
          </p:nvPr>
        </p:nvSpPr>
        <p:spPr/>
        <p:txBody>
          <a:bodyPr/>
          <a:lstStyle/>
          <a:p>
            <a:pPr marL="0" indent="0" algn="ctr">
              <a:buNone/>
            </a:pPr>
            <a:endParaRPr lang="en-US" dirty="0"/>
          </a:p>
          <a:p>
            <a:pPr marL="0" indent="0" algn="ctr">
              <a:buNone/>
            </a:pPr>
            <a:endParaRPr lang="en-US" dirty="0" smtClean="0"/>
          </a:p>
          <a:p>
            <a:pPr marL="0" indent="0" algn="ctr">
              <a:buNone/>
            </a:pPr>
            <a:r>
              <a:rPr lang="en-US" dirty="0" smtClean="0"/>
              <a:t> Introduction to </a:t>
            </a:r>
          </a:p>
          <a:p>
            <a:pPr marL="0" indent="0" algn="ctr">
              <a:buNone/>
            </a:pPr>
            <a:r>
              <a:rPr lang="en-US" dirty="0" smtClean="0"/>
              <a:t>Data Engineering</a:t>
            </a:r>
          </a:p>
          <a:p>
            <a:pPr marL="0" indent="0" algn="ctr">
              <a:buNone/>
            </a:pPr>
            <a:endParaRPr lang="en-US" dirty="0"/>
          </a:p>
          <a:p>
            <a:pPr marL="0" indent="0" algn="ctr">
              <a:buNone/>
            </a:pPr>
            <a:r>
              <a:rPr lang="en-US" dirty="0" smtClean="0"/>
              <a:t>Ken Williams</a:t>
            </a:r>
            <a:endParaRPr lang="en-US" dirty="0"/>
          </a:p>
        </p:txBody>
      </p:sp>
    </p:spTree>
    <p:extLst>
      <p:ext uri="{BB962C8B-B14F-4D97-AF65-F5344CB8AC3E}">
        <p14:creationId xmlns:p14="http://schemas.microsoft.com/office/powerpoint/2010/main" val="41726570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Use Case 2</a:t>
            </a:r>
            <a:endParaRPr lang="en-GB" dirty="0"/>
          </a:p>
        </p:txBody>
      </p:sp>
      <p:sp>
        <p:nvSpPr>
          <p:cNvPr id="3" name="Content Placeholder 2"/>
          <p:cNvSpPr>
            <a:spLocks noGrp="1"/>
          </p:cNvSpPr>
          <p:nvPr>
            <p:ph idx="1"/>
          </p:nvPr>
        </p:nvSpPr>
        <p:spPr/>
        <p:txBody>
          <a:bodyPr/>
          <a:lstStyle/>
          <a:p>
            <a:pPr marL="0" indent="0">
              <a:buNone/>
            </a:pPr>
            <a:r>
              <a:rPr lang="en-GB" dirty="0" smtClean="0"/>
              <a:t>Geolocation use-case:</a:t>
            </a:r>
          </a:p>
          <a:p>
            <a:pPr marL="0" indent="0">
              <a:buNone/>
            </a:pPr>
            <a:r>
              <a:rPr lang="en-GB" dirty="0" smtClean="0"/>
              <a:t>A trucking company has over 100 delivery trucks. </a:t>
            </a:r>
          </a:p>
          <a:p>
            <a:pPr marL="0" indent="0">
              <a:buNone/>
            </a:pPr>
            <a:r>
              <a:rPr lang="en-GB" dirty="0" smtClean="0"/>
              <a:t>Geolocation data collected contains events generated as trucks are being driven.</a:t>
            </a:r>
          </a:p>
          <a:p>
            <a:pPr marL="0" indent="0">
              <a:buNone/>
            </a:pPr>
            <a:r>
              <a:rPr lang="en-GB" dirty="0" smtClean="0"/>
              <a:t>Company wants to …. </a:t>
            </a:r>
          </a:p>
          <a:p>
            <a:pPr>
              <a:buFontTx/>
              <a:buChar char="-"/>
            </a:pPr>
            <a:r>
              <a:rPr lang="en-GB" dirty="0" smtClean="0"/>
              <a:t>Reduce fuel costs</a:t>
            </a:r>
          </a:p>
          <a:p>
            <a:pPr>
              <a:buFontTx/>
              <a:buChar char="-"/>
            </a:pPr>
            <a:r>
              <a:rPr lang="en-GB" dirty="0" smtClean="0"/>
              <a:t>Increase driver safety</a:t>
            </a:r>
            <a:endParaRPr lang="en-GB" dirty="0"/>
          </a:p>
        </p:txBody>
      </p:sp>
    </p:spTree>
    <p:extLst>
      <p:ext uri="{BB962C8B-B14F-4D97-AF65-F5344CB8AC3E}">
        <p14:creationId xmlns:p14="http://schemas.microsoft.com/office/powerpoint/2010/main" val="38213992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Use Case 2 </a:t>
            </a:r>
            <a:r>
              <a:rPr lang="en-GB" dirty="0" err="1" smtClean="0"/>
              <a:t>cont</a:t>
            </a:r>
            <a:r>
              <a:rPr lang="en-GB" dirty="0" smtClean="0"/>
              <a:t>…</a:t>
            </a:r>
            <a:endParaRPr lang="en-GB" dirty="0"/>
          </a:p>
        </p:txBody>
      </p:sp>
      <p:sp>
        <p:nvSpPr>
          <p:cNvPr id="3" name="Content Placeholder 2"/>
          <p:cNvSpPr>
            <a:spLocks noGrp="1"/>
          </p:cNvSpPr>
          <p:nvPr>
            <p:ph idx="1"/>
          </p:nvPr>
        </p:nvSpPr>
        <p:spPr/>
        <p:txBody>
          <a:bodyPr>
            <a:normAutofit fontScale="85000" lnSpcReduction="20000"/>
          </a:bodyPr>
          <a:lstStyle/>
          <a:p>
            <a:pPr marL="0" indent="0">
              <a:buNone/>
            </a:pPr>
            <a:r>
              <a:rPr lang="en-GB" dirty="0" smtClean="0"/>
              <a:t>Big Data Architecture:</a:t>
            </a:r>
          </a:p>
          <a:p>
            <a:pPr marL="514350" indent="-514350">
              <a:buFont typeface="+mj-lt"/>
              <a:buAutoNum type="arabicPeriod"/>
            </a:pPr>
            <a:r>
              <a:rPr lang="en-GB" dirty="0" smtClean="0"/>
              <a:t>Use flume to stream truck data into HDFS.</a:t>
            </a:r>
          </a:p>
          <a:p>
            <a:pPr marL="514350" indent="-514350">
              <a:buFont typeface="+mj-lt"/>
              <a:buAutoNum type="arabicPeriod"/>
            </a:pPr>
            <a:r>
              <a:rPr lang="en-GB" dirty="0" smtClean="0"/>
              <a:t>Use </a:t>
            </a:r>
            <a:r>
              <a:rPr lang="en-GB" dirty="0" err="1" smtClean="0"/>
              <a:t>Sqoop</a:t>
            </a:r>
            <a:r>
              <a:rPr lang="en-GB" dirty="0" smtClean="0"/>
              <a:t> to import truck and driver data on to Hadoop from RDBMS (e.g. MySQL)</a:t>
            </a:r>
          </a:p>
          <a:p>
            <a:pPr marL="514350" indent="-514350">
              <a:buFont typeface="+mj-lt"/>
              <a:buAutoNum type="arabicPeriod"/>
            </a:pPr>
            <a:r>
              <a:rPr lang="en-GB" dirty="0" smtClean="0"/>
              <a:t>Existing data schemas are stored into </a:t>
            </a:r>
            <a:r>
              <a:rPr lang="en-GB" dirty="0" err="1" smtClean="0"/>
              <a:t>HCat</a:t>
            </a:r>
            <a:endParaRPr lang="en-GB" dirty="0" smtClean="0"/>
          </a:p>
          <a:p>
            <a:pPr marL="514350" indent="-514350">
              <a:buFont typeface="+mj-lt"/>
              <a:buAutoNum type="arabicPeriod"/>
            </a:pPr>
            <a:r>
              <a:rPr lang="en-GB" dirty="0" smtClean="0"/>
              <a:t>Hive used to analyse mileage of trucks</a:t>
            </a:r>
          </a:p>
          <a:p>
            <a:pPr marL="514350" indent="-514350">
              <a:buFont typeface="+mj-lt"/>
              <a:buAutoNum type="arabicPeriod"/>
            </a:pPr>
            <a:r>
              <a:rPr lang="en-GB" dirty="0" smtClean="0"/>
              <a:t>Pig used to calculate risk factor for each driver based on his/her events</a:t>
            </a:r>
          </a:p>
          <a:p>
            <a:pPr marL="514350" indent="-514350">
              <a:buFont typeface="+mj-lt"/>
              <a:buAutoNum type="arabicPeriod"/>
            </a:pPr>
            <a:r>
              <a:rPr lang="en-GB" dirty="0" smtClean="0"/>
              <a:t>Excel used to create bar graphs and maps showing where and how often events are occurring.</a:t>
            </a:r>
          </a:p>
          <a:p>
            <a:pPr marL="514350" indent="-514350">
              <a:buFont typeface="+mj-lt"/>
              <a:buAutoNum type="arabicPeriod"/>
            </a:pPr>
            <a:endParaRPr lang="en-GB" dirty="0" smtClean="0"/>
          </a:p>
        </p:txBody>
      </p:sp>
    </p:spTree>
    <p:extLst>
      <p:ext uri="{BB962C8B-B14F-4D97-AF65-F5344CB8AC3E}">
        <p14:creationId xmlns:p14="http://schemas.microsoft.com/office/powerpoint/2010/main" val="10711914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Hadoop</a:t>
            </a:r>
            <a:endParaRPr lang="en-GB" dirty="0"/>
          </a:p>
        </p:txBody>
      </p:sp>
      <p:sp>
        <p:nvSpPr>
          <p:cNvPr id="3" name="Content Placeholder 2"/>
          <p:cNvSpPr>
            <a:spLocks noGrp="1"/>
          </p:cNvSpPr>
          <p:nvPr>
            <p:ph idx="1"/>
          </p:nvPr>
        </p:nvSpPr>
        <p:spPr/>
        <p:txBody>
          <a:bodyPr>
            <a:normAutofit fontScale="70000" lnSpcReduction="20000"/>
          </a:bodyPr>
          <a:lstStyle/>
          <a:p>
            <a:r>
              <a:rPr lang="en-GB" dirty="0"/>
              <a:t>Existing tools were not designed to handle such large amounts of data </a:t>
            </a:r>
            <a:endParaRPr lang="en-GB" dirty="0" smtClean="0"/>
          </a:p>
          <a:p>
            <a:endParaRPr lang="en-GB" dirty="0" smtClean="0"/>
          </a:p>
          <a:p>
            <a:endParaRPr lang="en-GB" dirty="0"/>
          </a:p>
          <a:p>
            <a:pPr marL="0" indent="0">
              <a:buNone/>
            </a:pPr>
            <a:endParaRPr lang="en-GB" dirty="0" smtClean="0"/>
          </a:p>
          <a:p>
            <a:pPr marL="0" indent="0">
              <a:buNone/>
            </a:pPr>
            <a:endParaRPr lang="en-GB" dirty="0" smtClean="0"/>
          </a:p>
          <a:p>
            <a:pPr marL="0" indent="0">
              <a:buNone/>
            </a:pPr>
            <a:r>
              <a:rPr lang="en-GB" dirty="0"/>
              <a:t>-</a:t>
            </a:r>
            <a:r>
              <a:rPr lang="en-GB" dirty="0" smtClean="0"/>
              <a:t> </a:t>
            </a:r>
            <a:r>
              <a:rPr lang="en-GB" dirty="0"/>
              <a:t>"The Apache™ Hadoop™ project develops open-source software for </a:t>
            </a:r>
            <a:r>
              <a:rPr lang="en-GB" dirty="0" smtClean="0"/>
              <a:t>scalable, reliable, distributed </a:t>
            </a:r>
            <a:r>
              <a:rPr lang="en-GB" dirty="0"/>
              <a:t>computing." </a:t>
            </a:r>
            <a:endParaRPr lang="en-GB" dirty="0" smtClean="0"/>
          </a:p>
          <a:p>
            <a:pPr marL="0" indent="0">
              <a:buNone/>
            </a:pPr>
            <a:r>
              <a:rPr lang="en-GB" dirty="0" smtClean="0"/>
              <a:t>- (See </a:t>
            </a:r>
            <a:r>
              <a:rPr lang="en-GB" i="1" dirty="0" smtClean="0"/>
              <a:t>http</a:t>
            </a:r>
            <a:r>
              <a:rPr lang="en-GB" i="1" dirty="0"/>
              <a:t>://</a:t>
            </a:r>
            <a:r>
              <a:rPr lang="en-GB" i="1" dirty="0" smtClean="0"/>
              <a:t>hadoop.apache.org</a:t>
            </a:r>
            <a:r>
              <a:rPr lang="en-GB" dirty="0" smtClean="0"/>
              <a:t>) </a:t>
            </a:r>
          </a:p>
          <a:p>
            <a:pPr marL="0" indent="0">
              <a:buNone/>
            </a:pPr>
            <a:r>
              <a:rPr lang="en-GB" dirty="0"/>
              <a:t>-</a:t>
            </a:r>
            <a:r>
              <a:rPr lang="en-GB" dirty="0" smtClean="0"/>
              <a:t> </a:t>
            </a:r>
            <a:r>
              <a:rPr lang="en-GB" dirty="0"/>
              <a:t>Process Big Data on clusters of commodity hardware </a:t>
            </a:r>
            <a:endParaRPr lang="en-GB" dirty="0" smtClean="0"/>
          </a:p>
          <a:p>
            <a:pPr marL="0" indent="0">
              <a:buNone/>
            </a:pPr>
            <a:r>
              <a:rPr lang="en-GB" dirty="0"/>
              <a:t>-</a:t>
            </a:r>
            <a:r>
              <a:rPr lang="en-GB" dirty="0" smtClean="0"/>
              <a:t> </a:t>
            </a:r>
            <a:r>
              <a:rPr lang="en-GB" dirty="0"/>
              <a:t>Vibrant open-source community </a:t>
            </a:r>
            <a:endParaRPr lang="en-GB" dirty="0" smtClean="0"/>
          </a:p>
          <a:p>
            <a:pPr marL="0" indent="0">
              <a:buNone/>
            </a:pPr>
            <a:r>
              <a:rPr lang="en-GB" dirty="0"/>
              <a:t>-</a:t>
            </a:r>
            <a:r>
              <a:rPr lang="en-GB" dirty="0" smtClean="0"/>
              <a:t> </a:t>
            </a:r>
            <a:r>
              <a:rPr lang="en-GB" dirty="0"/>
              <a:t>Many products and tools reside on top of Hadoop</a:t>
            </a:r>
          </a:p>
        </p:txBody>
      </p:sp>
      <p:pic>
        <p:nvPicPr>
          <p:cNvPr id="4" name="Picture 3"/>
          <p:cNvPicPr>
            <a:picLocks noChangeAspect="1"/>
          </p:cNvPicPr>
          <p:nvPr/>
        </p:nvPicPr>
        <p:blipFill>
          <a:blip r:embed="rId2"/>
          <a:stretch>
            <a:fillRect/>
          </a:stretch>
        </p:blipFill>
        <p:spPr>
          <a:xfrm>
            <a:off x="3006773" y="2053632"/>
            <a:ext cx="2857500" cy="676275"/>
          </a:xfrm>
          <a:prstGeom prst="rect">
            <a:avLst/>
          </a:prstGeom>
        </p:spPr>
      </p:pic>
    </p:spTree>
    <p:extLst>
      <p:ext uri="{BB962C8B-B14F-4D97-AF65-F5344CB8AC3E}">
        <p14:creationId xmlns:p14="http://schemas.microsoft.com/office/powerpoint/2010/main" val="8697653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What is Hadoop?</a:t>
            </a:r>
            <a:endParaRPr lang="en-GB" dirty="0"/>
          </a:p>
        </p:txBody>
      </p:sp>
      <p:sp>
        <p:nvSpPr>
          <p:cNvPr id="3" name="Content Placeholder 2"/>
          <p:cNvSpPr>
            <a:spLocks noGrp="1"/>
          </p:cNvSpPr>
          <p:nvPr>
            <p:ph idx="1"/>
          </p:nvPr>
        </p:nvSpPr>
        <p:spPr/>
        <p:txBody>
          <a:bodyPr>
            <a:normAutofit fontScale="85000" lnSpcReduction="10000"/>
          </a:bodyPr>
          <a:lstStyle/>
          <a:p>
            <a:pPr>
              <a:buFontTx/>
              <a:buChar char="-"/>
            </a:pPr>
            <a:r>
              <a:rPr lang="en-GB" dirty="0" smtClean="0"/>
              <a:t>A framework for solving data-intensive processes.</a:t>
            </a:r>
          </a:p>
          <a:p>
            <a:pPr>
              <a:buFontTx/>
              <a:buChar char="-"/>
            </a:pPr>
            <a:r>
              <a:rPr lang="en-GB" dirty="0" smtClean="0"/>
              <a:t>Processes all contents of a file (or files) instead of just portions of a file.</a:t>
            </a:r>
          </a:p>
          <a:p>
            <a:pPr>
              <a:buFontTx/>
              <a:buChar char="-"/>
            </a:pPr>
            <a:r>
              <a:rPr lang="en-GB" dirty="0" smtClean="0"/>
              <a:t>Hadoop is very fast for very big jobs.</a:t>
            </a:r>
          </a:p>
          <a:p>
            <a:pPr>
              <a:buFontTx/>
              <a:buChar char="-"/>
            </a:pPr>
            <a:r>
              <a:rPr lang="en-GB" dirty="0" smtClean="0"/>
              <a:t>Hadoop is not fast for small data jobs.</a:t>
            </a:r>
          </a:p>
          <a:p>
            <a:pPr>
              <a:buFontTx/>
              <a:buChar char="-"/>
            </a:pPr>
            <a:r>
              <a:rPr lang="en-GB" dirty="0" smtClean="0"/>
              <a:t>By default, it provides no caching or indexing (other tools can do this)</a:t>
            </a:r>
          </a:p>
          <a:p>
            <a:pPr>
              <a:buFontTx/>
              <a:buChar char="-"/>
            </a:pPr>
            <a:r>
              <a:rPr lang="en-GB" dirty="0" smtClean="0"/>
              <a:t>Hadoop needs plenty of RAM, disk-space, etc.</a:t>
            </a:r>
          </a:p>
          <a:p>
            <a:pPr>
              <a:buFontTx/>
              <a:buChar char="-"/>
            </a:pPr>
            <a:r>
              <a:rPr lang="en-GB" dirty="0" smtClean="0"/>
              <a:t>Designed to handle hardware and software failures ‘gracefully’….</a:t>
            </a:r>
            <a:endParaRPr lang="en-GB" dirty="0"/>
          </a:p>
        </p:txBody>
      </p:sp>
    </p:spTree>
    <p:extLst>
      <p:ext uri="{BB962C8B-B14F-4D97-AF65-F5344CB8AC3E}">
        <p14:creationId xmlns:p14="http://schemas.microsoft.com/office/powerpoint/2010/main" val="4174612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RDBMS </a:t>
            </a:r>
            <a:r>
              <a:rPr lang="en-GB" dirty="0"/>
              <a:t>v</a:t>
            </a:r>
            <a:r>
              <a:rPr lang="en-GB" dirty="0" smtClean="0"/>
              <a:t>s Hadoop</a:t>
            </a:r>
            <a:endParaRPr lang="en-GB" dirty="0"/>
          </a:p>
        </p:txBody>
      </p:sp>
      <p:sp>
        <p:nvSpPr>
          <p:cNvPr id="3" name="Content Placeholder 2"/>
          <p:cNvSpPr>
            <a:spLocks noGrp="1"/>
          </p:cNvSpPr>
          <p:nvPr>
            <p:ph idx="1"/>
          </p:nvPr>
        </p:nvSpPr>
        <p:spPr/>
        <p:txBody>
          <a:bodyPr/>
          <a:lstStyle/>
          <a:p>
            <a:pPr marL="0" indent="0">
              <a:buNone/>
            </a:pPr>
            <a:endParaRPr lang="en-GB" dirty="0" smtClean="0"/>
          </a:p>
          <a:p>
            <a:pPr marL="0" indent="0">
              <a:buNone/>
            </a:pPr>
            <a:endParaRPr lang="en-GB" dirty="0"/>
          </a:p>
        </p:txBody>
      </p:sp>
      <p:graphicFrame>
        <p:nvGraphicFramePr>
          <p:cNvPr id="5" name="Table 4"/>
          <p:cNvGraphicFramePr>
            <a:graphicFrameLocks noGrp="1"/>
          </p:cNvGraphicFramePr>
          <p:nvPr>
            <p:extLst>
              <p:ext uri="{D42A27DB-BD31-4B8C-83A1-F6EECF244321}">
                <p14:modId xmlns:p14="http://schemas.microsoft.com/office/powerpoint/2010/main" val="893118977"/>
              </p:ext>
            </p:extLst>
          </p:nvPr>
        </p:nvGraphicFramePr>
        <p:xfrm>
          <a:off x="203197" y="887105"/>
          <a:ext cx="8737602" cy="5672920"/>
        </p:xfrm>
        <a:graphic>
          <a:graphicData uri="http://schemas.openxmlformats.org/drawingml/2006/table">
            <a:tbl>
              <a:tblPr firstRow="1" bandRow="1">
                <a:tableStyleId>{5C22544A-7EE6-4342-B048-85BDC9FD1C3A}</a:tableStyleId>
              </a:tblPr>
              <a:tblGrid>
                <a:gridCol w="2912534"/>
                <a:gridCol w="2912534"/>
                <a:gridCol w="2912534"/>
              </a:tblGrid>
              <a:tr h="559558">
                <a:tc>
                  <a:txBody>
                    <a:bodyPr/>
                    <a:lstStyle/>
                    <a:p>
                      <a:pPr algn="r"/>
                      <a:r>
                        <a:rPr lang="en-GB" dirty="0" smtClean="0"/>
                        <a:t>Relational Database</a:t>
                      </a:r>
                    </a:p>
                    <a:p>
                      <a:pPr algn="r"/>
                      <a:r>
                        <a:rPr lang="en-GB" dirty="0" smtClean="0"/>
                        <a:t>(e.g.</a:t>
                      </a:r>
                      <a:r>
                        <a:rPr lang="en-GB" baseline="0" dirty="0" smtClean="0"/>
                        <a:t> MySQL, Oracle)</a:t>
                      </a:r>
                      <a:endParaRPr lang="en-GB" dirty="0"/>
                    </a:p>
                  </a:txBody>
                  <a:tcPr/>
                </a:tc>
                <a:tc>
                  <a:txBody>
                    <a:bodyPr/>
                    <a:lstStyle/>
                    <a:p>
                      <a:pPr algn="ctr"/>
                      <a:r>
                        <a:rPr lang="en-GB" dirty="0" smtClean="0"/>
                        <a:t>vs</a:t>
                      </a:r>
                      <a:endParaRPr lang="en-GB" dirty="0"/>
                    </a:p>
                  </a:txBody>
                  <a:tcPr/>
                </a:tc>
                <a:tc>
                  <a:txBody>
                    <a:bodyPr/>
                    <a:lstStyle/>
                    <a:p>
                      <a:r>
                        <a:rPr lang="en-GB" dirty="0" smtClean="0"/>
                        <a:t>Hadoop</a:t>
                      </a:r>
                      <a:endParaRPr lang="en-GB" dirty="0"/>
                    </a:p>
                  </a:txBody>
                  <a:tcPr/>
                </a:tc>
              </a:tr>
              <a:tr h="732430">
                <a:tc>
                  <a:txBody>
                    <a:bodyPr/>
                    <a:lstStyle/>
                    <a:p>
                      <a:pPr algn="r"/>
                      <a:r>
                        <a:rPr lang="en-GB" dirty="0" smtClean="0"/>
                        <a:t>Required on-write</a:t>
                      </a:r>
                      <a:endParaRPr lang="en-GB" dirty="0"/>
                    </a:p>
                  </a:txBody>
                  <a:tcPr/>
                </a:tc>
                <a:tc>
                  <a:txBody>
                    <a:bodyPr/>
                    <a:lstStyle/>
                    <a:p>
                      <a:pPr algn="ctr"/>
                      <a:r>
                        <a:rPr lang="en-GB" dirty="0" smtClean="0"/>
                        <a:t>database schema</a:t>
                      </a:r>
                      <a:endParaRPr lang="en-GB" dirty="0"/>
                    </a:p>
                  </a:txBody>
                  <a:tcPr/>
                </a:tc>
                <a:tc>
                  <a:txBody>
                    <a:bodyPr/>
                    <a:lstStyle/>
                    <a:p>
                      <a:r>
                        <a:rPr lang="en-GB" dirty="0" smtClean="0"/>
                        <a:t>Required on-read</a:t>
                      </a:r>
                      <a:endParaRPr lang="en-GB" dirty="0"/>
                    </a:p>
                  </a:txBody>
                  <a:tcPr/>
                </a:tc>
              </a:tr>
              <a:tr h="732430">
                <a:tc>
                  <a:txBody>
                    <a:bodyPr/>
                    <a:lstStyle/>
                    <a:p>
                      <a:pPr algn="r"/>
                      <a:r>
                        <a:rPr lang="en-GB" dirty="0" smtClean="0"/>
                        <a:t>Reads are fast</a:t>
                      </a:r>
                      <a:endParaRPr lang="en-GB" dirty="0"/>
                    </a:p>
                  </a:txBody>
                  <a:tcPr/>
                </a:tc>
                <a:tc>
                  <a:txBody>
                    <a:bodyPr/>
                    <a:lstStyle/>
                    <a:p>
                      <a:pPr algn="ctr"/>
                      <a:r>
                        <a:rPr lang="en-GB" dirty="0" smtClean="0"/>
                        <a:t>speed</a:t>
                      </a:r>
                      <a:endParaRPr lang="en-GB" dirty="0"/>
                    </a:p>
                  </a:txBody>
                  <a:tcPr/>
                </a:tc>
                <a:tc>
                  <a:txBody>
                    <a:bodyPr/>
                    <a:lstStyle/>
                    <a:p>
                      <a:r>
                        <a:rPr lang="en-GB" dirty="0" smtClean="0"/>
                        <a:t>Writes are fast</a:t>
                      </a:r>
                      <a:endParaRPr lang="en-GB" dirty="0"/>
                    </a:p>
                  </a:txBody>
                  <a:tcPr/>
                </a:tc>
              </a:tr>
              <a:tr h="732430">
                <a:tc>
                  <a:txBody>
                    <a:bodyPr/>
                    <a:lstStyle/>
                    <a:p>
                      <a:pPr algn="r"/>
                      <a:r>
                        <a:rPr lang="en-GB" dirty="0" smtClean="0"/>
                        <a:t>Standards and structured</a:t>
                      </a:r>
                      <a:endParaRPr lang="en-GB" dirty="0"/>
                    </a:p>
                  </a:txBody>
                  <a:tcPr/>
                </a:tc>
                <a:tc>
                  <a:txBody>
                    <a:bodyPr/>
                    <a:lstStyle/>
                    <a:p>
                      <a:pPr algn="ctr"/>
                      <a:r>
                        <a:rPr lang="en-GB" dirty="0" smtClean="0"/>
                        <a:t>data governance</a:t>
                      </a:r>
                      <a:endParaRPr lang="en-GB" dirty="0"/>
                    </a:p>
                  </a:txBody>
                  <a:tcPr/>
                </a:tc>
                <a:tc>
                  <a:txBody>
                    <a:bodyPr/>
                    <a:lstStyle/>
                    <a:p>
                      <a:r>
                        <a:rPr lang="en-GB" dirty="0" smtClean="0"/>
                        <a:t>Loosely structured</a:t>
                      </a:r>
                      <a:endParaRPr lang="en-GB" dirty="0"/>
                    </a:p>
                  </a:txBody>
                  <a:tcPr/>
                </a:tc>
              </a:tr>
              <a:tr h="732430">
                <a:tc>
                  <a:txBody>
                    <a:bodyPr/>
                    <a:lstStyle/>
                    <a:p>
                      <a:pPr algn="r"/>
                      <a:r>
                        <a:rPr lang="en-GB" dirty="0" smtClean="0"/>
                        <a:t>Limited, no data processing</a:t>
                      </a:r>
                      <a:endParaRPr lang="en-GB" dirty="0"/>
                    </a:p>
                  </a:txBody>
                  <a:tcPr/>
                </a:tc>
                <a:tc>
                  <a:txBody>
                    <a:bodyPr/>
                    <a:lstStyle/>
                    <a:p>
                      <a:pPr algn="ctr"/>
                      <a:r>
                        <a:rPr lang="en-GB" dirty="0" smtClean="0"/>
                        <a:t>Processing</a:t>
                      </a:r>
                      <a:endParaRPr lang="en-GB" dirty="0"/>
                    </a:p>
                  </a:txBody>
                  <a:tcPr/>
                </a:tc>
                <a:tc>
                  <a:txBody>
                    <a:bodyPr/>
                    <a:lstStyle/>
                    <a:p>
                      <a:r>
                        <a:rPr lang="en-GB" dirty="0" smtClean="0"/>
                        <a:t>Processing coupled with data</a:t>
                      </a:r>
                      <a:endParaRPr lang="en-GB" dirty="0"/>
                    </a:p>
                  </a:txBody>
                  <a:tcPr/>
                </a:tc>
              </a:tr>
              <a:tr h="732430">
                <a:tc>
                  <a:txBody>
                    <a:bodyPr/>
                    <a:lstStyle/>
                    <a:p>
                      <a:pPr algn="r"/>
                      <a:r>
                        <a:rPr lang="en-GB" dirty="0" smtClean="0"/>
                        <a:t>Structured</a:t>
                      </a:r>
                      <a:endParaRPr lang="en-GB" dirty="0"/>
                    </a:p>
                  </a:txBody>
                  <a:tcPr/>
                </a:tc>
                <a:tc>
                  <a:txBody>
                    <a:bodyPr/>
                    <a:lstStyle/>
                    <a:p>
                      <a:pPr algn="ctr"/>
                      <a:r>
                        <a:rPr lang="en-GB" dirty="0" smtClean="0"/>
                        <a:t>Data</a:t>
                      </a:r>
                      <a:r>
                        <a:rPr lang="en-GB" baseline="0" dirty="0" smtClean="0"/>
                        <a:t> types</a:t>
                      </a:r>
                      <a:endParaRPr lang="en-GB" dirty="0"/>
                    </a:p>
                  </a:txBody>
                  <a:tcPr/>
                </a:tc>
                <a:tc>
                  <a:txBody>
                    <a:bodyPr/>
                    <a:lstStyle/>
                    <a:p>
                      <a:r>
                        <a:rPr lang="en-GB" dirty="0" smtClean="0"/>
                        <a:t>Structured, </a:t>
                      </a:r>
                    </a:p>
                    <a:p>
                      <a:r>
                        <a:rPr lang="en-GB" dirty="0" smtClean="0"/>
                        <a:t>semi-structured, and </a:t>
                      </a:r>
                    </a:p>
                    <a:p>
                      <a:r>
                        <a:rPr lang="en-GB" dirty="0" smtClean="0"/>
                        <a:t>un-structured</a:t>
                      </a:r>
                      <a:endParaRPr lang="en-GB" dirty="0"/>
                    </a:p>
                  </a:txBody>
                  <a:tcPr/>
                </a:tc>
              </a:tr>
              <a:tr h="732430">
                <a:tc>
                  <a:txBody>
                    <a:bodyPr/>
                    <a:lstStyle/>
                    <a:p>
                      <a:pPr algn="r"/>
                      <a:r>
                        <a:rPr lang="en-GB" dirty="0" smtClean="0"/>
                        <a:t>Interactive OLAP analytics</a:t>
                      </a:r>
                    </a:p>
                    <a:p>
                      <a:pPr algn="r"/>
                      <a:r>
                        <a:rPr lang="en-GB" dirty="0" smtClean="0"/>
                        <a:t>Complex ACID transactions</a:t>
                      </a:r>
                    </a:p>
                    <a:p>
                      <a:pPr algn="r"/>
                      <a:r>
                        <a:rPr lang="en-GB" dirty="0" smtClean="0"/>
                        <a:t>Operational</a:t>
                      </a:r>
                      <a:r>
                        <a:rPr lang="en-GB" baseline="0" dirty="0" smtClean="0"/>
                        <a:t> Data Store</a:t>
                      </a:r>
                      <a:endParaRPr lang="en-GB" dirty="0"/>
                    </a:p>
                  </a:txBody>
                  <a:tcPr/>
                </a:tc>
                <a:tc>
                  <a:txBody>
                    <a:bodyPr/>
                    <a:lstStyle/>
                    <a:p>
                      <a:pPr algn="ctr"/>
                      <a:r>
                        <a:rPr lang="en-GB" dirty="0" smtClean="0"/>
                        <a:t>Best fit use</a:t>
                      </a:r>
                      <a:endParaRPr lang="en-GB" dirty="0"/>
                    </a:p>
                  </a:txBody>
                  <a:tcPr/>
                </a:tc>
                <a:tc>
                  <a:txBody>
                    <a:bodyPr/>
                    <a:lstStyle/>
                    <a:p>
                      <a:r>
                        <a:rPr lang="en-GB" dirty="0" smtClean="0"/>
                        <a:t>Data discovery</a:t>
                      </a:r>
                    </a:p>
                    <a:p>
                      <a:r>
                        <a:rPr lang="en-GB" dirty="0" smtClean="0"/>
                        <a:t>Processing un-structured data</a:t>
                      </a:r>
                    </a:p>
                    <a:p>
                      <a:r>
                        <a:rPr lang="en-GB" dirty="0" smtClean="0"/>
                        <a:t>Massive storage/processing</a:t>
                      </a:r>
                      <a:endParaRPr lang="en-GB" dirty="0"/>
                    </a:p>
                  </a:txBody>
                  <a:tcPr/>
                </a:tc>
              </a:tr>
            </a:tbl>
          </a:graphicData>
        </a:graphic>
      </p:graphicFrame>
    </p:spTree>
    <p:extLst>
      <p:ext uri="{BB962C8B-B14F-4D97-AF65-F5344CB8AC3E}">
        <p14:creationId xmlns:p14="http://schemas.microsoft.com/office/powerpoint/2010/main" val="38724906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Database Schemas</a:t>
            </a:r>
            <a:endParaRPr lang="en-GB" dirty="0"/>
          </a:p>
        </p:txBody>
      </p:sp>
      <p:sp>
        <p:nvSpPr>
          <p:cNvPr id="3" name="Content Placeholder 2"/>
          <p:cNvSpPr>
            <a:spLocks noGrp="1"/>
          </p:cNvSpPr>
          <p:nvPr>
            <p:ph idx="1"/>
          </p:nvPr>
        </p:nvSpPr>
        <p:spPr/>
        <p:txBody>
          <a:bodyPr>
            <a:normAutofit fontScale="92500" lnSpcReduction="10000"/>
          </a:bodyPr>
          <a:lstStyle/>
          <a:p>
            <a:pPr marL="0" indent="0">
              <a:buNone/>
            </a:pPr>
            <a:r>
              <a:rPr lang="en-GB" dirty="0" smtClean="0"/>
              <a:t>In the RDBMS-world a schema is a database table definition (e.g. the columns and data types). </a:t>
            </a:r>
          </a:p>
          <a:p>
            <a:pPr marL="0" indent="0">
              <a:buNone/>
            </a:pPr>
            <a:endParaRPr lang="en-GB" dirty="0"/>
          </a:p>
          <a:p>
            <a:pPr marL="0" indent="0">
              <a:buNone/>
            </a:pPr>
            <a:endParaRPr lang="en-GB" dirty="0" smtClean="0"/>
          </a:p>
          <a:p>
            <a:pPr marL="0" indent="0">
              <a:buNone/>
            </a:pPr>
            <a:endParaRPr lang="en-GB" dirty="0" smtClean="0"/>
          </a:p>
          <a:p>
            <a:pPr marL="0" indent="0">
              <a:buNone/>
            </a:pPr>
            <a:r>
              <a:rPr lang="en-GB" dirty="0" smtClean="0"/>
              <a:t>Contains links </a:t>
            </a:r>
          </a:p>
          <a:p>
            <a:pPr marL="0" indent="0">
              <a:buNone/>
            </a:pPr>
            <a:r>
              <a:rPr lang="en-GB" dirty="0"/>
              <a:t>w</a:t>
            </a:r>
            <a:r>
              <a:rPr lang="en-GB" dirty="0" smtClean="0"/>
              <a:t>ith ids</a:t>
            </a:r>
          </a:p>
          <a:p>
            <a:pPr marL="0" indent="0">
              <a:buNone/>
            </a:pPr>
            <a:r>
              <a:rPr lang="en-GB" dirty="0"/>
              <a:t>t</a:t>
            </a:r>
            <a:r>
              <a:rPr lang="en-GB" dirty="0" smtClean="0"/>
              <a:t>o other tables. </a:t>
            </a:r>
            <a:endParaRPr lang="en-GB" dirty="0"/>
          </a:p>
        </p:txBody>
      </p:sp>
      <p:pic>
        <p:nvPicPr>
          <p:cNvPr id="4" name="Picture 3"/>
          <p:cNvPicPr>
            <a:picLocks noChangeAspect="1"/>
          </p:cNvPicPr>
          <p:nvPr/>
        </p:nvPicPr>
        <p:blipFill>
          <a:blip r:embed="rId2"/>
          <a:stretch>
            <a:fillRect/>
          </a:stretch>
        </p:blipFill>
        <p:spPr>
          <a:xfrm>
            <a:off x="3573631" y="2409138"/>
            <a:ext cx="5235999" cy="4018958"/>
          </a:xfrm>
          <a:prstGeom prst="rect">
            <a:avLst/>
          </a:prstGeom>
        </p:spPr>
      </p:pic>
    </p:spTree>
    <p:extLst>
      <p:ext uri="{BB962C8B-B14F-4D97-AF65-F5344CB8AC3E}">
        <p14:creationId xmlns:p14="http://schemas.microsoft.com/office/powerpoint/2010/main" val="598696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Database Schemas</a:t>
            </a:r>
            <a:endParaRPr lang="en-GB" dirty="0"/>
          </a:p>
        </p:txBody>
      </p:sp>
      <p:sp>
        <p:nvSpPr>
          <p:cNvPr id="3" name="Content Placeholder 2"/>
          <p:cNvSpPr>
            <a:spLocks noGrp="1"/>
          </p:cNvSpPr>
          <p:nvPr>
            <p:ph idx="1"/>
          </p:nvPr>
        </p:nvSpPr>
        <p:spPr/>
        <p:txBody>
          <a:bodyPr/>
          <a:lstStyle/>
          <a:p>
            <a:pPr>
              <a:buFontTx/>
              <a:buChar char="-"/>
            </a:pPr>
            <a:r>
              <a:rPr lang="en-GB" dirty="0" smtClean="0"/>
              <a:t>With a relational database, a schema must be defined and exist before data is written in to it (‘schema-on-write’). This forces the data to fit into one particular model.</a:t>
            </a:r>
          </a:p>
          <a:p>
            <a:pPr>
              <a:buFontTx/>
              <a:buChar char="-"/>
            </a:pPr>
            <a:r>
              <a:rPr lang="en-GB" dirty="0" smtClean="0"/>
              <a:t>Future changes to the model or data structure may be difficult.</a:t>
            </a:r>
            <a:endParaRPr lang="en-GB" dirty="0"/>
          </a:p>
        </p:txBody>
      </p:sp>
    </p:spTree>
    <p:extLst>
      <p:ext uri="{BB962C8B-B14F-4D97-AF65-F5344CB8AC3E}">
        <p14:creationId xmlns:p14="http://schemas.microsoft.com/office/powerpoint/2010/main" val="22915304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Database Schemas</a:t>
            </a:r>
            <a:endParaRPr lang="en-GB" dirty="0"/>
          </a:p>
        </p:txBody>
      </p:sp>
      <p:sp>
        <p:nvSpPr>
          <p:cNvPr id="3" name="Content Placeholder 2"/>
          <p:cNvSpPr>
            <a:spLocks noGrp="1"/>
          </p:cNvSpPr>
          <p:nvPr>
            <p:ph idx="1"/>
          </p:nvPr>
        </p:nvSpPr>
        <p:spPr/>
        <p:txBody>
          <a:bodyPr>
            <a:normAutofit fontScale="92500" lnSpcReduction="10000"/>
          </a:bodyPr>
          <a:lstStyle/>
          <a:p>
            <a:pPr>
              <a:buFontTx/>
              <a:buChar char="-"/>
            </a:pPr>
            <a:r>
              <a:rPr lang="en-GB" dirty="0" smtClean="0"/>
              <a:t>With Hadoop, data is input in to HDFS in it’s raw format without any schema being defined. When data is read from HDFS a schema can be applied then to fit the specific use-case and needs of your application</a:t>
            </a:r>
            <a:r>
              <a:rPr lang="en-GB" dirty="0" smtClean="0"/>
              <a:t>.</a:t>
            </a:r>
            <a:endParaRPr lang="en-GB" dirty="0"/>
          </a:p>
          <a:p>
            <a:pPr>
              <a:buFontTx/>
              <a:buChar char="-"/>
            </a:pPr>
            <a:endParaRPr lang="en-GB" dirty="0" smtClean="0"/>
          </a:p>
          <a:p>
            <a:pPr>
              <a:buFontTx/>
              <a:buChar char="-"/>
            </a:pPr>
            <a:r>
              <a:rPr lang="en-GB" dirty="0" smtClean="0"/>
              <a:t>Data on Hadoop is generally stored in        “</a:t>
            </a:r>
            <a:r>
              <a:rPr lang="en-GB" i="1" u="sng" dirty="0" smtClean="0"/>
              <a:t>de-normalized</a:t>
            </a:r>
            <a:r>
              <a:rPr lang="en-GB" dirty="0" smtClean="0"/>
              <a:t>” form (i.e. no key-fields, or ‘id’ columns). This makes queries faster (fewer joins) at the cost of increased storage space.  </a:t>
            </a:r>
            <a:endParaRPr lang="en-GB" dirty="0" smtClean="0"/>
          </a:p>
        </p:txBody>
      </p:sp>
    </p:spTree>
    <p:extLst>
      <p:ext uri="{BB962C8B-B14F-4D97-AF65-F5344CB8AC3E}">
        <p14:creationId xmlns:p14="http://schemas.microsoft.com/office/powerpoint/2010/main" val="33467077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The Data Lake</a:t>
            </a:r>
            <a:endParaRPr lang="en-GB" dirty="0"/>
          </a:p>
        </p:txBody>
      </p:sp>
      <p:sp>
        <p:nvSpPr>
          <p:cNvPr id="3" name="Content Placeholder 2"/>
          <p:cNvSpPr>
            <a:spLocks noGrp="1"/>
          </p:cNvSpPr>
          <p:nvPr>
            <p:ph idx="1"/>
          </p:nvPr>
        </p:nvSpPr>
        <p:spPr/>
        <p:txBody>
          <a:bodyPr/>
          <a:lstStyle/>
          <a:p>
            <a:pPr>
              <a:buFontTx/>
              <a:buChar char="-"/>
            </a:pPr>
            <a:r>
              <a:rPr lang="en-GB" dirty="0" smtClean="0"/>
              <a:t>Hadoop is not a replacement for the RDBMS. It is more of a ‘data warehouse’ or ‘data lake’ where you store data that you would otherwise not store in a database due to size or cost constraints.</a:t>
            </a:r>
          </a:p>
          <a:p>
            <a:pPr>
              <a:buFontTx/>
              <a:buChar char="-"/>
            </a:pPr>
            <a:r>
              <a:rPr lang="en-GB" dirty="0" smtClean="0"/>
              <a:t>You would still have a relational database for relational data and transactional systems.</a:t>
            </a:r>
            <a:endParaRPr lang="en-GB" dirty="0"/>
          </a:p>
        </p:txBody>
      </p:sp>
    </p:spTree>
    <p:extLst>
      <p:ext uri="{BB962C8B-B14F-4D97-AF65-F5344CB8AC3E}">
        <p14:creationId xmlns:p14="http://schemas.microsoft.com/office/powerpoint/2010/main" val="32076922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Hadoop 2.0</a:t>
            </a:r>
            <a:endParaRPr lang="en-GB" dirty="0"/>
          </a:p>
        </p:txBody>
      </p:sp>
      <p:sp>
        <p:nvSpPr>
          <p:cNvPr id="3" name="Content Placeholder 2"/>
          <p:cNvSpPr>
            <a:spLocks noGrp="1"/>
          </p:cNvSpPr>
          <p:nvPr>
            <p:ph idx="1"/>
          </p:nvPr>
        </p:nvSpPr>
        <p:spPr/>
        <p:txBody>
          <a:bodyPr>
            <a:normAutofit fontScale="92500"/>
          </a:bodyPr>
          <a:lstStyle/>
          <a:p>
            <a:pPr marL="0" indent="0">
              <a:buNone/>
            </a:pPr>
            <a:r>
              <a:rPr lang="en-GB" dirty="0" smtClean="0"/>
              <a:t>Apache Hadoop 2.0 consists of 4 modules,</a:t>
            </a:r>
          </a:p>
          <a:p>
            <a:pPr marL="571500" indent="-571500">
              <a:buAutoNum type="romanLcParenBoth"/>
            </a:pPr>
            <a:r>
              <a:rPr lang="en-GB" u="sng" dirty="0" smtClean="0"/>
              <a:t>Hadoop Common</a:t>
            </a:r>
            <a:r>
              <a:rPr lang="en-GB" dirty="0" smtClean="0"/>
              <a:t> the utilities that provide support for the other Hadoop modules.</a:t>
            </a:r>
          </a:p>
          <a:p>
            <a:pPr marL="571500" indent="-571500">
              <a:buAutoNum type="romanLcParenBoth"/>
            </a:pPr>
            <a:r>
              <a:rPr lang="en-GB" u="sng" dirty="0" smtClean="0"/>
              <a:t>HDFS</a:t>
            </a:r>
            <a:r>
              <a:rPr lang="en-GB" dirty="0" smtClean="0"/>
              <a:t> The Hadoop distributed file system.</a:t>
            </a:r>
          </a:p>
          <a:p>
            <a:pPr marL="571500" indent="-571500">
              <a:buAutoNum type="romanLcParenBoth"/>
            </a:pPr>
            <a:r>
              <a:rPr lang="en-GB" u="sng" dirty="0" smtClean="0"/>
              <a:t>YARN</a:t>
            </a:r>
            <a:r>
              <a:rPr lang="en-GB" dirty="0" smtClean="0"/>
              <a:t> A framework for cluster resource management and job scheduling</a:t>
            </a:r>
          </a:p>
          <a:p>
            <a:pPr marL="571500" indent="-571500">
              <a:buAutoNum type="romanLcParenBoth"/>
            </a:pPr>
            <a:r>
              <a:rPr lang="en-GB" dirty="0"/>
              <a:t> </a:t>
            </a:r>
            <a:r>
              <a:rPr lang="en-GB" u="sng" dirty="0" err="1" smtClean="0"/>
              <a:t>MapReduce</a:t>
            </a:r>
            <a:r>
              <a:rPr lang="en-GB" dirty="0" smtClean="0"/>
              <a:t> A set of libraries for processing large datasets in a parallel and scalable fashion.</a:t>
            </a:r>
            <a:endParaRPr lang="en-GB" dirty="0"/>
          </a:p>
        </p:txBody>
      </p:sp>
    </p:spTree>
    <p:extLst>
      <p:ext uri="{BB962C8B-B14F-4D97-AF65-F5344CB8AC3E}">
        <p14:creationId xmlns:p14="http://schemas.microsoft.com/office/powerpoint/2010/main" val="2458944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Sandboxes for Download</a:t>
            </a:r>
            <a:endParaRPr lang="en-GB" dirty="0"/>
          </a:p>
        </p:txBody>
      </p:sp>
      <p:sp>
        <p:nvSpPr>
          <p:cNvPr id="3" name="Content Placeholder 2"/>
          <p:cNvSpPr>
            <a:spLocks noGrp="1"/>
          </p:cNvSpPr>
          <p:nvPr>
            <p:ph idx="1"/>
          </p:nvPr>
        </p:nvSpPr>
        <p:spPr/>
        <p:txBody>
          <a:bodyPr/>
          <a:lstStyle/>
          <a:p>
            <a:pPr marL="0" indent="0">
              <a:buNone/>
            </a:pPr>
            <a:r>
              <a:rPr lang="en-GB" dirty="0" smtClean="0"/>
              <a:t>Hadoop likes to use lots of RAM, disk-space and CPU time. </a:t>
            </a:r>
          </a:p>
          <a:p>
            <a:pPr marL="0" indent="0">
              <a:buNone/>
            </a:pPr>
            <a:r>
              <a:rPr lang="en-GB" dirty="0" smtClean="0"/>
              <a:t>Example ‘single-node’ Virtual Machines available (include tutorials)</a:t>
            </a:r>
          </a:p>
          <a:p>
            <a:pPr marL="0" indent="0">
              <a:buNone/>
            </a:pPr>
            <a:endParaRPr lang="en-GB" sz="2000" dirty="0" smtClean="0"/>
          </a:p>
          <a:p>
            <a:pPr marL="0" indent="0">
              <a:buNone/>
            </a:pPr>
            <a:r>
              <a:rPr lang="en-GB" sz="2000" dirty="0" smtClean="0">
                <a:hlinkClick r:id="rId2"/>
              </a:rPr>
              <a:t>http://www.hortonworks.com/SandBox</a:t>
            </a:r>
            <a:endParaRPr lang="en-GB" sz="2000" dirty="0" smtClean="0"/>
          </a:p>
          <a:p>
            <a:pPr marL="0" indent="0">
              <a:buNone/>
            </a:pPr>
            <a:r>
              <a:rPr lang="en-GB" sz="2000" dirty="0">
                <a:hlinkClick r:id="rId3"/>
              </a:rPr>
              <a:t>http://</a:t>
            </a:r>
            <a:r>
              <a:rPr lang="en-GB" sz="2000" dirty="0" smtClean="0">
                <a:hlinkClick r:id="rId3"/>
              </a:rPr>
              <a:t>www.cloudera.com/content/cloudera/en/downloads.html</a:t>
            </a:r>
            <a:endParaRPr lang="en-GB" sz="2000" dirty="0" smtClean="0"/>
          </a:p>
          <a:p>
            <a:pPr marL="0" indent="0">
              <a:buNone/>
            </a:pPr>
            <a:r>
              <a:rPr lang="en-GB" sz="2000" dirty="0">
                <a:hlinkClick r:id="rId4"/>
              </a:rPr>
              <a:t>https://</a:t>
            </a:r>
            <a:r>
              <a:rPr lang="en-GB" sz="2000" dirty="0" smtClean="0">
                <a:hlinkClick r:id="rId4"/>
              </a:rPr>
              <a:t>www.mapr.com/products/mapr-sandbox-hadoop/download</a:t>
            </a:r>
            <a:endParaRPr lang="en-GB" sz="2000" dirty="0" smtClean="0"/>
          </a:p>
          <a:p>
            <a:pPr marL="0" indent="0">
              <a:buNone/>
            </a:pPr>
            <a:endParaRPr lang="en-GB" sz="2000" dirty="0"/>
          </a:p>
          <a:p>
            <a:pPr marL="0" indent="0">
              <a:buNone/>
            </a:pPr>
            <a:r>
              <a:rPr lang="en-GB" sz="2800" dirty="0" smtClean="0"/>
              <a:t>Require at least 8GB RAM, preferably 16GB……</a:t>
            </a:r>
          </a:p>
          <a:p>
            <a:pPr marL="0" indent="0">
              <a:buNone/>
            </a:pPr>
            <a:endParaRPr lang="en-GB" dirty="0" smtClean="0"/>
          </a:p>
          <a:p>
            <a:pPr marL="0" indent="0">
              <a:buNone/>
            </a:pPr>
            <a:endParaRPr lang="en-GB" dirty="0"/>
          </a:p>
        </p:txBody>
      </p:sp>
    </p:spTree>
    <p:extLst>
      <p:ext uri="{BB962C8B-B14F-4D97-AF65-F5344CB8AC3E}">
        <p14:creationId xmlns:p14="http://schemas.microsoft.com/office/powerpoint/2010/main" val="38563630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New in Hadoop 2.x</a:t>
            </a:r>
            <a:endParaRPr lang="en-GB" dirty="0"/>
          </a:p>
        </p:txBody>
      </p:sp>
      <p:sp>
        <p:nvSpPr>
          <p:cNvPr id="3" name="Content Placeholder 2"/>
          <p:cNvSpPr>
            <a:spLocks noGrp="1"/>
          </p:cNvSpPr>
          <p:nvPr>
            <p:ph idx="1"/>
          </p:nvPr>
        </p:nvSpPr>
        <p:spPr/>
        <p:txBody>
          <a:bodyPr/>
          <a:lstStyle/>
          <a:p>
            <a:pPr marL="0" indent="0">
              <a:buNone/>
            </a:pPr>
            <a:r>
              <a:rPr lang="en-GB" dirty="0" smtClean="0"/>
              <a:t>Major changes between Hadoop 1.x and 2.x</a:t>
            </a:r>
          </a:p>
          <a:p>
            <a:pPr marL="0" indent="0">
              <a:buNone/>
            </a:pPr>
            <a:r>
              <a:rPr lang="en-GB" dirty="0" smtClean="0"/>
              <a:t>                           Hadoop 1.x</a:t>
            </a:r>
            <a:endParaRPr lang="en-GB" dirty="0"/>
          </a:p>
        </p:txBody>
      </p:sp>
      <p:graphicFrame>
        <p:nvGraphicFramePr>
          <p:cNvPr id="4" name="Diagram 3"/>
          <p:cNvGraphicFramePr/>
          <p:nvPr>
            <p:extLst>
              <p:ext uri="{D42A27DB-BD31-4B8C-83A1-F6EECF244321}">
                <p14:modId xmlns:p14="http://schemas.microsoft.com/office/powerpoint/2010/main" val="2455005571"/>
              </p:ext>
            </p:extLst>
          </p:nvPr>
        </p:nvGraphicFramePr>
        <p:xfrm>
          <a:off x="2320119" y="2522426"/>
          <a:ext cx="4544704" cy="37258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442878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New in Hadoop 2.x</a:t>
            </a:r>
            <a:endParaRPr lang="en-GB" dirty="0"/>
          </a:p>
        </p:txBody>
      </p:sp>
      <p:sp>
        <p:nvSpPr>
          <p:cNvPr id="3" name="Content Placeholder 2"/>
          <p:cNvSpPr>
            <a:spLocks noGrp="1"/>
          </p:cNvSpPr>
          <p:nvPr>
            <p:ph idx="1"/>
          </p:nvPr>
        </p:nvSpPr>
        <p:spPr/>
        <p:txBody>
          <a:bodyPr/>
          <a:lstStyle/>
          <a:p>
            <a:pPr marL="0" indent="0">
              <a:buNone/>
            </a:pPr>
            <a:r>
              <a:rPr lang="en-GB" dirty="0" smtClean="0"/>
              <a:t>                           Hadoop 2.x</a:t>
            </a:r>
            <a:endParaRPr lang="en-GB" dirty="0"/>
          </a:p>
        </p:txBody>
      </p:sp>
      <p:graphicFrame>
        <p:nvGraphicFramePr>
          <p:cNvPr id="4" name="Diagram 3"/>
          <p:cNvGraphicFramePr/>
          <p:nvPr>
            <p:extLst>
              <p:ext uri="{D42A27DB-BD31-4B8C-83A1-F6EECF244321}">
                <p14:modId xmlns:p14="http://schemas.microsoft.com/office/powerpoint/2010/main" val="451133971"/>
              </p:ext>
            </p:extLst>
          </p:nvPr>
        </p:nvGraphicFramePr>
        <p:xfrm>
          <a:off x="573206" y="3875964"/>
          <a:ext cx="8011236" cy="27295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extLst>
              <p:ext uri="{D42A27DB-BD31-4B8C-83A1-F6EECF244321}">
                <p14:modId xmlns:p14="http://schemas.microsoft.com/office/powerpoint/2010/main" val="3028416818"/>
              </p:ext>
            </p:extLst>
          </p:nvPr>
        </p:nvGraphicFramePr>
        <p:xfrm>
          <a:off x="573206" y="2267802"/>
          <a:ext cx="8011236" cy="128516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62351970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YARN</a:t>
            </a:r>
            <a:endParaRPr lang="en-GB" dirty="0"/>
          </a:p>
        </p:txBody>
      </p:sp>
      <p:sp>
        <p:nvSpPr>
          <p:cNvPr id="3" name="Content Placeholder 2"/>
          <p:cNvSpPr>
            <a:spLocks noGrp="1"/>
          </p:cNvSpPr>
          <p:nvPr>
            <p:ph idx="1"/>
          </p:nvPr>
        </p:nvSpPr>
        <p:spPr>
          <a:xfrm>
            <a:off x="457200" y="1179383"/>
            <a:ext cx="8229600" cy="5057643"/>
          </a:xfrm>
        </p:spPr>
        <p:txBody>
          <a:bodyPr>
            <a:normAutofit fontScale="85000" lnSpcReduction="10000"/>
          </a:bodyPr>
          <a:lstStyle/>
          <a:p>
            <a:pPr marL="0" indent="0">
              <a:buNone/>
            </a:pPr>
            <a:r>
              <a:rPr lang="en-GB" dirty="0" smtClean="0"/>
              <a:t>Hadoop 1.x </a:t>
            </a:r>
          </a:p>
          <a:p>
            <a:pPr>
              <a:buFontTx/>
              <a:buChar char="-"/>
            </a:pPr>
            <a:r>
              <a:rPr lang="en-GB" dirty="0" smtClean="0"/>
              <a:t>Batch-Processing only</a:t>
            </a:r>
          </a:p>
          <a:p>
            <a:pPr>
              <a:buFontTx/>
              <a:buChar char="-"/>
            </a:pPr>
            <a:r>
              <a:rPr lang="en-GB" dirty="0" err="1" smtClean="0"/>
              <a:t>MapReduce</a:t>
            </a:r>
            <a:r>
              <a:rPr lang="en-GB" dirty="0" smtClean="0"/>
              <a:t> only</a:t>
            </a:r>
          </a:p>
          <a:p>
            <a:pPr>
              <a:buFontTx/>
              <a:buChar char="-"/>
            </a:pPr>
            <a:endParaRPr lang="en-GB" dirty="0"/>
          </a:p>
          <a:p>
            <a:pPr marL="0" indent="0">
              <a:buNone/>
            </a:pPr>
            <a:r>
              <a:rPr lang="en-GB" dirty="0" smtClean="0"/>
              <a:t>Hadoop 2.x</a:t>
            </a:r>
          </a:p>
          <a:p>
            <a:pPr>
              <a:buFontTx/>
              <a:buChar char="-"/>
            </a:pPr>
            <a:r>
              <a:rPr lang="en-GB" dirty="0" smtClean="0"/>
              <a:t>Batch, stream and interactive processing</a:t>
            </a:r>
          </a:p>
          <a:p>
            <a:pPr>
              <a:buFontTx/>
              <a:buChar char="-"/>
            </a:pPr>
            <a:r>
              <a:rPr lang="en-GB" dirty="0" smtClean="0"/>
              <a:t>YARN: A more generalised resource allocator </a:t>
            </a:r>
          </a:p>
          <a:p>
            <a:pPr marL="0" indent="0">
              <a:buNone/>
            </a:pPr>
            <a:r>
              <a:rPr lang="en-GB" dirty="0" smtClean="0"/>
              <a:t>    </a:t>
            </a:r>
            <a:r>
              <a:rPr lang="en-GB" sz="2800" dirty="0" smtClean="0"/>
              <a:t>(Resources such as memory, disk-space, </a:t>
            </a:r>
            <a:r>
              <a:rPr lang="en-GB" sz="2800" dirty="0" err="1" smtClean="0"/>
              <a:t>cpu</a:t>
            </a:r>
            <a:r>
              <a:rPr lang="en-GB" sz="2800" dirty="0" smtClean="0"/>
              <a:t>-time)</a:t>
            </a:r>
          </a:p>
          <a:p>
            <a:pPr marL="0" indent="0">
              <a:buNone/>
            </a:pPr>
            <a:endParaRPr lang="en-GB" dirty="0"/>
          </a:p>
          <a:p>
            <a:pPr marL="0" indent="0">
              <a:buNone/>
            </a:pPr>
            <a:r>
              <a:rPr lang="en-GB" dirty="0" smtClean="0"/>
              <a:t>**** YARN means we can program Hadoop with other models of parallelism, </a:t>
            </a:r>
            <a:r>
              <a:rPr lang="en-GB" i="1" u="sng" dirty="0" smtClean="0"/>
              <a:t>not just </a:t>
            </a:r>
            <a:r>
              <a:rPr lang="en-GB" i="1" u="sng" dirty="0" err="1" smtClean="0"/>
              <a:t>MapReduce</a:t>
            </a:r>
            <a:r>
              <a:rPr lang="en-GB" i="1" u="sng" dirty="0" smtClean="0"/>
              <a:t> </a:t>
            </a:r>
            <a:r>
              <a:rPr lang="en-GB" dirty="0" smtClean="0"/>
              <a:t>****</a:t>
            </a:r>
            <a:endParaRPr lang="en-GB" dirty="0"/>
          </a:p>
        </p:txBody>
      </p:sp>
    </p:spTree>
    <p:extLst>
      <p:ext uri="{BB962C8B-B14F-4D97-AF65-F5344CB8AC3E}">
        <p14:creationId xmlns:p14="http://schemas.microsoft.com/office/powerpoint/2010/main" val="17798468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Short break?</a:t>
            </a:r>
            <a:endParaRPr lang="en-GB" dirty="0"/>
          </a:p>
        </p:txBody>
      </p:sp>
      <p:sp>
        <p:nvSpPr>
          <p:cNvPr id="3" name="Content Placeholder 2"/>
          <p:cNvSpPr>
            <a:spLocks noGrp="1"/>
          </p:cNvSpPr>
          <p:nvPr>
            <p:ph idx="1"/>
          </p:nvPr>
        </p:nvSpPr>
        <p:spPr>
          <a:xfrm>
            <a:off x="457200" y="1179383"/>
            <a:ext cx="8229600" cy="5057643"/>
          </a:xfrm>
        </p:spPr>
        <p:txBody>
          <a:bodyPr>
            <a:normAutofit/>
          </a:bodyPr>
          <a:lstStyle/>
          <a:p>
            <a:pPr marL="0" indent="0">
              <a:buNone/>
            </a:pPr>
            <a:r>
              <a:rPr lang="en-GB" dirty="0" smtClean="0"/>
              <a:t> </a:t>
            </a:r>
            <a:endParaRPr lang="en-GB" dirty="0" smtClean="0"/>
          </a:p>
          <a:p>
            <a:pPr>
              <a:buFontTx/>
              <a:buChar char="-"/>
            </a:pPr>
            <a:r>
              <a:rPr lang="en-GB" dirty="0" smtClean="0"/>
              <a:t>Overview of Big Data</a:t>
            </a:r>
          </a:p>
          <a:p>
            <a:pPr>
              <a:buFontTx/>
              <a:buChar char="-"/>
            </a:pPr>
            <a:r>
              <a:rPr lang="en-GB" dirty="0" smtClean="0"/>
              <a:t>Data types and Data structure</a:t>
            </a:r>
          </a:p>
          <a:p>
            <a:pPr>
              <a:buFontTx/>
              <a:buChar char="-"/>
            </a:pPr>
            <a:r>
              <a:rPr lang="en-GB" dirty="0" smtClean="0"/>
              <a:t>2 Example use-cases</a:t>
            </a:r>
          </a:p>
          <a:p>
            <a:pPr>
              <a:buFontTx/>
              <a:buChar char="-"/>
            </a:pPr>
            <a:r>
              <a:rPr lang="en-GB" dirty="0" smtClean="0"/>
              <a:t>RDBMS vs Hadoop</a:t>
            </a:r>
          </a:p>
          <a:p>
            <a:pPr>
              <a:buFontTx/>
              <a:buChar char="-"/>
            </a:pPr>
            <a:r>
              <a:rPr lang="en-GB" dirty="0" smtClean="0"/>
              <a:t>Hadoop 1.x and 2.x</a:t>
            </a:r>
          </a:p>
          <a:p>
            <a:pPr>
              <a:buFontTx/>
              <a:buChar char="-"/>
            </a:pPr>
            <a:endParaRPr lang="en-GB" dirty="0" smtClean="0"/>
          </a:p>
          <a:p>
            <a:pPr>
              <a:buFontTx/>
              <a:buChar char="-"/>
            </a:pPr>
            <a:endParaRPr lang="en-GB" dirty="0" smtClean="0"/>
          </a:p>
          <a:p>
            <a:pPr>
              <a:buFontTx/>
              <a:buChar char="-"/>
            </a:pPr>
            <a:endParaRPr lang="en-GB" dirty="0"/>
          </a:p>
        </p:txBody>
      </p:sp>
    </p:spTree>
    <p:extLst>
      <p:ext uri="{BB962C8B-B14F-4D97-AF65-F5344CB8AC3E}">
        <p14:creationId xmlns:p14="http://schemas.microsoft.com/office/powerpoint/2010/main" val="89829801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Eco-System</a:t>
            </a:r>
            <a:endParaRPr lang="en-GB" dirty="0"/>
          </a:p>
        </p:txBody>
      </p:sp>
      <p:sp>
        <p:nvSpPr>
          <p:cNvPr id="3" name="Content Placeholder 2"/>
          <p:cNvSpPr>
            <a:spLocks noGrp="1"/>
          </p:cNvSpPr>
          <p:nvPr>
            <p:ph idx="1"/>
          </p:nvPr>
        </p:nvSpPr>
        <p:spPr/>
        <p:txBody>
          <a:bodyPr/>
          <a:lstStyle/>
          <a:p>
            <a:pPr marL="0" indent="0">
              <a:buNone/>
            </a:pPr>
            <a:endParaRPr lang="en-GB" dirty="0" smtClean="0"/>
          </a:p>
          <a:p>
            <a:pPr marL="0" indent="0">
              <a:buNone/>
            </a:pPr>
            <a:r>
              <a:rPr lang="en-GB" dirty="0" smtClean="0"/>
              <a:t>Hadoop has quickly gown to be more than just Hadoop and HDFS.</a:t>
            </a:r>
          </a:p>
          <a:p>
            <a:pPr marL="0" indent="0">
              <a:buNone/>
            </a:pPr>
            <a:endParaRPr lang="en-GB" dirty="0"/>
          </a:p>
          <a:p>
            <a:pPr marL="0" indent="0">
              <a:buNone/>
            </a:pPr>
            <a:r>
              <a:rPr lang="en-GB" dirty="0" smtClean="0"/>
              <a:t>A large group of technologies (called the </a:t>
            </a:r>
            <a:r>
              <a:rPr lang="en-GB" i="1" dirty="0" smtClean="0"/>
              <a:t>eco-system</a:t>
            </a:r>
            <a:r>
              <a:rPr lang="en-GB" dirty="0" smtClean="0"/>
              <a:t>) has grown up around Hadoop.</a:t>
            </a:r>
          </a:p>
          <a:p>
            <a:pPr marL="0" indent="0">
              <a:buNone/>
            </a:pPr>
            <a:endParaRPr lang="en-GB" dirty="0"/>
          </a:p>
          <a:p>
            <a:pPr marL="0" indent="0">
              <a:buNone/>
            </a:pPr>
            <a:r>
              <a:rPr lang="en-GB" dirty="0" smtClean="0"/>
              <a:t>These include…</a:t>
            </a:r>
            <a:endParaRPr lang="en-GB" dirty="0"/>
          </a:p>
        </p:txBody>
      </p:sp>
    </p:spTree>
    <p:extLst>
      <p:ext uri="{BB962C8B-B14F-4D97-AF65-F5344CB8AC3E}">
        <p14:creationId xmlns:p14="http://schemas.microsoft.com/office/powerpoint/2010/main" val="151984399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Pig</a:t>
            </a:r>
            <a:endParaRPr lang="en-GB" dirty="0"/>
          </a:p>
        </p:txBody>
      </p:sp>
      <p:sp>
        <p:nvSpPr>
          <p:cNvPr id="3" name="Content Placeholder 2"/>
          <p:cNvSpPr>
            <a:spLocks noGrp="1"/>
          </p:cNvSpPr>
          <p:nvPr>
            <p:ph idx="1"/>
          </p:nvPr>
        </p:nvSpPr>
        <p:spPr/>
        <p:txBody>
          <a:bodyPr>
            <a:normAutofit fontScale="92500" lnSpcReduction="10000"/>
          </a:bodyPr>
          <a:lstStyle/>
          <a:p>
            <a:pPr marL="0" indent="0">
              <a:buNone/>
            </a:pPr>
            <a:r>
              <a:rPr lang="en-GB" dirty="0" smtClean="0"/>
              <a:t>Pig: a dataflow scripting </a:t>
            </a:r>
          </a:p>
          <a:p>
            <a:pPr marL="0" indent="0">
              <a:buNone/>
            </a:pPr>
            <a:r>
              <a:rPr lang="en-GB" dirty="0"/>
              <a:t>l</a:t>
            </a:r>
            <a:r>
              <a:rPr lang="en-GB" dirty="0" smtClean="0"/>
              <a:t>anguage that simplifies  </a:t>
            </a:r>
          </a:p>
          <a:p>
            <a:pPr marL="0" indent="0">
              <a:buNone/>
            </a:pPr>
            <a:r>
              <a:rPr lang="en-GB" dirty="0"/>
              <a:t>t</a:t>
            </a:r>
            <a:r>
              <a:rPr lang="en-GB" dirty="0" smtClean="0"/>
              <a:t>he creation of </a:t>
            </a:r>
            <a:r>
              <a:rPr lang="en-GB" dirty="0" err="1" smtClean="0"/>
              <a:t>MapReduce</a:t>
            </a:r>
            <a:r>
              <a:rPr lang="en-GB" dirty="0" smtClean="0"/>
              <a:t> </a:t>
            </a:r>
          </a:p>
          <a:p>
            <a:pPr marL="0" indent="0">
              <a:buNone/>
            </a:pPr>
            <a:r>
              <a:rPr lang="en-GB" dirty="0"/>
              <a:t>j</a:t>
            </a:r>
            <a:r>
              <a:rPr lang="en-GB" dirty="0" smtClean="0"/>
              <a:t>obs and is suited to </a:t>
            </a:r>
          </a:p>
          <a:p>
            <a:pPr marL="0" indent="0">
              <a:buNone/>
            </a:pPr>
            <a:r>
              <a:rPr lang="en-GB" dirty="0"/>
              <a:t>e</a:t>
            </a:r>
            <a:r>
              <a:rPr lang="en-GB" dirty="0" smtClean="0"/>
              <a:t>xploring and transforming </a:t>
            </a:r>
          </a:p>
          <a:p>
            <a:pPr marL="0" indent="0">
              <a:buNone/>
            </a:pPr>
            <a:r>
              <a:rPr lang="en-GB" dirty="0" smtClean="0"/>
              <a:t>data.</a:t>
            </a:r>
          </a:p>
          <a:p>
            <a:pPr marL="0" indent="0">
              <a:buNone/>
            </a:pPr>
            <a:endParaRPr lang="en-GB" dirty="0" smtClean="0"/>
          </a:p>
          <a:p>
            <a:pPr marL="0" indent="0">
              <a:buNone/>
            </a:pPr>
            <a:r>
              <a:rPr lang="en-GB" dirty="0" smtClean="0"/>
              <a:t>- Generates </a:t>
            </a:r>
            <a:r>
              <a:rPr lang="en-GB" dirty="0" err="1" smtClean="0"/>
              <a:t>MapReduce</a:t>
            </a:r>
            <a:r>
              <a:rPr lang="en-GB" dirty="0" smtClean="0"/>
              <a:t> code…</a:t>
            </a:r>
          </a:p>
          <a:p>
            <a:pPr marL="0" indent="0">
              <a:buNone/>
            </a:pPr>
            <a:r>
              <a:rPr lang="en-GB" i="1" dirty="0" smtClean="0"/>
              <a:t>- </a:t>
            </a:r>
            <a:r>
              <a:rPr lang="en-GB" dirty="0" smtClean="0"/>
              <a:t>See</a:t>
            </a:r>
            <a:r>
              <a:rPr lang="en-GB" i="1" dirty="0" smtClean="0"/>
              <a:t> http://pig.apache.org </a:t>
            </a:r>
          </a:p>
          <a:p>
            <a:pPr marL="0" indent="0">
              <a:buNone/>
            </a:pPr>
            <a:endParaRPr lang="en-GB" dirty="0"/>
          </a:p>
        </p:txBody>
      </p:sp>
      <p:pic>
        <p:nvPicPr>
          <p:cNvPr id="5" name="Picture 4"/>
          <p:cNvPicPr>
            <a:picLocks noChangeAspect="1"/>
          </p:cNvPicPr>
          <p:nvPr/>
        </p:nvPicPr>
        <p:blipFill>
          <a:blip r:embed="rId2"/>
          <a:stretch>
            <a:fillRect/>
          </a:stretch>
        </p:blipFill>
        <p:spPr>
          <a:xfrm>
            <a:off x="6261975" y="1149853"/>
            <a:ext cx="1653726" cy="2337266"/>
          </a:xfrm>
          <a:prstGeom prst="rect">
            <a:avLst/>
          </a:prstGeom>
        </p:spPr>
      </p:pic>
    </p:spTree>
    <p:extLst>
      <p:ext uri="{BB962C8B-B14F-4D97-AF65-F5344CB8AC3E}">
        <p14:creationId xmlns:p14="http://schemas.microsoft.com/office/powerpoint/2010/main" val="275678536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Hive</a:t>
            </a:r>
            <a:endParaRPr lang="en-GB" dirty="0"/>
          </a:p>
        </p:txBody>
      </p:sp>
      <p:sp>
        <p:nvSpPr>
          <p:cNvPr id="3" name="Content Placeholder 2"/>
          <p:cNvSpPr>
            <a:spLocks noGrp="1"/>
          </p:cNvSpPr>
          <p:nvPr>
            <p:ph idx="1"/>
          </p:nvPr>
        </p:nvSpPr>
        <p:spPr/>
        <p:txBody>
          <a:bodyPr>
            <a:normAutofit fontScale="85000" lnSpcReduction="20000"/>
          </a:bodyPr>
          <a:lstStyle/>
          <a:p>
            <a:pPr marL="0" indent="0">
              <a:buNone/>
            </a:pPr>
            <a:endParaRPr lang="en-GB" dirty="0" smtClean="0"/>
          </a:p>
          <a:p>
            <a:pPr marL="0" indent="0">
              <a:buNone/>
            </a:pPr>
            <a:r>
              <a:rPr lang="en-GB" dirty="0" smtClean="0"/>
              <a:t>Hive: Provides an </a:t>
            </a:r>
          </a:p>
          <a:p>
            <a:pPr marL="0" indent="0">
              <a:buNone/>
            </a:pPr>
            <a:r>
              <a:rPr lang="en-GB" dirty="0" smtClean="0"/>
              <a:t>SQL-like interface to </a:t>
            </a:r>
          </a:p>
          <a:p>
            <a:pPr marL="0" indent="0">
              <a:buNone/>
            </a:pPr>
            <a:r>
              <a:rPr lang="en-GB" dirty="0" smtClean="0"/>
              <a:t>your big data.</a:t>
            </a:r>
          </a:p>
          <a:p>
            <a:pPr marL="0" indent="0">
              <a:buNone/>
            </a:pPr>
            <a:endParaRPr lang="en-GB" dirty="0"/>
          </a:p>
          <a:p>
            <a:pPr marL="0" indent="0">
              <a:buNone/>
            </a:pPr>
            <a:r>
              <a:rPr lang="en-GB" dirty="0" smtClean="0"/>
              <a:t>Allows you to fit schema over your data.</a:t>
            </a:r>
          </a:p>
          <a:p>
            <a:pPr marL="0" indent="0">
              <a:buNone/>
            </a:pPr>
            <a:endParaRPr lang="en-GB" dirty="0"/>
          </a:p>
          <a:p>
            <a:pPr marL="0" indent="0">
              <a:buNone/>
            </a:pPr>
            <a:r>
              <a:rPr lang="en-GB" dirty="0" smtClean="0"/>
              <a:t>Lots of built-in aggregation and analytics-type functions (SUM, COUNT, N-GRAMS, </a:t>
            </a:r>
            <a:r>
              <a:rPr lang="en-GB" dirty="0" err="1" smtClean="0"/>
              <a:t>etc</a:t>
            </a:r>
            <a:r>
              <a:rPr lang="en-GB" dirty="0" smtClean="0"/>
              <a:t>)</a:t>
            </a:r>
          </a:p>
          <a:p>
            <a:pPr marL="0" indent="0">
              <a:buNone/>
            </a:pPr>
            <a:endParaRPr lang="en-GB" dirty="0"/>
          </a:p>
          <a:p>
            <a:pPr marL="0" indent="0">
              <a:buNone/>
            </a:pPr>
            <a:r>
              <a:rPr lang="en-GB" dirty="0" smtClean="0"/>
              <a:t>See  http://hive.apache.org     </a:t>
            </a:r>
            <a:endParaRPr lang="en-GB" dirty="0"/>
          </a:p>
        </p:txBody>
      </p:sp>
      <p:pic>
        <p:nvPicPr>
          <p:cNvPr id="4" name="Picture 3"/>
          <p:cNvPicPr>
            <a:picLocks noChangeAspect="1"/>
          </p:cNvPicPr>
          <p:nvPr/>
        </p:nvPicPr>
        <p:blipFill>
          <a:blip r:embed="rId2"/>
          <a:stretch>
            <a:fillRect/>
          </a:stretch>
        </p:blipFill>
        <p:spPr>
          <a:xfrm>
            <a:off x="6376490" y="1793533"/>
            <a:ext cx="1085850" cy="1000125"/>
          </a:xfrm>
          <a:prstGeom prst="rect">
            <a:avLst/>
          </a:prstGeom>
        </p:spPr>
      </p:pic>
    </p:spTree>
    <p:extLst>
      <p:ext uri="{BB962C8B-B14F-4D97-AF65-F5344CB8AC3E}">
        <p14:creationId xmlns:p14="http://schemas.microsoft.com/office/powerpoint/2010/main" val="2784045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Java</a:t>
            </a:r>
            <a:endParaRPr lang="en-GB" dirty="0"/>
          </a:p>
        </p:txBody>
      </p:sp>
      <p:sp>
        <p:nvSpPr>
          <p:cNvPr id="3" name="Content Placeholder 2"/>
          <p:cNvSpPr>
            <a:spLocks noGrp="1"/>
          </p:cNvSpPr>
          <p:nvPr>
            <p:ph idx="1"/>
          </p:nvPr>
        </p:nvSpPr>
        <p:spPr/>
        <p:txBody>
          <a:bodyPr/>
          <a:lstStyle/>
          <a:p>
            <a:r>
              <a:rPr lang="en-GB" dirty="0" smtClean="0"/>
              <a:t>Hadoop is written in Java</a:t>
            </a:r>
          </a:p>
          <a:p>
            <a:r>
              <a:rPr lang="en-GB" dirty="0" smtClean="0"/>
              <a:t>Hadoop can be programmed in Java</a:t>
            </a:r>
          </a:p>
          <a:p>
            <a:r>
              <a:rPr lang="en-GB" dirty="0" smtClean="0"/>
              <a:t>More detailed API, provides low-level functionality.</a:t>
            </a:r>
          </a:p>
          <a:p>
            <a:r>
              <a:rPr lang="en-GB" dirty="0" smtClean="0"/>
              <a:t>Programs can be written for both </a:t>
            </a:r>
            <a:r>
              <a:rPr lang="en-GB" dirty="0" err="1" smtClean="0"/>
              <a:t>MapReduce</a:t>
            </a:r>
            <a:r>
              <a:rPr lang="en-GB" dirty="0" smtClean="0"/>
              <a:t> or YARN.</a:t>
            </a:r>
          </a:p>
          <a:p>
            <a:r>
              <a:rPr lang="en-GB" dirty="0" smtClean="0"/>
              <a:t>Easier to </a:t>
            </a:r>
            <a:r>
              <a:rPr lang="en-GB" dirty="0" smtClean="0"/>
              <a:t>query data on HDFS</a:t>
            </a:r>
            <a:r>
              <a:rPr lang="en-GB" dirty="0" smtClean="0"/>
              <a:t> with </a:t>
            </a:r>
            <a:r>
              <a:rPr lang="en-GB" dirty="0" smtClean="0"/>
              <a:t>a higher-level language like Pig </a:t>
            </a:r>
          </a:p>
          <a:p>
            <a:endParaRPr lang="en-GB" dirty="0"/>
          </a:p>
        </p:txBody>
      </p:sp>
    </p:spTree>
    <p:extLst>
      <p:ext uri="{BB962C8B-B14F-4D97-AF65-F5344CB8AC3E}">
        <p14:creationId xmlns:p14="http://schemas.microsoft.com/office/powerpoint/2010/main" val="213923472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err="1" smtClean="0"/>
              <a:t>HBase</a:t>
            </a:r>
            <a:endParaRPr lang="en-GB" dirty="0"/>
          </a:p>
        </p:txBody>
      </p:sp>
      <p:sp>
        <p:nvSpPr>
          <p:cNvPr id="3" name="Content Placeholder 2"/>
          <p:cNvSpPr>
            <a:spLocks noGrp="1"/>
          </p:cNvSpPr>
          <p:nvPr>
            <p:ph idx="1"/>
          </p:nvPr>
        </p:nvSpPr>
        <p:spPr/>
        <p:txBody>
          <a:bodyPr/>
          <a:lstStyle/>
          <a:p>
            <a:pPr marL="0" indent="0">
              <a:buNone/>
            </a:pPr>
            <a:r>
              <a:rPr lang="en-GB" dirty="0" err="1" smtClean="0"/>
              <a:t>HBase</a:t>
            </a:r>
            <a:r>
              <a:rPr lang="en-GB" dirty="0" smtClean="0"/>
              <a:t>:  A NoSQL </a:t>
            </a:r>
          </a:p>
          <a:p>
            <a:pPr marL="0" indent="0">
              <a:buNone/>
            </a:pPr>
            <a:r>
              <a:rPr lang="en-GB" dirty="0"/>
              <a:t>s</a:t>
            </a:r>
            <a:r>
              <a:rPr lang="en-GB" dirty="0" smtClean="0"/>
              <a:t>calable, reliable </a:t>
            </a:r>
          </a:p>
          <a:p>
            <a:pPr marL="0" indent="0">
              <a:buNone/>
            </a:pPr>
            <a:r>
              <a:rPr lang="en-GB" dirty="0" smtClean="0"/>
              <a:t>object store  </a:t>
            </a:r>
          </a:p>
          <a:p>
            <a:pPr marL="0" indent="0">
              <a:buNone/>
            </a:pPr>
            <a:r>
              <a:rPr lang="en-GB" dirty="0"/>
              <a:t>d</a:t>
            </a:r>
            <a:r>
              <a:rPr lang="en-GB" dirty="0" smtClean="0"/>
              <a:t>atabase.</a:t>
            </a:r>
          </a:p>
          <a:p>
            <a:pPr marL="0" indent="0">
              <a:buNone/>
            </a:pPr>
            <a:endParaRPr lang="en-GB" dirty="0" smtClean="0"/>
          </a:p>
          <a:p>
            <a:pPr marL="0" indent="0">
              <a:buNone/>
            </a:pPr>
            <a:r>
              <a:rPr lang="en-GB" dirty="0" smtClean="0"/>
              <a:t>See  </a:t>
            </a:r>
            <a:r>
              <a:rPr lang="en-GB" dirty="0" smtClean="0">
                <a:hlinkClick r:id="rId2"/>
              </a:rPr>
              <a:t>http://hbase.apache.org</a:t>
            </a:r>
            <a:endParaRPr lang="en-GB" dirty="0" smtClean="0"/>
          </a:p>
          <a:p>
            <a:pPr marL="0" indent="0">
              <a:buNone/>
            </a:pPr>
            <a:endParaRPr lang="en-GB" dirty="0" smtClean="0"/>
          </a:p>
          <a:p>
            <a:pPr marL="0" indent="0">
              <a:buNone/>
            </a:pPr>
            <a:endParaRPr lang="en-GB" dirty="0"/>
          </a:p>
        </p:txBody>
      </p:sp>
      <p:pic>
        <p:nvPicPr>
          <p:cNvPr id="4" name="Picture 3"/>
          <p:cNvPicPr>
            <a:picLocks noChangeAspect="1"/>
          </p:cNvPicPr>
          <p:nvPr/>
        </p:nvPicPr>
        <p:blipFill>
          <a:blip r:embed="rId3"/>
          <a:stretch>
            <a:fillRect/>
          </a:stretch>
        </p:blipFill>
        <p:spPr>
          <a:xfrm>
            <a:off x="5115564" y="1872728"/>
            <a:ext cx="2543175" cy="628650"/>
          </a:xfrm>
          <a:prstGeom prst="rect">
            <a:avLst/>
          </a:prstGeom>
        </p:spPr>
      </p:pic>
    </p:spTree>
    <p:extLst>
      <p:ext uri="{BB962C8B-B14F-4D97-AF65-F5344CB8AC3E}">
        <p14:creationId xmlns:p14="http://schemas.microsoft.com/office/powerpoint/2010/main" val="423482387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err="1" smtClean="0"/>
              <a:t>Ambari</a:t>
            </a:r>
            <a:endParaRPr lang="en-GB" dirty="0"/>
          </a:p>
        </p:txBody>
      </p:sp>
      <p:sp>
        <p:nvSpPr>
          <p:cNvPr id="3" name="Content Placeholder 2"/>
          <p:cNvSpPr>
            <a:spLocks noGrp="1"/>
          </p:cNvSpPr>
          <p:nvPr>
            <p:ph idx="1"/>
          </p:nvPr>
        </p:nvSpPr>
        <p:spPr/>
        <p:txBody>
          <a:bodyPr/>
          <a:lstStyle/>
          <a:p>
            <a:pPr marL="0" indent="0">
              <a:buNone/>
            </a:pPr>
            <a:endParaRPr lang="en-GB" dirty="0" smtClean="0"/>
          </a:p>
          <a:p>
            <a:pPr marL="0" indent="0">
              <a:buNone/>
            </a:pPr>
            <a:r>
              <a:rPr lang="en-GB" dirty="0" err="1" smtClean="0"/>
              <a:t>Ambari</a:t>
            </a:r>
            <a:r>
              <a:rPr lang="en-GB" dirty="0" smtClean="0"/>
              <a:t>: A 100% open</a:t>
            </a:r>
          </a:p>
          <a:p>
            <a:pPr marL="0" indent="0">
              <a:buNone/>
            </a:pPr>
            <a:r>
              <a:rPr lang="en-GB" dirty="0"/>
              <a:t>s</a:t>
            </a:r>
            <a:r>
              <a:rPr lang="en-GB" dirty="0" smtClean="0"/>
              <a:t>ource tool for installing,</a:t>
            </a:r>
          </a:p>
          <a:p>
            <a:pPr marL="0" indent="0">
              <a:buNone/>
            </a:pPr>
            <a:r>
              <a:rPr lang="en-GB" dirty="0"/>
              <a:t>p</a:t>
            </a:r>
            <a:r>
              <a:rPr lang="en-GB" dirty="0" smtClean="0"/>
              <a:t>rovisioning, configuring, monitoring and managing</a:t>
            </a:r>
            <a:r>
              <a:rPr lang="en-GB" dirty="0"/>
              <a:t> </a:t>
            </a:r>
            <a:r>
              <a:rPr lang="en-GB" dirty="0" err="1" smtClean="0"/>
              <a:t>hadoop</a:t>
            </a:r>
            <a:r>
              <a:rPr lang="en-GB" dirty="0" smtClean="0"/>
              <a:t> clusters via a web user-interface.</a:t>
            </a:r>
          </a:p>
          <a:p>
            <a:pPr marL="0" indent="0">
              <a:buNone/>
            </a:pPr>
            <a:endParaRPr lang="en-GB" dirty="0"/>
          </a:p>
          <a:p>
            <a:pPr marL="0" indent="0">
              <a:buNone/>
            </a:pPr>
            <a:r>
              <a:rPr lang="en-GB" dirty="0" smtClean="0"/>
              <a:t>See    http://ambari.apache.org</a:t>
            </a:r>
            <a:endParaRPr lang="en-GB" dirty="0"/>
          </a:p>
        </p:txBody>
      </p:sp>
      <p:pic>
        <p:nvPicPr>
          <p:cNvPr id="4" name="Picture 3"/>
          <p:cNvPicPr>
            <a:picLocks noChangeAspect="1"/>
          </p:cNvPicPr>
          <p:nvPr/>
        </p:nvPicPr>
        <p:blipFill>
          <a:blip r:embed="rId2"/>
          <a:stretch>
            <a:fillRect/>
          </a:stretch>
        </p:blipFill>
        <p:spPr>
          <a:xfrm>
            <a:off x="4838857" y="1179383"/>
            <a:ext cx="3847943" cy="1154383"/>
          </a:xfrm>
          <a:prstGeom prst="rect">
            <a:avLst/>
          </a:prstGeom>
        </p:spPr>
      </p:pic>
    </p:spTree>
    <p:extLst>
      <p:ext uri="{BB962C8B-B14F-4D97-AF65-F5344CB8AC3E}">
        <p14:creationId xmlns:p14="http://schemas.microsoft.com/office/powerpoint/2010/main" val="15155304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Big Data and Hadoop</a:t>
            </a:r>
            <a:endParaRPr lang="en-GB" dirty="0"/>
          </a:p>
        </p:txBody>
      </p:sp>
      <p:sp>
        <p:nvSpPr>
          <p:cNvPr id="3" name="Content Placeholder 2"/>
          <p:cNvSpPr>
            <a:spLocks noGrp="1"/>
          </p:cNvSpPr>
          <p:nvPr>
            <p:ph idx="1"/>
          </p:nvPr>
        </p:nvSpPr>
        <p:spPr/>
        <p:txBody>
          <a:bodyPr/>
          <a:lstStyle/>
          <a:p>
            <a:pPr marL="514350" indent="-514350">
              <a:buFont typeface="+mj-lt"/>
              <a:buAutoNum type="arabicPeriod"/>
            </a:pPr>
            <a:r>
              <a:rPr lang="en-GB" dirty="0" smtClean="0"/>
              <a:t>Big Data – Who, What, When, Where, How and Why…</a:t>
            </a:r>
          </a:p>
          <a:p>
            <a:pPr marL="514350" indent="-514350">
              <a:buFont typeface="+mj-lt"/>
              <a:buAutoNum type="arabicPeriod"/>
            </a:pPr>
            <a:r>
              <a:rPr lang="en-GB" dirty="0" smtClean="0"/>
              <a:t>Hadoop and the Hadoop Distributed File System (</a:t>
            </a:r>
            <a:r>
              <a:rPr lang="en-GB" u="sng" dirty="0" smtClean="0"/>
              <a:t>HDFS</a:t>
            </a:r>
            <a:r>
              <a:rPr lang="en-GB" dirty="0" smtClean="0"/>
              <a:t>)</a:t>
            </a:r>
          </a:p>
          <a:p>
            <a:pPr marL="514350" indent="-514350">
              <a:buFont typeface="+mj-lt"/>
              <a:buAutoNum type="arabicPeriod"/>
            </a:pPr>
            <a:r>
              <a:rPr lang="en-GB" dirty="0" smtClean="0"/>
              <a:t>The Hadoop ‘Eco-System’</a:t>
            </a:r>
          </a:p>
          <a:p>
            <a:pPr marL="514350" indent="-514350">
              <a:buFont typeface="+mj-lt"/>
              <a:buAutoNum type="arabicPeriod"/>
            </a:pPr>
            <a:r>
              <a:rPr lang="en-GB" dirty="0" smtClean="0"/>
              <a:t>Data Science and Data Engineering ?</a:t>
            </a:r>
          </a:p>
          <a:p>
            <a:pPr marL="514350" indent="-514350">
              <a:buFont typeface="+mj-lt"/>
              <a:buAutoNum type="arabicPeriod"/>
            </a:pPr>
            <a:endParaRPr lang="en-GB" dirty="0"/>
          </a:p>
        </p:txBody>
      </p:sp>
    </p:spTree>
    <p:extLst>
      <p:ext uri="{BB962C8B-B14F-4D97-AF65-F5344CB8AC3E}">
        <p14:creationId xmlns:p14="http://schemas.microsoft.com/office/powerpoint/2010/main" val="132346608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err="1" smtClean="0"/>
              <a:t>ZooKeeper</a:t>
            </a:r>
            <a:endParaRPr lang="en-GB" dirty="0"/>
          </a:p>
        </p:txBody>
      </p:sp>
      <p:sp>
        <p:nvSpPr>
          <p:cNvPr id="3" name="Content Placeholder 2"/>
          <p:cNvSpPr>
            <a:spLocks noGrp="1"/>
          </p:cNvSpPr>
          <p:nvPr>
            <p:ph idx="1"/>
          </p:nvPr>
        </p:nvSpPr>
        <p:spPr>
          <a:xfrm>
            <a:off x="457200" y="1179384"/>
            <a:ext cx="8229600" cy="5125882"/>
          </a:xfrm>
        </p:spPr>
        <p:txBody>
          <a:bodyPr>
            <a:normAutofit fontScale="92500" lnSpcReduction="20000"/>
          </a:bodyPr>
          <a:lstStyle/>
          <a:p>
            <a:pPr marL="0" indent="0">
              <a:buNone/>
            </a:pPr>
            <a:r>
              <a:rPr lang="en-GB" dirty="0"/>
              <a:t>Zookeeper: A </a:t>
            </a:r>
            <a:r>
              <a:rPr lang="en-GB" dirty="0" smtClean="0"/>
              <a:t>software </a:t>
            </a:r>
          </a:p>
          <a:p>
            <a:pPr marL="0" indent="0">
              <a:buNone/>
            </a:pPr>
            <a:r>
              <a:rPr lang="en-GB" dirty="0" smtClean="0"/>
              <a:t>project </a:t>
            </a:r>
            <a:r>
              <a:rPr lang="en-GB" dirty="0"/>
              <a:t>of the Apache </a:t>
            </a:r>
            <a:endParaRPr lang="en-GB" dirty="0" smtClean="0"/>
          </a:p>
          <a:p>
            <a:pPr marL="0" indent="0">
              <a:buNone/>
            </a:pPr>
            <a:r>
              <a:rPr lang="en-GB" dirty="0" smtClean="0"/>
              <a:t>Software </a:t>
            </a:r>
            <a:r>
              <a:rPr lang="en-GB" dirty="0"/>
              <a:t>Foundation, </a:t>
            </a:r>
            <a:endParaRPr lang="en-GB" dirty="0" smtClean="0"/>
          </a:p>
          <a:p>
            <a:pPr marL="0" indent="0">
              <a:buNone/>
            </a:pPr>
            <a:r>
              <a:rPr lang="en-GB" dirty="0" smtClean="0"/>
              <a:t>providing </a:t>
            </a:r>
            <a:r>
              <a:rPr lang="en-GB" dirty="0"/>
              <a:t>an open source </a:t>
            </a:r>
            <a:endParaRPr lang="en-GB" dirty="0" smtClean="0"/>
          </a:p>
          <a:p>
            <a:pPr marL="0" indent="0">
              <a:buNone/>
            </a:pPr>
            <a:r>
              <a:rPr lang="en-GB" dirty="0" smtClean="0"/>
              <a:t>distributed </a:t>
            </a:r>
            <a:r>
              <a:rPr lang="en-GB" dirty="0"/>
              <a:t>configuration service, synchronization service, and naming registry for large distributed </a:t>
            </a:r>
            <a:r>
              <a:rPr lang="en-GB" dirty="0" smtClean="0"/>
              <a:t>systems.</a:t>
            </a:r>
          </a:p>
          <a:p>
            <a:pPr marL="0" indent="0">
              <a:buNone/>
            </a:pPr>
            <a:endParaRPr lang="en-GB" dirty="0" smtClean="0"/>
          </a:p>
          <a:p>
            <a:pPr marL="0" indent="0">
              <a:buNone/>
            </a:pPr>
            <a:r>
              <a:rPr lang="en-GB" dirty="0" smtClean="0"/>
              <a:t>A set of servers that provides a distributed-locking mechanism across services running on a </a:t>
            </a:r>
            <a:r>
              <a:rPr lang="en-GB" dirty="0" err="1" smtClean="0"/>
              <a:t>hadoop</a:t>
            </a:r>
            <a:r>
              <a:rPr lang="en-GB" dirty="0" smtClean="0"/>
              <a:t> cluster. </a:t>
            </a:r>
            <a:endParaRPr lang="en-GB" dirty="0"/>
          </a:p>
        </p:txBody>
      </p:sp>
      <p:pic>
        <p:nvPicPr>
          <p:cNvPr id="4" name="Picture 3"/>
          <p:cNvPicPr>
            <a:picLocks noChangeAspect="1"/>
          </p:cNvPicPr>
          <p:nvPr/>
        </p:nvPicPr>
        <p:blipFill>
          <a:blip r:embed="rId2"/>
          <a:stretch>
            <a:fillRect/>
          </a:stretch>
        </p:blipFill>
        <p:spPr>
          <a:xfrm>
            <a:off x="5827594" y="1179384"/>
            <a:ext cx="1731915" cy="1877251"/>
          </a:xfrm>
          <a:prstGeom prst="rect">
            <a:avLst/>
          </a:prstGeom>
        </p:spPr>
      </p:pic>
    </p:spTree>
    <p:extLst>
      <p:ext uri="{BB962C8B-B14F-4D97-AF65-F5344CB8AC3E}">
        <p14:creationId xmlns:p14="http://schemas.microsoft.com/office/powerpoint/2010/main" val="332104471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err="1" smtClean="0"/>
              <a:t>Sqoop</a:t>
            </a:r>
            <a:endParaRPr lang="en-GB" dirty="0"/>
          </a:p>
        </p:txBody>
      </p:sp>
      <p:sp>
        <p:nvSpPr>
          <p:cNvPr id="3" name="Content Placeholder 2"/>
          <p:cNvSpPr>
            <a:spLocks noGrp="1"/>
          </p:cNvSpPr>
          <p:nvPr>
            <p:ph idx="1"/>
          </p:nvPr>
        </p:nvSpPr>
        <p:spPr>
          <a:xfrm>
            <a:off x="457200" y="1179383"/>
            <a:ext cx="8229600" cy="5139529"/>
          </a:xfrm>
        </p:spPr>
        <p:txBody>
          <a:bodyPr>
            <a:normAutofit lnSpcReduction="10000"/>
          </a:bodyPr>
          <a:lstStyle/>
          <a:p>
            <a:pPr marL="0" indent="0">
              <a:buNone/>
            </a:pPr>
            <a:endParaRPr lang="en-GB" dirty="0" smtClean="0"/>
          </a:p>
          <a:p>
            <a:pPr marL="0" indent="0">
              <a:buNone/>
            </a:pPr>
            <a:r>
              <a:rPr lang="en-GB" dirty="0" err="1" smtClean="0"/>
              <a:t>Sqoop</a:t>
            </a:r>
            <a:r>
              <a:rPr lang="en-GB" dirty="0"/>
              <a:t>: A</a:t>
            </a:r>
            <a:r>
              <a:rPr lang="en-GB" dirty="0" smtClean="0"/>
              <a:t> </a:t>
            </a:r>
            <a:r>
              <a:rPr lang="en-GB" dirty="0"/>
              <a:t>command-line </a:t>
            </a:r>
            <a:endParaRPr lang="en-GB" dirty="0" smtClean="0"/>
          </a:p>
          <a:p>
            <a:pPr marL="0" indent="0">
              <a:buNone/>
            </a:pPr>
            <a:r>
              <a:rPr lang="en-GB" dirty="0" smtClean="0"/>
              <a:t>interface </a:t>
            </a:r>
            <a:r>
              <a:rPr lang="en-GB" dirty="0"/>
              <a:t>application for </a:t>
            </a:r>
            <a:endParaRPr lang="en-GB" dirty="0" smtClean="0"/>
          </a:p>
          <a:p>
            <a:pPr marL="0" indent="0">
              <a:buNone/>
            </a:pPr>
            <a:r>
              <a:rPr lang="en-GB" dirty="0" smtClean="0"/>
              <a:t>transferring </a:t>
            </a:r>
            <a:r>
              <a:rPr lang="en-GB" dirty="0"/>
              <a:t>data between </a:t>
            </a:r>
            <a:endParaRPr lang="en-GB" dirty="0" smtClean="0"/>
          </a:p>
          <a:p>
            <a:pPr marL="0" indent="0">
              <a:buNone/>
            </a:pPr>
            <a:r>
              <a:rPr lang="en-GB" dirty="0" smtClean="0"/>
              <a:t>relational </a:t>
            </a:r>
            <a:r>
              <a:rPr lang="en-GB" dirty="0"/>
              <a:t>databases and </a:t>
            </a:r>
            <a:r>
              <a:rPr lang="en-GB" dirty="0" smtClean="0"/>
              <a:t>Hadoop.</a:t>
            </a:r>
          </a:p>
          <a:p>
            <a:pPr marL="0" indent="0">
              <a:buNone/>
            </a:pPr>
            <a:r>
              <a:rPr lang="en-GB" dirty="0" smtClean="0"/>
              <a:t>Connectors exist for most databases, MySQL, Oracle, </a:t>
            </a:r>
            <a:r>
              <a:rPr lang="en-GB" dirty="0" err="1" smtClean="0"/>
              <a:t>SQLServer</a:t>
            </a:r>
            <a:r>
              <a:rPr lang="en-GB" dirty="0" smtClean="0"/>
              <a:t>, etc.</a:t>
            </a:r>
          </a:p>
          <a:p>
            <a:pPr marL="0" indent="0">
              <a:buNone/>
            </a:pPr>
            <a:endParaRPr lang="en-GB" dirty="0"/>
          </a:p>
          <a:p>
            <a:pPr marL="0" indent="0">
              <a:buNone/>
            </a:pPr>
            <a:r>
              <a:rPr lang="en-GB" dirty="0" smtClean="0"/>
              <a:t>Sqoop2 will use a client-server model.</a:t>
            </a:r>
            <a:endParaRPr lang="en-GB" dirty="0"/>
          </a:p>
        </p:txBody>
      </p:sp>
      <p:pic>
        <p:nvPicPr>
          <p:cNvPr id="4" name="Picture 3"/>
          <p:cNvPicPr>
            <a:picLocks noChangeAspect="1"/>
          </p:cNvPicPr>
          <p:nvPr/>
        </p:nvPicPr>
        <p:blipFill>
          <a:blip r:embed="rId2"/>
          <a:stretch>
            <a:fillRect/>
          </a:stretch>
        </p:blipFill>
        <p:spPr>
          <a:xfrm>
            <a:off x="5363199" y="2041691"/>
            <a:ext cx="2903152" cy="884404"/>
          </a:xfrm>
          <a:prstGeom prst="rect">
            <a:avLst/>
          </a:prstGeom>
        </p:spPr>
      </p:pic>
    </p:spTree>
    <p:extLst>
      <p:ext uri="{BB962C8B-B14F-4D97-AF65-F5344CB8AC3E}">
        <p14:creationId xmlns:p14="http://schemas.microsoft.com/office/powerpoint/2010/main" val="239412499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err="1" smtClean="0"/>
              <a:t>Oozie</a:t>
            </a:r>
            <a:endParaRPr lang="en-GB" dirty="0"/>
          </a:p>
        </p:txBody>
      </p:sp>
      <p:sp>
        <p:nvSpPr>
          <p:cNvPr id="3" name="Content Placeholder 2"/>
          <p:cNvSpPr>
            <a:spLocks noGrp="1"/>
          </p:cNvSpPr>
          <p:nvPr>
            <p:ph idx="1"/>
          </p:nvPr>
        </p:nvSpPr>
        <p:spPr/>
        <p:txBody>
          <a:bodyPr>
            <a:normAutofit fontScale="85000" lnSpcReduction="20000"/>
          </a:bodyPr>
          <a:lstStyle/>
          <a:p>
            <a:pPr marL="0" indent="0">
              <a:buNone/>
            </a:pPr>
            <a:r>
              <a:rPr lang="en-GB" dirty="0" err="1" smtClean="0"/>
              <a:t>Oozie</a:t>
            </a:r>
            <a:r>
              <a:rPr lang="en-GB" dirty="0"/>
              <a:t>: </a:t>
            </a:r>
            <a:r>
              <a:rPr lang="en-GB" dirty="0" err="1"/>
              <a:t>Oozie</a:t>
            </a:r>
            <a:r>
              <a:rPr lang="en-GB" dirty="0"/>
              <a:t> is a </a:t>
            </a:r>
            <a:endParaRPr lang="en-GB" dirty="0" smtClean="0"/>
          </a:p>
          <a:p>
            <a:pPr marL="0" indent="0">
              <a:buNone/>
            </a:pPr>
            <a:r>
              <a:rPr lang="en-GB" dirty="0" smtClean="0"/>
              <a:t>workflow </a:t>
            </a:r>
            <a:r>
              <a:rPr lang="en-GB" dirty="0"/>
              <a:t>scheduler </a:t>
            </a:r>
            <a:endParaRPr lang="en-GB" dirty="0" smtClean="0"/>
          </a:p>
          <a:p>
            <a:pPr marL="0" indent="0">
              <a:buNone/>
            </a:pPr>
            <a:r>
              <a:rPr lang="en-GB" dirty="0" smtClean="0"/>
              <a:t>system to </a:t>
            </a:r>
            <a:r>
              <a:rPr lang="en-GB" dirty="0"/>
              <a:t>manage </a:t>
            </a:r>
            <a:endParaRPr lang="en-GB" dirty="0" smtClean="0"/>
          </a:p>
          <a:p>
            <a:pPr marL="0" indent="0">
              <a:buNone/>
            </a:pPr>
            <a:r>
              <a:rPr lang="en-GB" dirty="0" smtClean="0"/>
              <a:t>Apache </a:t>
            </a:r>
            <a:r>
              <a:rPr lang="en-GB" dirty="0"/>
              <a:t>Hadoop jobs.</a:t>
            </a:r>
          </a:p>
          <a:p>
            <a:pPr marL="0" indent="0">
              <a:buNone/>
            </a:pPr>
            <a:endParaRPr lang="en-GB" dirty="0"/>
          </a:p>
          <a:p>
            <a:pPr marL="0" indent="0">
              <a:buNone/>
            </a:pPr>
            <a:r>
              <a:rPr lang="en-GB" dirty="0" err="1"/>
              <a:t>Oozie</a:t>
            </a:r>
            <a:r>
              <a:rPr lang="en-GB" dirty="0"/>
              <a:t> Workflow jobs are Directed </a:t>
            </a:r>
            <a:r>
              <a:rPr lang="en-GB" dirty="0" err="1"/>
              <a:t>Acyclical</a:t>
            </a:r>
            <a:r>
              <a:rPr lang="en-GB" dirty="0"/>
              <a:t> Graphs (DAGs) of actions.</a:t>
            </a:r>
          </a:p>
          <a:p>
            <a:pPr marL="0" indent="0">
              <a:buNone/>
            </a:pPr>
            <a:endParaRPr lang="en-GB" dirty="0"/>
          </a:p>
          <a:p>
            <a:pPr marL="0" indent="0">
              <a:buNone/>
            </a:pPr>
            <a:r>
              <a:rPr lang="en-GB" dirty="0" err="1"/>
              <a:t>Oozie</a:t>
            </a:r>
            <a:r>
              <a:rPr lang="en-GB" dirty="0"/>
              <a:t> Coordinator jobs are recurrent </a:t>
            </a:r>
            <a:r>
              <a:rPr lang="en-GB" dirty="0" err="1"/>
              <a:t>Oozie</a:t>
            </a:r>
            <a:r>
              <a:rPr lang="en-GB" dirty="0"/>
              <a:t> Workflow jobs triggered by time (frequency) and data </a:t>
            </a:r>
            <a:r>
              <a:rPr lang="en-GB" dirty="0" err="1"/>
              <a:t>availabilty</a:t>
            </a:r>
            <a:r>
              <a:rPr lang="en-GB" dirty="0"/>
              <a:t>.</a:t>
            </a:r>
          </a:p>
        </p:txBody>
      </p:sp>
      <p:pic>
        <p:nvPicPr>
          <p:cNvPr id="4" name="Picture 3"/>
          <p:cNvPicPr>
            <a:picLocks noChangeAspect="1"/>
          </p:cNvPicPr>
          <p:nvPr/>
        </p:nvPicPr>
        <p:blipFill>
          <a:blip r:embed="rId2"/>
          <a:stretch>
            <a:fillRect/>
          </a:stretch>
        </p:blipFill>
        <p:spPr>
          <a:xfrm>
            <a:off x="4015284" y="1293443"/>
            <a:ext cx="4426907" cy="1040323"/>
          </a:xfrm>
          <a:prstGeom prst="rect">
            <a:avLst/>
          </a:prstGeom>
        </p:spPr>
      </p:pic>
    </p:spTree>
    <p:extLst>
      <p:ext uri="{BB962C8B-B14F-4D97-AF65-F5344CB8AC3E}">
        <p14:creationId xmlns:p14="http://schemas.microsoft.com/office/powerpoint/2010/main" val="345718484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Mahout</a:t>
            </a:r>
            <a:endParaRPr lang="en-GB" dirty="0"/>
          </a:p>
        </p:txBody>
      </p:sp>
      <p:sp>
        <p:nvSpPr>
          <p:cNvPr id="3" name="Content Placeholder 2"/>
          <p:cNvSpPr>
            <a:spLocks noGrp="1"/>
          </p:cNvSpPr>
          <p:nvPr>
            <p:ph idx="1"/>
          </p:nvPr>
        </p:nvSpPr>
        <p:spPr/>
        <p:txBody>
          <a:bodyPr/>
          <a:lstStyle/>
          <a:p>
            <a:pPr marL="0" indent="0">
              <a:buNone/>
            </a:pPr>
            <a:r>
              <a:rPr lang="en-GB" dirty="0" smtClean="0"/>
              <a:t>Mahout: Scalable </a:t>
            </a:r>
          </a:p>
          <a:p>
            <a:pPr marL="0" indent="0">
              <a:buNone/>
            </a:pPr>
            <a:r>
              <a:rPr lang="en-GB" dirty="0" smtClean="0"/>
              <a:t>machine-learning libraries </a:t>
            </a:r>
          </a:p>
          <a:p>
            <a:pPr marL="0" indent="0">
              <a:buNone/>
            </a:pPr>
            <a:r>
              <a:rPr lang="en-GB" dirty="0" smtClean="0"/>
              <a:t>written on </a:t>
            </a:r>
            <a:r>
              <a:rPr lang="en-GB" dirty="0" err="1" smtClean="0"/>
              <a:t>MapReduce</a:t>
            </a:r>
            <a:r>
              <a:rPr lang="en-GB" dirty="0" smtClean="0"/>
              <a:t>.</a:t>
            </a:r>
          </a:p>
          <a:p>
            <a:pPr marL="0" indent="0">
              <a:buNone/>
            </a:pPr>
            <a:endParaRPr lang="en-GB" dirty="0"/>
          </a:p>
          <a:p>
            <a:pPr marL="0" indent="0">
              <a:buNone/>
            </a:pPr>
            <a:r>
              <a:rPr lang="en-GB" dirty="0" smtClean="0"/>
              <a:t>Provides libraries for clustering, classification, and regression analysis.</a:t>
            </a:r>
          </a:p>
          <a:p>
            <a:pPr marL="0" indent="0">
              <a:buNone/>
            </a:pPr>
            <a:endParaRPr lang="en-GB" dirty="0"/>
          </a:p>
          <a:p>
            <a:pPr marL="0" indent="0">
              <a:buNone/>
            </a:pPr>
            <a:r>
              <a:rPr lang="en-GB" dirty="0" smtClean="0"/>
              <a:t>Largely being replaced by Spark ….</a:t>
            </a:r>
            <a:endParaRPr lang="en-GB" dirty="0"/>
          </a:p>
        </p:txBody>
      </p:sp>
      <p:pic>
        <p:nvPicPr>
          <p:cNvPr id="4" name="Picture 3"/>
          <p:cNvPicPr>
            <a:picLocks noChangeAspect="1"/>
          </p:cNvPicPr>
          <p:nvPr/>
        </p:nvPicPr>
        <p:blipFill>
          <a:blip r:embed="rId2"/>
          <a:stretch>
            <a:fillRect/>
          </a:stretch>
        </p:blipFill>
        <p:spPr>
          <a:xfrm>
            <a:off x="5685216" y="1356246"/>
            <a:ext cx="2905125" cy="1143000"/>
          </a:xfrm>
          <a:prstGeom prst="rect">
            <a:avLst/>
          </a:prstGeom>
        </p:spPr>
      </p:pic>
    </p:spTree>
    <p:extLst>
      <p:ext uri="{BB962C8B-B14F-4D97-AF65-F5344CB8AC3E}">
        <p14:creationId xmlns:p14="http://schemas.microsoft.com/office/powerpoint/2010/main" val="89541272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err="1" smtClean="0"/>
              <a:t>HCatalog</a:t>
            </a:r>
            <a:endParaRPr lang="en-GB" dirty="0"/>
          </a:p>
        </p:txBody>
      </p:sp>
      <p:sp>
        <p:nvSpPr>
          <p:cNvPr id="3" name="Content Placeholder 2"/>
          <p:cNvSpPr>
            <a:spLocks noGrp="1"/>
          </p:cNvSpPr>
          <p:nvPr>
            <p:ph idx="1"/>
          </p:nvPr>
        </p:nvSpPr>
        <p:spPr/>
        <p:txBody>
          <a:bodyPr>
            <a:normAutofit lnSpcReduction="10000"/>
          </a:bodyPr>
          <a:lstStyle/>
          <a:p>
            <a:pPr marL="0" indent="0">
              <a:buNone/>
            </a:pPr>
            <a:endParaRPr lang="en-GB" dirty="0"/>
          </a:p>
          <a:p>
            <a:r>
              <a:rPr lang="en-GB" dirty="0" smtClean="0"/>
              <a:t>Centralised ‘meta-data’ repository for data stored on HDFS.</a:t>
            </a:r>
          </a:p>
          <a:p>
            <a:pPr marL="0" indent="0">
              <a:buNone/>
            </a:pPr>
            <a:endParaRPr lang="en-GB" dirty="0" smtClean="0"/>
          </a:p>
          <a:p>
            <a:r>
              <a:rPr lang="en-GB" dirty="0" smtClean="0"/>
              <a:t>Metadata like – table names, column names, column  types, table sizes</a:t>
            </a:r>
          </a:p>
          <a:p>
            <a:pPr marL="0" indent="0">
              <a:buNone/>
            </a:pPr>
            <a:endParaRPr lang="en-GB" dirty="0"/>
          </a:p>
          <a:p>
            <a:r>
              <a:rPr lang="en-GB" dirty="0" smtClean="0"/>
              <a:t>Makes meta-data available to other components (e.g. Hive, Pig) via an API.</a:t>
            </a:r>
          </a:p>
          <a:p>
            <a:endParaRPr lang="en-GB" dirty="0" smtClean="0"/>
          </a:p>
          <a:p>
            <a:pPr marL="0" indent="0">
              <a:buNone/>
            </a:pPr>
            <a:endParaRPr lang="en-GB" dirty="0" smtClean="0"/>
          </a:p>
        </p:txBody>
      </p:sp>
    </p:spTree>
    <p:extLst>
      <p:ext uri="{BB962C8B-B14F-4D97-AF65-F5344CB8AC3E}">
        <p14:creationId xmlns:p14="http://schemas.microsoft.com/office/powerpoint/2010/main" val="235995096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err="1" smtClean="0"/>
              <a:t>HCatalog</a:t>
            </a:r>
            <a:r>
              <a:rPr lang="en-GB" dirty="0" smtClean="0"/>
              <a:t> (or </a:t>
            </a:r>
            <a:r>
              <a:rPr lang="en-GB" dirty="0" err="1" smtClean="0"/>
              <a:t>HCat</a:t>
            </a:r>
            <a:r>
              <a:rPr lang="en-GB" dirty="0" smtClean="0"/>
              <a:t>) </a:t>
            </a:r>
            <a:endParaRPr lang="en-GB" dirty="0"/>
          </a:p>
        </p:txBody>
      </p:sp>
      <p:sp>
        <p:nvSpPr>
          <p:cNvPr id="3" name="Content Placeholder 2"/>
          <p:cNvSpPr>
            <a:spLocks noGrp="1"/>
          </p:cNvSpPr>
          <p:nvPr>
            <p:ph idx="1"/>
          </p:nvPr>
        </p:nvSpPr>
        <p:spPr/>
        <p:txBody>
          <a:bodyPr>
            <a:normAutofit fontScale="92500" lnSpcReduction="20000"/>
          </a:bodyPr>
          <a:lstStyle/>
          <a:p>
            <a:pPr marL="0" indent="0">
              <a:buNone/>
            </a:pPr>
            <a:endParaRPr lang="en-GB" dirty="0" smtClean="0"/>
          </a:p>
          <a:p>
            <a:pPr marL="0" indent="0">
              <a:buNone/>
            </a:pPr>
            <a:r>
              <a:rPr lang="en-GB" dirty="0" err="1" smtClean="0"/>
              <a:t>HCatalog</a:t>
            </a:r>
            <a:r>
              <a:rPr lang="en-GB" dirty="0" smtClean="0"/>
              <a:t>: A centralised schema and meta-data storage layer which makes meta-data available to other tools running on </a:t>
            </a:r>
            <a:r>
              <a:rPr lang="en-GB" dirty="0" err="1" smtClean="0"/>
              <a:t>hadoop</a:t>
            </a:r>
            <a:r>
              <a:rPr lang="en-GB" dirty="0"/>
              <a:t> </a:t>
            </a:r>
            <a:r>
              <a:rPr lang="en-GB" dirty="0" smtClean="0"/>
              <a:t>(e.g. pig, hive, </a:t>
            </a:r>
            <a:r>
              <a:rPr lang="en-GB" dirty="0" err="1" smtClean="0"/>
              <a:t>Oozie</a:t>
            </a:r>
            <a:r>
              <a:rPr lang="en-GB" dirty="0" smtClean="0"/>
              <a:t>, </a:t>
            </a:r>
            <a:r>
              <a:rPr lang="en-GB" dirty="0" err="1" smtClean="0"/>
              <a:t>MapReduce</a:t>
            </a:r>
            <a:r>
              <a:rPr lang="en-GB" dirty="0" smtClean="0"/>
              <a:t>, etc..) </a:t>
            </a:r>
          </a:p>
          <a:p>
            <a:pPr marL="0" indent="0">
              <a:buNone/>
            </a:pPr>
            <a:endParaRPr lang="en-GB" dirty="0"/>
          </a:p>
          <a:p>
            <a:pPr marL="0" indent="0">
              <a:buNone/>
            </a:pPr>
            <a:r>
              <a:rPr lang="en-GB" dirty="0" smtClean="0"/>
              <a:t>Previously was part of Hive project, </a:t>
            </a:r>
          </a:p>
          <a:p>
            <a:pPr marL="0" indent="0">
              <a:buNone/>
            </a:pPr>
            <a:r>
              <a:rPr lang="en-GB" dirty="0" smtClean="0"/>
              <a:t>now separate. </a:t>
            </a:r>
          </a:p>
          <a:p>
            <a:pPr marL="0" indent="0">
              <a:buNone/>
            </a:pPr>
            <a:endParaRPr lang="en-GB" dirty="0" smtClean="0"/>
          </a:p>
          <a:p>
            <a:pPr marL="0" indent="0">
              <a:buNone/>
            </a:pPr>
            <a:r>
              <a:rPr lang="en-GB" sz="2400" dirty="0" smtClean="0"/>
              <a:t>See  </a:t>
            </a:r>
            <a:r>
              <a:rPr lang="en-GB" sz="2400" dirty="0" smtClean="0">
                <a:hlinkClick r:id="rId2"/>
              </a:rPr>
              <a:t>http://cwiki.apache.org/confluence/display/Hive/HCatalog</a:t>
            </a:r>
            <a:endParaRPr lang="en-GB" sz="2400" dirty="0" smtClean="0"/>
          </a:p>
          <a:p>
            <a:pPr marL="0" indent="0">
              <a:buNone/>
            </a:pPr>
            <a:endParaRPr lang="en-GB" sz="2400" dirty="0"/>
          </a:p>
        </p:txBody>
      </p:sp>
    </p:spTree>
    <p:extLst>
      <p:ext uri="{BB962C8B-B14F-4D97-AF65-F5344CB8AC3E}">
        <p14:creationId xmlns:p14="http://schemas.microsoft.com/office/powerpoint/2010/main" val="114156523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Flume</a:t>
            </a:r>
            <a:endParaRPr lang="en-GB" dirty="0"/>
          </a:p>
        </p:txBody>
      </p:sp>
      <p:sp>
        <p:nvSpPr>
          <p:cNvPr id="3" name="Content Placeholder 2"/>
          <p:cNvSpPr>
            <a:spLocks noGrp="1"/>
          </p:cNvSpPr>
          <p:nvPr>
            <p:ph idx="1"/>
          </p:nvPr>
        </p:nvSpPr>
        <p:spPr>
          <a:xfrm>
            <a:off x="457200" y="1179383"/>
            <a:ext cx="8229600" cy="4934813"/>
          </a:xfrm>
        </p:spPr>
        <p:txBody>
          <a:bodyPr>
            <a:normAutofit fontScale="92500" lnSpcReduction="20000"/>
          </a:bodyPr>
          <a:lstStyle/>
          <a:p>
            <a:pPr marL="0" indent="0">
              <a:buNone/>
            </a:pPr>
            <a:r>
              <a:rPr lang="en-GB" dirty="0"/>
              <a:t>Flume is a distributed, </a:t>
            </a:r>
            <a:endParaRPr lang="en-GB" dirty="0" smtClean="0"/>
          </a:p>
          <a:p>
            <a:pPr marL="0" indent="0">
              <a:buNone/>
            </a:pPr>
            <a:r>
              <a:rPr lang="en-GB" dirty="0" smtClean="0"/>
              <a:t>reliable</a:t>
            </a:r>
            <a:r>
              <a:rPr lang="en-GB" dirty="0"/>
              <a:t>, and </a:t>
            </a:r>
            <a:r>
              <a:rPr lang="en-GB" dirty="0" smtClean="0"/>
              <a:t>highly </a:t>
            </a:r>
          </a:p>
          <a:p>
            <a:pPr marL="0" indent="0">
              <a:buNone/>
            </a:pPr>
            <a:r>
              <a:rPr lang="en-GB" dirty="0" smtClean="0"/>
              <a:t>scalable </a:t>
            </a:r>
            <a:r>
              <a:rPr lang="en-GB" dirty="0"/>
              <a:t>service for efficiently </a:t>
            </a:r>
            <a:endParaRPr lang="en-GB" dirty="0" smtClean="0"/>
          </a:p>
          <a:p>
            <a:pPr marL="0" indent="0">
              <a:buNone/>
            </a:pPr>
            <a:r>
              <a:rPr lang="en-GB" dirty="0" smtClean="0"/>
              <a:t>collecting</a:t>
            </a:r>
            <a:r>
              <a:rPr lang="en-GB" dirty="0"/>
              <a:t>, aggregating, and </a:t>
            </a:r>
            <a:endParaRPr lang="en-GB" dirty="0" smtClean="0"/>
          </a:p>
          <a:p>
            <a:pPr marL="0" indent="0">
              <a:buNone/>
            </a:pPr>
            <a:r>
              <a:rPr lang="en-GB" dirty="0" smtClean="0"/>
              <a:t>moving </a:t>
            </a:r>
            <a:r>
              <a:rPr lang="en-GB" dirty="0"/>
              <a:t>large amounts of log data</a:t>
            </a:r>
            <a:r>
              <a:rPr lang="en-GB" dirty="0" smtClean="0"/>
              <a:t>.</a:t>
            </a:r>
          </a:p>
          <a:p>
            <a:pPr marL="0" indent="0">
              <a:buNone/>
            </a:pPr>
            <a:r>
              <a:rPr lang="en-GB" dirty="0" smtClean="0"/>
              <a:t> </a:t>
            </a:r>
          </a:p>
          <a:p>
            <a:pPr marL="0" indent="0">
              <a:buNone/>
            </a:pPr>
            <a:r>
              <a:rPr lang="en-GB" dirty="0" smtClean="0"/>
              <a:t>It </a:t>
            </a:r>
            <a:r>
              <a:rPr lang="en-GB" dirty="0"/>
              <a:t>has a simple and flexible architecture based on streaming data flows. </a:t>
            </a:r>
            <a:endParaRPr lang="en-GB" dirty="0" smtClean="0"/>
          </a:p>
          <a:p>
            <a:pPr marL="0" indent="0">
              <a:buNone/>
            </a:pPr>
            <a:r>
              <a:rPr lang="en-GB" dirty="0" smtClean="0"/>
              <a:t>It </a:t>
            </a:r>
            <a:r>
              <a:rPr lang="en-GB" dirty="0"/>
              <a:t>is robust and fault tolerant with </a:t>
            </a:r>
            <a:r>
              <a:rPr lang="en-GB" dirty="0" err="1"/>
              <a:t>tunable</a:t>
            </a:r>
            <a:r>
              <a:rPr lang="en-GB" dirty="0"/>
              <a:t> reliability mechanisms and many failover and recovery mechanisms. </a:t>
            </a:r>
          </a:p>
        </p:txBody>
      </p:sp>
      <p:pic>
        <p:nvPicPr>
          <p:cNvPr id="4" name="Picture 3"/>
          <p:cNvPicPr>
            <a:picLocks noChangeAspect="1"/>
          </p:cNvPicPr>
          <p:nvPr/>
        </p:nvPicPr>
        <p:blipFill>
          <a:blip r:embed="rId2"/>
          <a:stretch>
            <a:fillRect/>
          </a:stretch>
        </p:blipFill>
        <p:spPr>
          <a:xfrm>
            <a:off x="6355449" y="1309190"/>
            <a:ext cx="1619250" cy="1619250"/>
          </a:xfrm>
          <a:prstGeom prst="rect">
            <a:avLst/>
          </a:prstGeom>
        </p:spPr>
      </p:pic>
    </p:spTree>
    <p:extLst>
      <p:ext uri="{BB962C8B-B14F-4D97-AF65-F5344CB8AC3E}">
        <p14:creationId xmlns:p14="http://schemas.microsoft.com/office/powerpoint/2010/main" val="62203802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Impala</a:t>
            </a:r>
            <a:endParaRPr lang="en-GB" dirty="0"/>
          </a:p>
        </p:txBody>
      </p:sp>
      <p:sp>
        <p:nvSpPr>
          <p:cNvPr id="3" name="Content Placeholder 2"/>
          <p:cNvSpPr>
            <a:spLocks noGrp="1"/>
          </p:cNvSpPr>
          <p:nvPr>
            <p:ph idx="1"/>
          </p:nvPr>
        </p:nvSpPr>
        <p:spPr/>
        <p:txBody>
          <a:bodyPr/>
          <a:lstStyle/>
          <a:p>
            <a:r>
              <a:rPr lang="en-GB" dirty="0" smtClean="0"/>
              <a:t>Another ‘SQL on Hadoop’ offering </a:t>
            </a:r>
          </a:p>
          <a:p>
            <a:r>
              <a:rPr lang="en-GB" dirty="0"/>
              <a:t>L</a:t>
            </a:r>
            <a:r>
              <a:rPr lang="en-GB" dirty="0" smtClean="0"/>
              <a:t>argely developed by </a:t>
            </a:r>
            <a:r>
              <a:rPr lang="en-GB" dirty="0" err="1" smtClean="0"/>
              <a:t>Cloudera</a:t>
            </a:r>
            <a:r>
              <a:rPr lang="en-GB" dirty="0"/>
              <a:t> </a:t>
            </a:r>
            <a:r>
              <a:rPr lang="en-GB" dirty="0" smtClean="0"/>
              <a:t>(although open-source).</a:t>
            </a:r>
          </a:p>
          <a:p>
            <a:r>
              <a:rPr lang="en-GB" dirty="0" smtClean="0"/>
              <a:t>Similar features to Hive, more people use Hive…</a:t>
            </a:r>
          </a:p>
          <a:p>
            <a:pPr marL="0" indent="0">
              <a:buNone/>
            </a:pPr>
            <a:endParaRPr lang="en-GB" dirty="0" smtClean="0"/>
          </a:p>
          <a:p>
            <a:endParaRPr lang="en-GB" dirty="0"/>
          </a:p>
        </p:txBody>
      </p:sp>
    </p:spTree>
    <p:extLst>
      <p:ext uri="{BB962C8B-B14F-4D97-AF65-F5344CB8AC3E}">
        <p14:creationId xmlns:p14="http://schemas.microsoft.com/office/powerpoint/2010/main" val="103440181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a:t>
            </a:r>
            <a:r>
              <a:rPr lang="en-GB" dirty="0" err="1" smtClean="0"/>
              <a:t>Tez</a:t>
            </a:r>
            <a:r>
              <a:rPr lang="en-GB" dirty="0" smtClean="0"/>
              <a:t>’</a:t>
            </a:r>
            <a:endParaRPr lang="en-GB" dirty="0"/>
          </a:p>
        </p:txBody>
      </p:sp>
      <p:sp>
        <p:nvSpPr>
          <p:cNvPr id="3" name="Content Placeholder 2"/>
          <p:cNvSpPr>
            <a:spLocks noGrp="1"/>
          </p:cNvSpPr>
          <p:nvPr>
            <p:ph idx="1"/>
          </p:nvPr>
        </p:nvSpPr>
        <p:spPr/>
        <p:txBody>
          <a:bodyPr>
            <a:normAutofit fontScale="85000" lnSpcReduction="20000"/>
          </a:bodyPr>
          <a:lstStyle/>
          <a:p>
            <a:pPr marL="0" indent="0">
              <a:buNone/>
            </a:pPr>
            <a:r>
              <a:rPr lang="en-GB" dirty="0" smtClean="0"/>
              <a:t>Hadoop 1.x used </a:t>
            </a:r>
            <a:r>
              <a:rPr lang="en-GB" dirty="0" err="1" smtClean="0"/>
              <a:t>MapReduce</a:t>
            </a:r>
            <a:endParaRPr lang="en-GB" dirty="0" smtClean="0"/>
          </a:p>
          <a:p>
            <a:pPr marL="0" indent="0">
              <a:buNone/>
            </a:pPr>
            <a:endParaRPr lang="en-GB" dirty="0"/>
          </a:p>
          <a:p>
            <a:pPr marL="0" indent="0">
              <a:buNone/>
            </a:pPr>
            <a:r>
              <a:rPr lang="en-GB" dirty="0" smtClean="0"/>
              <a:t>A project was started to produce an improved </a:t>
            </a:r>
            <a:r>
              <a:rPr lang="en-GB" dirty="0" err="1" smtClean="0"/>
              <a:t>MapReduce</a:t>
            </a:r>
            <a:r>
              <a:rPr lang="en-GB" dirty="0" smtClean="0"/>
              <a:t> implementation optimized for memory caching and input/output. </a:t>
            </a:r>
          </a:p>
          <a:p>
            <a:pPr marL="0" indent="0">
              <a:buNone/>
            </a:pPr>
            <a:endParaRPr lang="en-GB" dirty="0"/>
          </a:p>
          <a:p>
            <a:pPr marL="0" indent="0">
              <a:buNone/>
            </a:pPr>
            <a:r>
              <a:rPr lang="en-GB" dirty="0" smtClean="0"/>
              <a:t>Project called ‘</a:t>
            </a:r>
            <a:r>
              <a:rPr lang="en-GB" dirty="0" err="1" smtClean="0"/>
              <a:t>Tez</a:t>
            </a:r>
            <a:r>
              <a:rPr lang="en-GB" dirty="0" smtClean="0"/>
              <a:t>’ ….</a:t>
            </a:r>
            <a:endParaRPr lang="en-GB" dirty="0"/>
          </a:p>
          <a:p>
            <a:pPr marL="0" indent="0">
              <a:buNone/>
            </a:pPr>
            <a:r>
              <a:rPr lang="en-GB" dirty="0" smtClean="0"/>
              <a:t>…. </a:t>
            </a:r>
            <a:r>
              <a:rPr lang="en-GB" dirty="0"/>
              <a:t>b</a:t>
            </a:r>
            <a:r>
              <a:rPr lang="en-GB" dirty="0" smtClean="0"/>
              <a:t>ut then YARN came along</a:t>
            </a:r>
          </a:p>
          <a:p>
            <a:pPr marL="0" indent="0">
              <a:buNone/>
            </a:pPr>
            <a:endParaRPr lang="en-GB" dirty="0" smtClean="0"/>
          </a:p>
          <a:p>
            <a:pPr marL="0" indent="0">
              <a:buNone/>
            </a:pPr>
            <a:r>
              <a:rPr lang="en-GB" dirty="0" smtClean="0"/>
              <a:t>There are versions of Pig and Hive which can be configured to use </a:t>
            </a:r>
            <a:r>
              <a:rPr lang="en-GB" dirty="0" err="1" smtClean="0"/>
              <a:t>Tez</a:t>
            </a:r>
            <a:r>
              <a:rPr lang="en-GB" dirty="0"/>
              <a:t> </a:t>
            </a:r>
            <a:r>
              <a:rPr lang="en-GB" dirty="0" smtClean="0"/>
              <a:t>rather than </a:t>
            </a:r>
            <a:r>
              <a:rPr lang="en-GB" dirty="0" err="1" smtClean="0"/>
              <a:t>MapReduce</a:t>
            </a:r>
            <a:r>
              <a:rPr lang="en-GB" dirty="0" smtClean="0"/>
              <a:t>. </a:t>
            </a:r>
            <a:endParaRPr lang="en-GB" dirty="0"/>
          </a:p>
        </p:txBody>
      </p:sp>
    </p:spTree>
    <p:extLst>
      <p:ext uri="{BB962C8B-B14F-4D97-AF65-F5344CB8AC3E}">
        <p14:creationId xmlns:p14="http://schemas.microsoft.com/office/powerpoint/2010/main" val="51594783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HUE</a:t>
            </a:r>
            <a:endParaRPr lang="en-GB" dirty="0"/>
          </a:p>
        </p:txBody>
      </p:sp>
      <p:sp>
        <p:nvSpPr>
          <p:cNvPr id="3" name="Content Placeholder 2"/>
          <p:cNvSpPr>
            <a:spLocks noGrp="1"/>
          </p:cNvSpPr>
          <p:nvPr>
            <p:ph idx="1"/>
          </p:nvPr>
        </p:nvSpPr>
        <p:spPr/>
        <p:txBody>
          <a:bodyPr/>
          <a:lstStyle/>
          <a:p>
            <a:r>
              <a:rPr lang="en-GB" dirty="0" smtClean="0"/>
              <a:t>HUE – Hadoop User Experience </a:t>
            </a:r>
          </a:p>
          <a:p>
            <a:r>
              <a:rPr lang="en-GB" dirty="0" smtClean="0"/>
              <a:t>A web browser-based integrated user-interface to several Hadoop components </a:t>
            </a:r>
          </a:p>
          <a:p>
            <a:pPr marL="0" indent="0">
              <a:buNone/>
            </a:pPr>
            <a:r>
              <a:rPr lang="en-GB" dirty="0"/>
              <a:t> </a:t>
            </a:r>
            <a:r>
              <a:rPr lang="en-GB" dirty="0" smtClean="0"/>
              <a:t>  (e.g. Hive, Pig, </a:t>
            </a:r>
            <a:r>
              <a:rPr lang="en-GB" dirty="0" err="1" smtClean="0"/>
              <a:t>Oozie</a:t>
            </a:r>
            <a:r>
              <a:rPr lang="en-GB" dirty="0" smtClean="0"/>
              <a:t>)</a:t>
            </a:r>
          </a:p>
          <a:p>
            <a:r>
              <a:rPr lang="en-GB" dirty="0" smtClean="0"/>
              <a:t>Use friendly</a:t>
            </a:r>
          </a:p>
          <a:p>
            <a:r>
              <a:rPr lang="en-GB" dirty="0" smtClean="0"/>
              <a:t>Easy to use</a:t>
            </a:r>
          </a:p>
          <a:p>
            <a:r>
              <a:rPr lang="en-GB" dirty="0" smtClean="0"/>
              <a:t>Limited functionality</a:t>
            </a:r>
          </a:p>
          <a:p>
            <a:endParaRPr lang="en-GB" dirty="0" smtClean="0"/>
          </a:p>
          <a:p>
            <a:pPr marL="0" indent="0">
              <a:buNone/>
            </a:pPr>
            <a:endParaRPr lang="en-GB" dirty="0" smtClean="0"/>
          </a:p>
          <a:p>
            <a:pPr marL="0" indent="0">
              <a:buNone/>
            </a:pPr>
            <a:endParaRPr lang="en-GB" dirty="0" smtClean="0"/>
          </a:p>
          <a:p>
            <a:pPr marL="0" indent="0">
              <a:buNone/>
            </a:pPr>
            <a:endParaRPr lang="en-GB" dirty="0" smtClean="0"/>
          </a:p>
        </p:txBody>
      </p:sp>
    </p:spTree>
    <p:extLst>
      <p:ext uri="{BB962C8B-B14F-4D97-AF65-F5344CB8AC3E}">
        <p14:creationId xmlns:p14="http://schemas.microsoft.com/office/powerpoint/2010/main" val="39333034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Big Data - Definition</a:t>
            </a:r>
            <a:endParaRPr lang="en-GB" dirty="0"/>
          </a:p>
        </p:txBody>
      </p:sp>
      <p:sp>
        <p:nvSpPr>
          <p:cNvPr id="3" name="Content Placeholder 2"/>
          <p:cNvSpPr>
            <a:spLocks noGrp="1"/>
          </p:cNvSpPr>
          <p:nvPr>
            <p:ph idx="1"/>
          </p:nvPr>
        </p:nvSpPr>
        <p:spPr/>
        <p:txBody>
          <a:bodyPr>
            <a:normAutofit/>
          </a:bodyPr>
          <a:lstStyle/>
          <a:p>
            <a:pPr marL="0" indent="0">
              <a:buNone/>
            </a:pPr>
            <a:r>
              <a:rPr lang="en-GB" i="1" dirty="0" smtClean="0"/>
              <a:t>“Big Data describes the realization </a:t>
            </a:r>
            <a:r>
              <a:rPr lang="en-GB" i="1" dirty="0"/>
              <a:t>o</a:t>
            </a:r>
            <a:r>
              <a:rPr lang="en-GB" i="1" dirty="0" smtClean="0"/>
              <a:t>f </a:t>
            </a:r>
            <a:r>
              <a:rPr lang="en-GB" i="1" dirty="0"/>
              <a:t>g</a:t>
            </a:r>
            <a:r>
              <a:rPr lang="en-GB" i="1" dirty="0" smtClean="0"/>
              <a:t>reater Business Intelligence (BI) by storing, processing, and </a:t>
            </a:r>
            <a:r>
              <a:rPr lang="en-GB" i="1" dirty="0" err="1"/>
              <a:t>a</a:t>
            </a:r>
            <a:r>
              <a:rPr lang="en-GB" i="1" dirty="0" err="1" smtClean="0"/>
              <a:t>nalyzing</a:t>
            </a:r>
            <a:r>
              <a:rPr lang="en-GB" i="1" dirty="0" smtClean="0"/>
              <a:t> data </a:t>
            </a:r>
            <a:r>
              <a:rPr lang="en-GB" i="1" dirty="0"/>
              <a:t>t</a:t>
            </a:r>
            <a:r>
              <a:rPr lang="en-GB" i="1" dirty="0" smtClean="0"/>
              <a:t>hat </a:t>
            </a:r>
            <a:r>
              <a:rPr lang="en-GB" i="1" dirty="0"/>
              <a:t>w</a:t>
            </a:r>
            <a:r>
              <a:rPr lang="en-GB" i="1" dirty="0" smtClean="0"/>
              <a:t>as </a:t>
            </a:r>
            <a:r>
              <a:rPr lang="en-GB" i="1" dirty="0"/>
              <a:t>p</a:t>
            </a:r>
            <a:r>
              <a:rPr lang="en-GB" i="1" dirty="0" smtClean="0"/>
              <a:t>reviously ignored, </a:t>
            </a:r>
            <a:r>
              <a:rPr lang="en-GB" i="1" dirty="0" err="1"/>
              <a:t>s</a:t>
            </a:r>
            <a:r>
              <a:rPr lang="en-GB" i="1" dirty="0" err="1" smtClean="0"/>
              <a:t>iloed</a:t>
            </a:r>
            <a:r>
              <a:rPr lang="en-GB" i="1" dirty="0" smtClean="0"/>
              <a:t> or deleted due </a:t>
            </a:r>
            <a:r>
              <a:rPr lang="en-GB" i="1" dirty="0"/>
              <a:t>t</a:t>
            </a:r>
            <a:r>
              <a:rPr lang="en-GB" i="1" dirty="0" smtClean="0"/>
              <a:t>o </a:t>
            </a:r>
            <a:r>
              <a:rPr lang="en-GB" i="1" dirty="0"/>
              <a:t>t</a:t>
            </a:r>
            <a:r>
              <a:rPr lang="en-GB" i="1" dirty="0" smtClean="0"/>
              <a:t>he </a:t>
            </a:r>
            <a:r>
              <a:rPr lang="en-GB" i="1" dirty="0"/>
              <a:t>l</a:t>
            </a:r>
            <a:r>
              <a:rPr lang="en-GB" i="1" dirty="0" smtClean="0"/>
              <a:t>imitations </a:t>
            </a:r>
            <a:r>
              <a:rPr lang="en-GB" i="1" dirty="0"/>
              <a:t>o</a:t>
            </a:r>
            <a:r>
              <a:rPr lang="en-GB" i="1" dirty="0" smtClean="0"/>
              <a:t>f </a:t>
            </a:r>
            <a:r>
              <a:rPr lang="en-GB" i="1" dirty="0"/>
              <a:t>t</a:t>
            </a:r>
            <a:r>
              <a:rPr lang="en-GB" i="1" dirty="0" smtClean="0"/>
              <a:t>raditional </a:t>
            </a:r>
            <a:r>
              <a:rPr lang="en-GB" i="1" dirty="0"/>
              <a:t>d</a:t>
            </a:r>
            <a:r>
              <a:rPr lang="en-GB" i="1" dirty="0" smtClean="0"/>
              <a:t>ata </a:t>
            </a:r>
            <a:r>
              <a:rPr lang="en-GB" i="1" dirty="0"/>
              <a:t>m</a:t>
            </a:r>
            <a:r>
              <a:rPr lang="en-GB" i="1" dirty="0" smtClean="0"/>
              <a:t>anagement technologies.”</a:t>
            </a:r>
          </a:p>
          <a:p>
            <a:pPr marL="0" indent="0">
              <a:buNone/>
            </a:pPr>
            <a:endParaRPr lang="en-GB" dirty="0" smtClean="0"/>
          </a:p>
          <a:p>
            <a:pPr marL="0" indent="0">
              <a:buNone/>
            </a:pPr>
            <a:r>
              <a:rPr lang="en-GB" dirty="0" smtClean="0"/>
              <a:t>- </a:t>
            </a:r>
            <a:r>
              <a:rPr lang="en-GB" dirty="0" err="1" smtClean="0"/>
              <a:t>Hortonworks</a:t>
            </a:r>
            <a:endParaRPr lang="en-GB" dirty="0"/>
          </a:p>
          <a:p>
            <a:pPr marL="0" indent="0">
              <a:buNone/>
            </a:pPr>
            <a:endParaRPr lang="en-GB" dirty="0"/>
          </a:p>
        </p:txBody>
      </p:sp>
    </p:spTree>
    <p:extLst>
      <p:ext uri="{BB962C8B-B14F-4D97-AF65-F5344CB8AC3E}">
        <p14:creationId xmlns:p14="http://schemas.microsoft.com/office/powerpoint/2010/main" val="264216794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Slider</a:t>
            </a:r>
            <a:endParaRPr lang="en-GB" dirty="0"/>
          </a:p>
        </p:txBody>
      </p:sp>
      <p:sp>
        <p:nvSpPr>
          <p:cNvPr id="3" name="Content Placeholder 2"/>
          <p:cNvSpPr>
            <a:spLocks noGrp="1"/>
          </p:cNvSpPr>
          <p:nvPr>
            <p:ph idx="1"/>
          </p:nvPr>
        </p:nvSpPr>
        <p:spPr/>
        <p:txBody>
          <a:bodyPr/>
          <a:lstStyle/>
          <a:p>
            <a:r>
              <a:rPr lang="en-GB" dirty="0" smtClean="0"/>
              <a:t>Apache Slider project</a:t>
            </a:r>
          </a:p>
          <a:p>
            <a:pPr marL="0" indent="0">
              <a:buNone/>
            </a:pPr>
            <a:endParaRPr lang="en-GB" dirty="0" smtClean="0"/>
          </a:p>
          <a:p>
            <a:pPr marL="0" indent="0">
              <a:buNone/>
            </a:pPr>
            <a:r>
              <a:rPr lang="en-GB" dirty="0" smtClean="0"/>
              <a:t>Apache </a:t>
            </a:r>
            <a:r>
              <a:rPr lang="en-GB" dirty="0"/>
              <a:t>Slider is a YARN application to deploy existing distributed applications on YARN, monitor them and make them larger or smaller as desired </a:t>
            </a:r>
            <a:r>
              <a:rPr lang="en-GB" dirty="0" smtClean="0"/>
              <a:t>- even </a:t>
            </a:r>
            <a:r>
              <a:rPr lang="en-GB" dirty="0"/>
              <a:t>while the application is running.</a:t>
            </a:r>
          </a:p>
        </p:txBody>
      </p:sp>
    </p:spTree>
    <p:extLst>
      <p:ext uri="{BB962C8B-B14F-4D97-AF65-F5344CB8AC3E}">
        <p14:creationId xmlns:p14="http://schemas.microsoft.com/office/powerpoint/2010/main" val="394821746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Work in progress…</a:t>
            </a:r>
            <a:endParaRPr lang="en-GB" dirty="0"/>
          </a:p>
        </p:txBody>
      </p:sp>
      <p:sp>
        <p:nvSpPr>
          <p:cNvPr id="3" name="Content Placeholder 2"/>
          <p:cNvSpPr>
            <a:spLocks noGrp="1"/>
          </p:cNvSpPr>
          <p:nvPr>
            <p:ph idx="1"/>
          </p:nvPr>
        </p:nvSpPr>
        <p:spPr/>
        <p:txBody>
          <a:bodyPr>
            <a:normAutofit fontScale="77500" lnSpcReduction="20000"/>
          </a:bodyPr>
          <a:lstStyle/>
          <a:p>
            <a:pPr marL="0" indent="0">
              <a:buNone/>
            </a:pPr>
            <a:r>
              <a:rPr lang="en-GB" dirty="0" smtClean="0"/>
              <a:t>Hadoop and the ecosystem are all under continual development. </a:t>
            </a:r>
          </a:p>
          <a:p>
            <a:pPr marL="0" indent="0">
              <a:buNone/>
            </a:pPr>
            <a:endParaRPr lang="en-GB" dirty="0"/>
          </a:p>
          <a:p>
            <a:pPr marL="0" indent="0">
              <a:buNone/>
            </a:pPr>
            <a:r>
              <a:rPr lang="en-GB" dirty="0" smtClean="0"/>
              <a:t>New features being added and bugs fixed all the time.</a:t>
            </a:r>
          </a:p>
          <a:p>
            <a:pPr marL="0" indent="0">
              <a:buNone/>
            </a:pPr>
            <a:endParaRPr lang="en-GB" dirty="0"/>
          </a:p>
          <a:p>
            <a:pPr marL="0" indent="0">
              <a:buNone/>
            </a:pPr>
            <a:r>
              <a:rPr lang="en-GB" dirty="0" smtClean="0"/>
              <a:t>Many projects are open-source co-ordinated by the Apache Software Foundation (ASF). </a:t>
            </a:r>
          </a:p>
          <a:p>
            <a:pPr marL="0" indent="0">
              <a:buNone/>
            </a:pPr>
            <a:endParaRPr lang="en-GB" dirty="0"/>
          </a:p>
          <a:p>
            <a:pPr marL="0" indent="0">
              <a:buNone/>
            </a:pPr>
            <a:r>
              <a:rPr lang="en-GB" dirty="0" smtClean="0"/>
              <a:t>Code can be contributed by anyone, at anytime. </a:t>
            </a:r>
          </a:p>
          <a:p>
            <a:pPr marL="0" indent="0">
              <a:buNone/>
            </a:pPr>
            <a:endParaRPr lang="en-GB" dirty="0"/>
          </a:p>
          <a:p>
            <a:pPr marL="0" indent="0">
              <a:buNone/>
            </a:pPr>
            <a:r>
              <a:rPr lang="en-GB" dirty="0" smtClean="0"/>
              <a:t>Features not always available or stable.</a:t>
            </a:r>
          </a:p>
          <a:p>
            <a:pPr marL="0" indent="0">
              <a:buNone/>
            </a:pPr>
            <a:endParaRPr lang="en-GB" dirty="0"/>
          </a:p>
        </p:txBody>
      </p:sp>
    </p:spTree>
    <p:extLst>
      <p:ext uri="{BB962C8B-B14F-4D97-AF65-F5344CB8AC3E}">
        <p14:creationId xmlns:p14="http://schemas.microsoft.com/office/powerpoint/2010/main" val="271961951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…from </a:t>
            </a:r>
            <a:r>
              <a:rPr lang="en-GB" dirty="0" err="1" smtClean="0"/>
              <a:t>MapReduce</a:t>
            </a:r>
            <a:r>
              <a:rPr lang="en-GB" dirty="0" smtClean="0"/>
              <a:t> to YARN</a:t>
            </a:r>
            <a:endParaRPr lang="en-GB" dirty="0"/>
          </a:p>
        </p:txBody>
      </p:sp>
      <p:sp>
        <p:nvSpPr>
          <p:cNvPr id="3" name="Content Placeholder 2"/>
          <p:cNvSpPr>
            <a:spLocks noGrp="1"/>
          </p:cNvSpPr>
          <p:nvPr>
            <p:ph idx="1"/>
          </p:nvPr>
        </p:nvSpPr>
        <p:spPr>
          <a:xfrm>
            <a:off x="457200" y="1179384"/>
            <a:ext cx="8229600" cy="5207768"/>
          </a:xfrm>
        </p:spPr>
        <p:txBody>
          <a:bodyPr>
            <a:normAutofit lnSpcReduction="10000"/>
          </a:bodyPr>
          <a:lstStyle/>
          <a:p>
            <a:r>
              <a:rPr lang="en-GB" dirty="0" smtClean="0"/>
              <a:t>A number of projects being re-written from </a:t>
            </a:r>
            <a:r>
              <a:rPr lang="en-GB" dirty="0" err="1" smtClean="0"/>
              <a:t>MapReduce</a:t>
            </a:r>
            <a:r>
              <a:rPr lang="en-GB" dirty="0" smtClean="0"/>
              <a:t> for YARN to improve performance</a:t>
            </a:r>
          </a:p>
          <a:p>
            <a:r>
              <a:rPr lang="en-GB" dirty="0" smtClean="0"/>
              <a:t>Many projects using Slider framework to do this.</a:t>
            </a:r>
          </a:p>
          <a:p>
            <a:pPr marL="0" indent="0">
              <a:buNone/>
            </a:pPr>
            <a:r>
              <a:rPr lang="en-GB" dirty="0" smtClean="0"/>
              <a:t>e.g.</a:t>
            </a:r>
          </a:p>
          <a:p>
            <a:r>
              <a:rPr lang="en-GB" dirty="0" smtClean="0"/>
              <a:t>HOYA – </a:t>
            </a:r>
            <a:r>
              <a:rPr lang="en-GB" dirty="0" err="1" smtClean="0"/>
              <a:t>HBase</a:t>
            </a:r>
            <a:r>
              <a:rPr lang="en-GB" dirty="0" smtClean="0"/>
              <a:t> on YARN</a:t>
            </a:r>
          </a:p>
          <a:p>
            <a:r>
              <a:rPr lang="en-GB" dirty="0" smtClean="0"/>
              <a:t>KOYA – Kafka on YARN</a:t>
            </a:r>
          </a:p>
          <a:p>
            <a:r>
              <a:rPr lang="en-GB" dirty="0" smtClean="0"/>
              <a:t>Mahout…..work halted. People simply switching to Spark-ML.</a:t>
            </a:r>
          </a:p>
          <a:p>
            <a:endParaRPr lang="en-GB" dirty="0"/>
          </a:p>
        </p:txBody>
      </p:sp>
    </p:spTree>
    <p:extLst>
      <p:ext uri="{BB962C8B-B14F-4D97-AF65-F5344CB8AC3E}">
        <p14:creationId xmlns:p14="http://schemas.microsoft.com/office/powerpoint/2010/main" val="382426199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Hadoop Distributions</a:t>
            </a:r>
            <a:endParaRPr lang="en-GB" dirty="0"/>
          </a:p>
        </p:txBody>
      </p:sp>
      <p:sp>
        <p:nvSpPr>
          <p:cNvPr id="3" name="Content Placeholder 2"/>
          <p:cNvSpPr>
            <a:spLocks noGrp="1"/>
          </p:cNvSpPr>
          <p:nvPr>
            <p:ph idx="1"/>
          </p:nvPr>
        </p:nvSpPr>
        <p:spPr/>
        <p:txBody>
          <a:bodyPr>
            <a:normAutofit fontScale="62500" lnSpcReduction="20000"/>
          </a:bodyPr>
          <a:lstStyle/>
          <a:p>
            <a:pPr marL="0" indent="0">
              <a:buNone/>
            </a:pPr>
            <a:r>
              <a:rPr lang="en-GB" dirty="0" smtClean="0"/>
              <a:t>Hadoop (and eco-system projects) are all open-source.</a:t>
            </a:r>
          </a:p>
          <a:p>
            <a:pPr marL="0" indent="0">
              <a:buNone/>
            </a:pPr>
            <a:endParaRPr lang="en-GB" dirty="0" smtClean="0"/>
          </a:p>
          <a:p>
            <a:pPr marL="0" indent="0">
              <a:buNone/>
            </a:pPr>
            <a:r>
              <a:rPr lang="en-GB" dirty="0" smtClean="0"/>
              <a:t>VARs (Value Added Resellers) make money by providing consulting </a:t>
            </a:r>
            <a:r>
              <a:rPr lang="en-GB" dirty="0" smtClean="0"/>
              <a:t>support (i.e</a:t>
            </a:r>
            <a:r>
              <a:rPr lang="en-GB" dirty="0" smtClean="0"/>
              <a:t>. ‘Professional Services</a:t>
            </a:r>
            <a:r>
              <a:rPr lang="en-GB" dirty="0" smtClean="0"/>
              <a:t>’) and training (e.g. Certifications)</a:t>
            </a:r>
            <a:endParaRPr lang="en-GB" dirty="0" smtClean="0"/>
          </a:p>
          <a:p>
            <a:pPr marL="0" indent="0">
              <a:buNone/>
            </a:pPr>
            <a:endParaRPr lang="en-GB" dirty="0" smtClean="0"/>
          </a:p>
          <a:p>
            <a:pPr marL="0" indent="0">
              <a:buNone/>
            </a:pPr>
            <a:r>
              <a:rPr lang="en-GB" dirty="0" smtClean="0"/>
              <a:t>They also produce integrated and stable versions of Hadoop and eco-system components called </a:t>
            </a:r>
            <a:r>
              <a:rPr lang="en-GB" i="1" dirty="0" smtClean="0"/>
              <a:t>distributions</a:t>
            </a:r>
          </a:p>
          <a:p>
            <a:pPr marL="0" indent="0">
              <a:buNone/>
            </a:pPr>
            <a:endParaRPr lang="en-GB" dirty="0" smtClean="0"/>
          </a:p>
          <a:p>
            <a:pPr marL="0" indent="0">
              <a:buNone/>
            </a:pPr>
            <a:r>
              <a:rPr lang="en-GB" dirty="0" smtClean="0"/>
              <a:t>VARs include:         </a:t>
            </a:r>
            <a:r>
              <a:rPr lang="en-GB" dirty="0" err="1" smtClean="0"/>
              <a:t>Cloudera</a:t>
            </a:r>
            <a:r>
              <a:rPr lang="en-GB" dirty="0" smtClean="0"/>
              <a:t>  (CDH 5.3.1)</a:t>
            </a:r>
          </a:p>
          <a:p>
            <a:pPr marL="0" indent="0">
              <a:buNone/>
            </a:pPr>
            <a:r>
              <a:rPr lang="en-GB" dirty="0"/>
              <a:t> </a:t>
            </a:r>
            <a:r>
              <a:rPr lang="en-GB" dirty="0" smtClean="0"/>
              <a:t>                              </a:t>
            </a:r>
            <a:r>
              <a:rPr lang="en-GB" dirty="0" err="1" smtClean="0"/>
              <a:t>Hortonworks</a:t>
            </a:r>
            <a:r>
              <a:rPr lang="en-GB" dirty="0" smtClean="0"/>
              <a:t>  (HDP 2.2)</a:t>
            </a:r>
          </a:p>
          <a:p>
            <a:pPr marL="0" indent="0">
              <a:buNone/>
            </a:pPr>
            <a:r>
              <a:rPr lang="en-GB" dirty="0"/>
              <a:t> </a:t>
            </a:r>
            <a:r>
              <a:rPr lang="en-GB" dirty="0" smtClean="0"/>
              <a:t>                              </a:t>
            </a:r>
            <a:r>
              <a:rPr lang="en-GB" dirty="0" err="1" smtClean="0"/>
              <a:t>MapR</a:t>
            </a:r>
            <a:r>
              <a:rPr lang="en-GB" dirty="0" smtClean="0"/>
              <a:t>  (3.1)</a:t>
            </a:r>
          </a:p>
          <a:p>
            <a:pPr marL="0" indent="0">
              <a:buNone/>
            </a:pPr>
            <a:endParaRPr lang="en-GB" dirty="0" smtClean="0"/>
          </a:p>
          <a:p>
            <a:pPr marL="0" indent="0">
              <a:buNone/>
            </a:pPr>
            <a:endParaRPr lang="en-GB" dirty="0"/>
          </a:p>
          <a:p>
            <a:pPr marL="0" indent="0">
              <a:buNone/>
            </a:pPr>
            <a:r>
              <a:rPr lang="en-GB" dirty="0" smtClean="0"/>
              <a:t>Other distributions exist: Private companies, NSA, GCHQ…</a:t>
            </a:r>
            <a:endParaRPr lang="en-GB" dirty="0"/>
          </a:p>
        </p:txBody>
      </p:sp>
    </p:spTree>
    <p:extLst>
      <p:ext uri="{BB962C8B-B14F-4D97-AF65-F5344CB8AC3E}">
        <p14:creationId xmlns:p14="http://schemas.microsoft.com/office/powerpoint/2010/main" val="416641511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Hadoop Distributions</a:t>
            </a:r>
            <a:endParaRPr lang="en-GB" dirty="0"/>
          </a:p>
        </p:txBody>
      </p:sp>
      <p:sp>
        <p:nvSpPr>
          <p:cNvPr id="3" name="Content Placeholder 2"/>
          <p:cNvSpPr>
            <a:spLocks noGrp="1"/>
          </p:cNvSpPr>
          <p:nvPr>
            <p:ph idx="1"/>
          </p:nvPr>
        </p:nvSpPr>
        <p:spPr>
          <a:xfrm>
            <a:off x="457200" y="1179383"/>
            <a:ext cx="8229600" cy="5043995"/>
          </a:xfrm>
        </p:spPr>
        <p:txBody>
          <a:bodyPr>
            <a:normAutofit fontScale="85000" lnSpcReduction="10000"/>
          </a:bodyPr>
          <a:lstStyle/>
          <a:p>
            <a:r>
              <a:rPr lang="en-GB" dirty="0" smtClean="0"/>
              <a:t>Hadoop distributions aim to resolve version incompatibilities</a:t>
            </a:r>
          </a:p>
          <a:p>
            <a:r>
              <a:rPr lang="en-GB" dirty="0" smtClean="0"/>
              <a:t>Distribution vendor will</a:t>
            </a:r>
          </a:p>
          <a:p>
            <a:pPr lvl="1"/>
            <a:r>
              <a:rPr lang="en-GB" dirty="0" smtClean="0"/>
              <a:t>Integration test a set of </a:t>
            </a:r>
            <a:r>
              <a:rPr lang="en-GB" dirty="0" err="1" smtClean="0"/>
              <a:t>hadoop</a:t>
            </a:r>
            <a:r>
              <a:rPr lang="en-GB" dirty="0" smtClean="0"/>
              <a:t> products</a:t>
            </a:r>
          </a:p>
          <a:p>
            <a:pPr lvl="1"/>
            <a:r>
              <a:rPr lang="en-GB" dirty="0" smtClean="0"/>
              <a:t>Package </a:t>
            </a:r>
            <a:r>
              <a:rPr lang="en-GB" dirty="0" err="1" smtClean="0"/>
              <a:t>hadoop</a:t>
            </a:r>
            <a:r>
              <a:rPr lang="en-GB" dirty="0" smtClean="0"/>
              <a:t> products into various formats, e.g. </a:t>
            </a:r>
            <a:r>
              <a:rPr lang="en-GB" dirty="0" err="1" smtClean="0"/>
              <a:t>tarballs</a:t>
            </a:r>
            <a:r>
              <a:rPr lang="en-GB" dirty="0" smtClean="0"/>
              <a:t>, </a:t>
            </a:r>
            <a:r>
              <a:rPr lang="en-GB" dirty="0" err="1" smtClean="0"/>
              <a:t>linux</a:t>
            </a:r>
            <a:r>
              <a:rPr lang="en-GB" dirty="0" smtClean="0"/>
              <a:t> packages</a:t>
            </a:r>
          </a:p>
          <a:p>
            <a:pPr lvl="1"/>
            <a:r>
              <a:rPr lang="en-GB" dirty="0" smtClean="0"/>
              <a:t>Distribution may provide additional scripts to manage and control </a:t>
            </a:r>
            <a:r>
              <a:rPr lang="en-GB" dirty="0" err="1" smtClean="0"/>
              <a:t>hadoop</a:t>
            </a:r>
            <a:endParaRPr lang="en-GB" dirty="0" smtClean="0"/>
          </a:p>
          <a:p>
            <a:pPr lvl="1"/>
            <a:r>
              <a:rPr lang="en-GB" dirty="0" smtClean="0"/>
              <a:t>Some vendors may choose to backport features and bug fixes made by Apache</a:t>
            </a:r>
          </a:p>
          <a:p>
            <a:pPr lvl="1"/>
            <a:r>
              <a:rPr lang="en-GB" dirty="0" smtClean="0"/>
              <a:t>Often vendors employ Hadoop committers so they can influence new features, and the bug fixes they make are committed into the Apache code repository.</a:t>
            </a:r>
            <a:endParaRPr lang="en-GB" dirty="0"/>
          </a:p>
        </p:txBody>
      </p:sp>
    </p:spTree>
    <p:extLst>
      <p:ext uri="{BB962C8B-B14F-4D97-AF65-F5344CB8AC3E}">
        <p14:creationId xmlns:p14="http://schemas.microsoft.com/office/powerpoint/2010/main" val="215831048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    Data Science and Engineering</a:t>
            </a:r>
            <a:endParaRPr lang="en-GB" dirty="0"/>
          </a:p>
        </p:txBody>
      </p:sp>
      <p:sp>
        <p:nvSpPr>
          <p:cNvPr id="3" name="Content Placeholder 2"/>
          <p:cNvSpPr>
            <a:spLocks noGrp="1"/>
          </p:cNvSpPr>
          <p:nvPr>
            <p:ph idx="1"/>
          </p:nvPr>
        </p:nvSpPr>
        <p:spPr/>
        <p:txBody>
          <a:bodyPr/>
          <a:lstStyle/>
          <a:p>
            <a:pPr marL="0" indent="0">
              <a:buNone/>
            </a:pPr>
            <a:r>
              <a:rPr lang="en-GB" dirty="0" smtClean="0"/>
              <a:t>As data scientists….</a:t>
            </a:r>
          </a:p>
          <a:p>
            <a:pPr marL="0" indent="0">
              <a:buNone/>
            </a:pPr>
            <a:endParaRPr lang="en-GB" dirty="0"/>
          </a:p>
          <a:p>
            <a:pPr marL="0" indent="0">
              <a:buNone/>
            </a:pPr>
            <a:r>
              <a:rPr lang="en-GB" dirty="0" smtClean="0"/>
              <a:t>You will be unlikely to have to install or configure Hadoop (or eco-system components).</a:t>
            </a:r>
          </a:p>
          <a:p>
            <a:pPr marL="0" indent="0">
              <a:buNone/>
            </a:pPr>
            <a:endParaRPr lang="en-GB" dirty="0"/>
          </a:p>
          <a:p>
            <a:pPr marL="0" indent="0">
              <a:buNone/>
            </a:pPr>
            <a:r>
              <a:rPr lang="en-GB" dirty="0" smtClean="0"/>
              <a:t>Data will usually be made available to you on HDFS or in a RDBMS (use </a:t>
            </a:r>
            <a:r>
              <a:rPr lang="en-GB" dirty="0" err="1" smtClean="0"/>
              <a:t>Sqoop</a:t>
            </a:r>
            <a:r>
              <a:rPr lang="en-GB" dirty="0" smtClean="0"/>
              <a:t>…)</a:t>
            </a:r>
          </a:p>
          <a:p>
            <a:pPr marL="0" indent="0">
              <a:buNone/>
            </a:pPr>
            <a:endParaRPr lang="en-GB" dirty="0"/>
          </a:p>
        </p:txBody>
      </p:sp>
    </p:spTree>
    <p:extLst>
      <p:ext uri="{BB962C8B-B14F-4D97-AF65-F5344CB8AC3E}">
        <p14:creationId xmlns:p14="http://schemas.microsoft.com/office/powerpoint/2010/main" val="401297987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Resources</a:t>
            </a:r>
            <a:endParaRPr lang="en-GB" dirty="0"/>
          </a:p>
        </p:txBody>
      </p:sp>
      <p:sp>
        <p:nvSpPr>
          <p:cNvPr id="3" name="Content Placeholder 2"/>
          <p:cNvSpPr>
            <a:spLocks noGrp="1"/>
          </p:cNvSpPr>
          <p:nvPr>
            <p:ph idx="1"/>
          </p:nvPr>
        </p:nvSpPr>
        <p:spPr/>
        <p:txBody>
          <a:bodyPr>
            <a:normAutofit/>
          </a:bodyPr>
          <a:lstStyle/>
          <a:p>
            <a:pPr marL="0" indent="0">
              <a:buNone/>
            </a:pPr>
            <a:r>
              <a:rPr lang="en-GB" sz="2400" dirty="0" smtClean="0"/>
              <a:t>                Hadoop: The Definitive Guide </a:t>
            </a:r>
          </a:p>
          <a:p>
            <a:pPr marL="0" indent="0">
              <a:buNone/>
            </a:pPr>
            <a:r>
              <a:rPr lang="en-GB" sz="2400" dirty="0"/>
              <a:t> </a:t>
            </a:r>
            <a:r>
              <a:rPr lang="en-GB" sz="2400" dirty="0" smtClean="0"/>
              <a:t>               (3</a:t>
            </a:r>
            <a:r>
              <a:rPr lang="en-GB" sz="2400" baseline="30000" dirty="0" smtClean="0"/>
              <a:t>rd</a:t>
            </a:r>
            <a:r>
              <a:rPr lang="en-GB" sz="2400" dirty="0"/>
              <a:t> </a:t>
            </a:r>
            <a:r>
              <a:rPr lang="en-GB" sz="2400" dirty="0" smtClean="0"/>
              <a:t>Edition) Tom White, O’Reilly Media (2012) </a:t>
            </a:r>
          </a:p>
          <a:p>
            <a:pPr marL="0" indent="0">
              <a:buNone/>
            </a:pPr>
            <a:r>
              <a:rPr lang="en-GB" sz="2400" dirty="0" smtClean="0"/>
              <a:t>               </a:t>
            </a:r>
            <a:endParaRPr lang="en-GB" sz="2400" dirty="0"/>
          </a:p>
          <a:p>
            <a:pPr marL="0" indent="0">
              <a:buNone/>
            </a:pPr>
            <a:r>
              <a:rPr lang="en-GB" sz="2400" dirty="0" smtClean="0"/>
              <a:t>                 Hadoop In Practice, Alex Holmes, Manning                    </a:t>
            </a:r>
          </a:p>
          <a:p>
            <a:pPr marL="0" indent="0">
              <a:buNone/>
            </a:pPr>
            <a:r>
              <a:rPr lang="en-GB" sz="2400" dirty="0"/>
              <a:t> </a:t>
            </a:r>
            <a:r>
              <a:rPr lang="en-GB" sz="2400" dirty="0" smtClean="0"/>
              <a:t>                 (2014) </a:t>
            </a:r>
          </a:p>
          <a:p>
            <a:pPr marL="0" indent="0">
              <a:buNone/>
            </a:pPr>
            <a:endParaRPr lang="en-GB" sz="2400" dirty="0" smtClean="0"/>
          </a:p>
          <a:p>
            <a:pPr marL="0" indent="0">
              <a:buNone/>
            </a:pPr>
            <a:r>
              <a:rPr lang="en-GB" sz="2400" dirty="0" smtClean="0"/>
              <a:t>                       </a:t>
            </a:r>
          </a:p>
          <a:p>
            <a:pPr marL="0" indent="0">
              <a:buNone/>
            </a:pPr>
            <a:r>
              <a:rPr lang="en-GB" sz="2400" dirty="0" smtClean="0"/>
              <a:t>    </a:t>
            </a:r>
          </a:p>
          <a:p>
            <a:pPr marL="0" indent="0">
              <a:buNone/>
            </a:pPr>
            <a:r>
              <a:rPr lang="en-GB" sz="2400" dirty="0"/>
              <a:t> </a:t>
            </a:r>
            <a:r>
              <a:rPr lang="en-GB" sz="2400" dirty="0" smtClean="0"/>
              <a:t>                 Apache Hadoop YARN, </a:t>
            </a:r>
            <a:r>
              <a:rPr lang="en-GB" sz="2400" dirty="0" err="1" smtClean="0"/>
              <a:t>Arun</a:t>
            </a:r>
            <a:r>
              <a:rPr lang="en-GB" sz="2400" dirty="0" smtClean="0"/>
              <a:t> C. Murthy et al, </a:t>
            </a:r>
          </a:p>
          <a:p>
            <a:pPr marL="0" indent="0">
              <a:buNone/>
            </a:pPr>
            <a:r>
              <a:rPr lang="en-GB" sz="2400" dirty="0"/>
              <a:t> </a:t>
            </a:r>
            <a:r>
              <a:rPr lang="en-GB" sz="2400" dirty="0" smtClean="0"/>
              <a:t>                 Addison-Wesley (2014)</a:t>
            </a:r>
            <a:endParaRPr lang="en-GB" sz="2400" dirty="0"/>
          </a:p>
        </p:txBody>
      </p:sp>
      <p:pic>
        <p:nvPicPr>
          <p:cNvPr id="4" name="Picture 3"/>
          <p:cNvPicPr>
            <a:picLocks noChangeAspect="1"/>
          </p:cNvPicPr>
          <p:nvPr/>
        </p:nvPicPr>
        <p:blipFill>
          <a:blip r:embed="rId2"/>
          <a:stretch>
            <a:fillRect/>
          </a:stretch>
        </p:blipFill>
        <p:spPr>
          <a:xfrm>
            <a:off x="343469" y="1001973"/>
            <a:ext cx="1524000" cy="1524000"/>
          </a:xfrm>
          <a:prstGeom prst="rect">
            <a:avLst/>
          </a:prstGeom>
        </p:spPr>
      </p:pic>
      <p:pic>
        <p:nvPicPr>
          <p:cNvPr id="5" name="Picture 4"/>
          <p:cNvPicPr>
            <a:picLocks noChangeAspect="1"/>
          </p:cNvPicPr>
          <p:nvPr/>
        </p:nvPicPr>
        <p:blipFill>
          <a:blip r:embed="rId3"/>
          <a:stretch>
            <a:fillRect/>
          </a:stretch>
        </p:blipFill>
        <p:spPr>
          <a:xfrm>
            <a:off x="343469" y="2636413"/>
            <a:ext cx="1524000" cy="1524000"/>
          </a:xfrm>
          <a:prstGeom prst="rect">
            <a:avLst/>
          </a:prstGeom>
        </p:spPr>
      </p:pic>
      <p:pic>
        <p:nvPicPr>
          <p:cNvPr id="6" name="Picture 5"/>
          <p:cNvPicPr>
            <a:picLocks noChangeAspect="1"/>
          </p:cNvPicPr>
          <p:nvPr/>
        </p:nvPicPr>
        <p:blipFill>
          <a:blip r:embed="rId4"/>
          <a:stretch>
            <a:fillRect/>
          </a:stretch>
        </p:blipFill>
        <p:spPr>
          <a:xfrm>
            <a:off x="343469" y="4673221"/>
            <a:ext cx="1524000" cy="1524000"/>
          </a:xfrm>
          <a:prstGeom prst="rect">
            <a:avLst/>
          </a:prstGeom>
        </p:spPr>
      </p:pic>
    </p:spTree>
    <p:extLst>
      <p:ext uri="{BB962C8B-B14F-4D97-AF65-F5344CB8AC3E}">
        <p14:creationId xmlns:p14="http://schemas.microsoft.com/office/powerpoint/2010/main" val="141496363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Resources</a:t>
            </a:r>
            <a:endParaRPr lang="en-GB" dirty="0"/>
          </a:p>
        </p:txBody>
      </p:sp>
      <p:sp>
        <p:nvSpPr>
          <p:cNvPr id="3" name="Content Placeholder 2"/>
          <p:cNvSpPr>
            <a:spLocks noGrp="1"/>
          </p:cNvSpPr>
          <p:nvPr>
            <p:ph idx="1"/>
          </p:nvPr>
        </p:nvSpPr>
        <p:spPr/>
        <p:txBody>
          <a:bodyPr>
            <a:normAutofit fontScale="92500" lnSpcReduction="10000"/>
          </a:bodyPr>
          <a:lstStyle/>
          <a:p>
            <a:pPr marL="0" indent="0">
              <a:buNone/>
            </a:pPr>
            <a:endParaRPr lang="en-GB" dirty="0" smtClean="0"/>
          </a:p>
          <a:p>
            <a:pPr marL="0" indent="0">
              <a:buNone/>
            </a:pPr>
            <a:r>
              <a:rPr lang="en-GB" dirty="0" smtClean="0"/>
              <a:t>Visit </a:t>
            </a:r>
            <a:r>
              <a:rPr lang="en-GB" dirty="0"/>
              <a:t>t</a:t>
            </a:r>
            <a:r>
              <a:rPr lang="en-GB" dirty="0" smtClean="0"/>
              <a:t>he Apache web-sites for reference documentation and tutorials and </a:t>
            </a:r>
            <a:r>
              <a:rPr lang="en-GB" i="1" dirty="0" smtClean="0"/>
              <a:t>latest</a:t>
            </a:r>
            <a:r>
              <a:rPr lang="en-GB" dirty="0" smtClean="0"/>
              <a:t> news</a:t>
            </a:r>
          </a:p>
          <a:p>
            <a:pPr marL="0" indent="0">
              <a:buNone/>
            </a:pPr>
            <a:r>
              <a:rPr lang="en-GB" dirty="0" smtClean="0"/>
              <a:t>(books tend to be 1 year or 2 behind…)</a:t>
            </a:r>
          </a:p>
          <a:p>
            <a:pPr marL="0" indent="0">
              <a:buNone/>
            </a:pPr>
            <a:r>
              <a:rPr lang="en-GB" dirty="0" smtClean="0"/>
              <a:t>e.g.</a:t>
            </a:r>
          </a:p>
          <a:p>
            <a:pPr marL="0" indent="0">
              <a:buNone/>
            </a:pPr>
            <a:r>
              <a:rPr lang="en-GB" dirty="0" smtClean="0"/>
              <a:t>     </a:t>
            </a:r>
            <a:r>
              <a:rPr lang="en-GB" dirty="0" smtClean="0">
                <a:hlinkClick r:id="rId2"/>
              </a:rPr>
              <a:t>http://hadoop.apache.org</a:t>
            </a:r>
            <a:endParaRPr lang="en-GB" dirty="0" smtClean="0"/>
          </a:p>
          <a:p>
            <a:pPr marL="0" indent="0">
              <a:buNone/>
            </a:pPr>
            <a:r>
              <a:rPr lang="en-GB" dirty="0" smtClean="0"/>
              <a:t>     </a:t>
            </a:r>
            <a:r>
              <a:rPr lang="en-GB" dirty="0" smtClean="0">
                <a:hlinkClick r:id="rId3"/>
              </a:rPr>
              <a:t>http://hive.apache.org</a:t>
            </a:r>
            <a:endParaRPr lang="en-GB" dirty="0" smtClean="0"/>
          </a:p>
          <a:p>
            <a:pPr marL="0" indent="0">
              <a:buNone/>
            </a:pPr>
            <a:r>
              <a:rPr lang="en-GB" dirty="0" smtClean="0"/>
              <a:t>     </a:t>
            </a:r>
            <a:r>
              <a:rPr lang="en-GB" dirty="0" smtClean="0">
                <a:hlinkClick r:id="rId4"/>
              </a:rPr>
              <a:t>http://hbase.apache.org</a:t>
            </a:r>
            <a:endParaRPr lang="en-GB" dirty="0" smtClean="0"/>
          </a:p>
          <a:p>
            <a:pPr marL="0" indent="0">
              <a:buNone/>
            </a:pPr>
            <a:r>
              <a:rPr lang="en-GB" dirty="0"/>
              <a:t>e</a:t>
            </a:r>
            <a:r>
              <a:rPr lang="en-GB" dirty="0" smtClean="0"/>
              <a:t>tc…</a:t>
            </a:r>
          </a:p>
        </p:txBody>
      </p:sp>
    </p:spTree>
    <p:extLst>
      <p:ext uri="{BB962C8B-B14F-4D97-AF65-F5344CB8AC3E}">
        <p14:creationId xmlns:p14="http://schemas.microsoft.com/office/powerpoint/2010/main" val="428080790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Resources</a:t>
            </a:r>
            <a:endParaRPr lang="en-GB" dirty="0"/>
          </a:p>
        </p:txBody>
      </p:sp>
      <p:sp>
        <p:nvSpPr>
          <p:cNvPr id="3" name="Content Placeholder 2"/>
          <p:cNvSpPr>
            <a:spLocks noGrp="1"/>
          </p:cNvSpPr>
          <p:nvPr>
            <p:ph idx="1"/>
          </p:nvPr>
        </p:nvSpPr>
        <p:spPr/>
        <p:txBody>
          <a:bodyPr>
            <a:normAutofit fontScale="85000" lnSpcReduction="20000"/>
          </a:bodyPr>
          <a:lstStyle/>
          <a:p>
            <a:pPr marL="0" indent="0">
              <a:buNone/>
            </a:pPr>
            <a:endParaRPr lang="en-GB" dirty="0" smtClean="0"/>
          </a:p>
          <a:p>
            <a:pPr marL="0" indent="0">
              <a:buNone/>
            </a:pPr>
            <a:r>
              <a:rPr lang="en-GB" dirty="0" smtClean="0"/>
              <a:t>Also visit vendors web-sites to download ‘sandbox’ versions of </a:t>
            </a:r>
            <a:r>
              <a:rPr lang="en-GB" dirty="0" err="1" smtClean="0"/>
              <a:t>hadoop</a:t>
            </a:r>
            <a:r>
              <a:rPr lang="en-GB" dirty="0" smtClean="0"/>
              <a:t> </a:t>
            </a:r>
          </a:p>
          <a:p>
            <a:pPr marL="0" indent="0">
              <a:buNone/>
            </a:pPr>
            <a:r>
              <a:rPr lang="en-GB" dirty="0" smtClean="0"/>
              <a:t>(</a:t>
            </a:r>
            <a:r>
              <a:rPr lang="en-GB" dirty="0" err="1" smtClean="0"/>
              <a:t>VirtualBox</a:t>
            </a:r>
            <a:r>
              <a:rPr lang="en-GB" dirty="0" smtClean="0"/>
              <a:t> and VMWare, </a:t>
            </a:r>
            <a:r>
              <a:rPr lang="en-GB" dirty="0" err="1" smtClean="0"/>
              <a:t>etc</a:t>
            </a:r>
            <a:r>
              <a:rPr lang="en-GB" dirty="0" smtClean="0"/>
              <a:t>)</a:t>
            </a:r>
          </a:p>
          <a:p>
            <a:pPr marL="0" indent="0">
              <a:buNone/>
            </a:pPr>
            <a:endParaRPr lang="en-GB" dirty="0"/>
          </a:p>
          <a:p>
            <a:pPr marL="0" indent="0">
              <a:buNone/>
            </a:pPr>
            <a:r>
              <a:rPr lang="en-GB" dirty="0" smtClean="0"/>
              <a:t>And try out more tutorials and examples</a:t>
            </a:r>
          </a:p>
          <a:p>
            <a:pPr marL="0" indent="0">
              <a:buNone/>
            </a:pPr>
            <a:endParaRPr lang="en-GB" dirty="0"/>
          </a:p>
          <a:p>
            <a:pPr marL="0" indent="0">
              <a:buNone/>
            </a:pPr>
            <a:r>
              <a:rPr lang="en-GB" dirty="0" smtClean="0"/>
              <a:t>Subscribe to excellent Hadoop Weekly email</a:t>
            </a:r>
          </a:p>
          <a:p>
            <a:pPr marL="0" indent="0">
              <a:buNone/>
            </a:pPr>
            <a:r>
              <a:rPr lang="en-GB" dirty="0" smtClean="0"/>
              <a:t>For latest news and developments</a:t>
            </a:r>
          </a:p>
          <a:p>
            <a:pPr marL="0" indent="0">
              <a:buNone/>
            </a:pPr>
            <a:endParaRPr lang="en-GB" dirty="0" smtClean="0"/>
          </a:p>
          <a:p>
            <a:pPr marL="0" indent="0">
              <a:buNone/>
            </a:pPr>
            <a:r>
              <a:rPr lang="en-GB" dirty="0"/>
              <a:t> </a:t>
            </a:r>
            <a:r>
              <a:rPr lang="en-GB" dirty="0" smtClean="0"/>
              <a:t>            </a:t>
            </a:r>
            <a:r>
              <a:rPr lang="en-GB" dirty="0" smtClean="0">
                <a:hlinkClick r:id="rId2"/>
              </a:rPr>
              <a:t>http://www.hadoopweekly.com</a:t>
            </a:r>
            <a:endParaRPr lang="en-GB" dirty="0" smtClean="0"/>
          </a:p>
          <a:p>
            <a:pPr marL="0" indent="0">
              <a:buNone/>
            </a:pPr>
            <a:endParaRPr lang="en-GB" dirty="0" smtClean="0"/>
          </a:p>
        </p:txBody>
      </p:sp>
    </p:spTree>
    <p:extLst>
      <p:ext uri="{BB962C8B-B14F-4D97-AF65-F5344CB8AC3E}">
        <p14:creationId xmlns:p14="http://schemas.microsoft.com/office/powerpoint/2010/main" val="191302095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Summary</a:t>
            </a:r>
            <a:endParaRPr lang="en-GB" dirty="0"/>
          </a:p>
        </p:txBody>
      </p:sp>
      <p:sp>
        <p:nvSpPr>
          <p:cNvPr id="3" name="Content Placeholder 2"/>
          <p:cNvSpPr>
            <a:spLocks noGrp="1"/>
          </p:cNvSpPr>
          <p:nvPr>
            <p:ph idx="1"/>
          </p:nvPr>
        </p:nvSpPr>
        <p:spPr/>
        <p:txBody>
          <a:bodyPr/>
          <a:lstStyle/>
          <a:p>
            <a:pPr marL="0" indent="0">
              <a:buNone/>
            </a:pPr>
            <a:endParaRPr lang="en-GB" dirty="0" smtClean="0"/>
          </a:p>
          <a:p>
            <a:pPr>
              <a:buFontTx/>
              <a:buChar char="-"/>
            </a:pPr>
            <a:r>
              <a:rPr lang="en-GB" dirty="0" smtClean="0"/>
              <a:t>Definitions of ‘Big Data’</a:t>
            </a:r>
          </a:p>
          <a:p>
            <a:pPr>
              <a:buFontTx/>
              <a:buChar char="-"/>
            </a:pPr>
            <a:r>
              <a:rPr lang="en-GB" dirty="0" smtClean="0"/>
              <a:t>Data types and structure</a:t>
            </a:r>
          </a:p>
          <a:p>
            <a:pPr>
              <a:buFontTx/>
              <a:buChar char="-"/>
            </a:pPr>
            <a:r>
              <a:rPr lang="en-GB" dirty="0" smtClean="0"/>
              <a:t>Two Example use-cases of Big Data</a:t>
            </a:r>
          </a:p>
          <a:p>
            <a:pPr marL="0" indent="0">
              <a:buNone/>
            </a:pPr>
            <a:r>
              <a:rPr lang="en-GB" dirty="0"/>
              <a:t> </a:t>
            </a:r>
            <a:r>
              <a:rPr lang="en-GB" dirty="0" smtClean="0"/>
              <a:t>  (sentiment analysis, trucking company) </a:t>
            </a:r>
          </a:p>
          <a:p>
            <a:pPr>
              <a:buFontTx/>
              <a:buChar char="-"/>
            </a:pPr>
            <a:r>
              <a:rPr lang="en-GB" dirty="0" smtClean="0"/>
              <a:t>Hadoop (versions 1 and 2)</a:t>
            </a:r>
          </a:p>
          <a:p>
            <a:pPr>
              <a:buFontTx/>
              <a:buChar char="-"/>
            </a:pPr>
            <a:r>
              <a:rPr lang="en-GB" dirty="0" smtClean="0"/>
              <a:t>Hadoop ‘eco-system’</a:t>
            </a:r>
          </a:p>
          <a:p>
            <a:pPr>
              <a:buFontTx/>
              <a:buChar char="-"/>
            </a:pPr>
            <a:endParaRPr lang="en-GB" dirty="0" smtClean="0"/>
          </a:p>
          <a:p>
            <a:pPr>
              <a:buFontTx/>
              <a:buChar char="-"/>
            </a:pPr>
            <a:endParaRPr lang="en-GB" dirty="0"/>
          </a:p>
        </p:txBody>
      </p:sp>
    </p:spTree>
    <p:extLst>
      <p:ext uri="{BB962C8B-B14F-4D97-AF65-F5344CB8AC3E}">
        <p14:creationId xmlns:p14="http://schemas.microsoft.com/office/powerpoint/2010/main" val="36214922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Big Data - Definition</a:t>
            </a:r>
            <a:endParaRPr lang="en-GB" dirty="0"/>
          </a:p>
        </p:txBody>
      </p:sp>
      <p:sp>
        <p:nvSpPr>
          <p:cNvPr id="3" name="Content Placeholder 2"/>
          <p:cNvSpPr>
            <a:spLocks noGrp="1"/>
          </p:cNvSpPr>
          <p:nvPr>
            <p:ph idx="1"/>
          </p:nvPr>
        </p:nvSpPr>
        <p:spPr/>
        <p:txBody>
          <a:bodyPr>
            <a:normAutofit/>
          </a:bodyPr>
          <a:lstStyle/>
          <a:p>
            <a:pPr marL="0" indent="0">
              <a:buNone/>
            </a:pPr>
            <a:r>
              <a:rPr lang="en-GB" dirty="0" smtClean="0"/>
              <a:t>More than just “</a:t>
            </a:r>
            <a:r>
              <a:rPr lang="en-GB" i="1" dirty="0" smtClean="0"/>
              <a:t>a lot of data</a:t>
            </a:r>
            <a:r>
              <a:rPr lang="en-GB" dirty="0" smtClean="0"/>
              <a:t>”…</a:t>
            </a:r>
          </a:p>
          <a:p>
            <a:pPr marL="0" indent="0">
              <a:buNone/>
            </a:pPr>
            <a:endParaRPr lang="en-GB" dirty="0" smtClean="0"/>
          </a:p>
          <a:p>
            <a:pPr marL="0" indent="0">
              <a:buNone/>
            </a:pPr>
            <a:r>
              <a:rPr lang="en-GB" dirty="0" smtClean="0"/>
              <a:t>Processing: If you are just storing a lot of data, then you probably do not have a use-case for Big Data. Big Data is data that you want to process in a timely fashion and use in a business application.</a:t>
            </a:r>
            <a:endParaRPr lang="en-GB" dirty="0"/>
          </a:p>
          <a:p>
            <a:pPr marL="0" indent="0">
              <a:buNone/>
            </a:pPr>
            <a:endParaRPr lang="en-GB" dirty="0" smtClean="0"/>
          </a:p>
          <a:p>
            <a:pPr marL="0" indent="0">
              <a:buNone/>
            </a:pPr>
            <a:endParaRPr lang="en-GB" dirty="0" smtClean="0"/>
          </a:p>
        </p:txBody>
      </p:sp>
    </p:spTree>
    <p:extLst>
      <p:ext uri="{BB962C8B-B14F-4D97-AF65-F5344CB8AC3E}">
        <p14:creationId xmlns:p14="http://schemas.microsoft.com/office/powerpoint/2010/main" val="15412809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HDFS</a:t>
            </a:r>
            <a:endParaRPr lang="en-GB" dirty="0"/>
          </a:p>
        </p:txBody>
      </p:sp>
      <p:sp>
        <p:nvSpPr>
          <p:cNvPr id="3" name="Content Placeholder 2"/>
          <p:cNvSpPr>
            <a:spLocks noGrp="1"/>
          </p:cNvSpPr>
          <p:nvPr>
            <p:ph idx="1"/>
          </p:nvPr>
        </p:nvSpPr>
        <p:spPr/>
        <p:txBody>
          <a:bodyPr/>
          <a:lstStyle/>
          <a:p>
            <a:endParaRPr lang="en-GB" dirty="0" smtClean="0"/>
          </a:p>
          <a:p>
            <a:endParaRPr lang="en-GB" dirty="0"/>
          </a:p>
          <a:p>
            <a:endParaRPr lang="en-GB" dirty="0" smtClean="0"/>
          </a:p>
          <a:p>
            <a:pPr marL="0" indent="0" algn="ctr">
              <a:buNone/>
            </a:pPr>
            <a:r>
              <a:rPr lang="en-GB" dirty="0" smtClean="0"/>
              <a:t>HDFS</a:t>
            </a:r>
          </a:p>
          <a:p>
            <a:pPr marL="0" indent="0" algn="ctr">
              <a:buNone/>
            </a:pPr>
            <a:r>
              <a:rPr lang="en-GB" dirty="0" smtClean="0"/>
              <a:t>(Hadoop Distributed File System)</a:t>
            </a:r>
            <a:endParaRPr lang="en-GB" dirty="0"/>
          </a:p>
        </p:txBody>
      </p:sp>
    </p:spTree>
    <p:extLst>
      <p:ext uri="{BB962C8B-B14F-4D97-AF65-F5344CB8AC3E}">
        <p14:creationId xmlns:p14="http://schemas.microsoft.com/office/powerpoint/2010/main" val="209937708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HDFS</a:t>
            </a:r>
            <a:endParaRPr lang="en-GB" dirty="0"/>
          </a:p>
        </p:txBody>
      </p:sp>
      <p:sp>
        <p:nvSpPr>
          <p:cNvPr id="3" name="Content Placeholder 2"/>
          <p:cNvSpPr>
            <a:spLocks noGrp="1"/>
          </p:cNvSpPr>
          <p:nvPr>
            <p:ph idx="1"/>
          </p:nvPr>
        </p:nvSpPr>
        <p:spPr/>
        <p:txBody>
          <a:bodyPr/>
          <a:lstStyle/>
          <a:p>
            <a:r>
              <a:rPr lang="en-GB" dirty="0" smtClean="0"/>
              <a:t>File System</a:t>
            </a:r>
          </a:p>
          <a:p>
            <a:pPr lvl="1"/>
            <a:r>
              <a:rPr lang="en-GB" dirty="0" smtClean="0"/>
              <a:t>Stores data in blocks (default size 64 MB)</a:t>
            </a:r>
          </a:p>
          <a:p>
            <a:r>
              <a:rPr lang="en-GB" dirty="0" smtClean="0"/>
              <a:t>Runs ‘on top’ of local machine file system.</a:t>
            </a:r>
          </a:p>
          <a:p>
            <a:r>
              <a:rPr lang="en-GB" dirty="0" smtClean="0"/>
              <a:t>Reliable</a:t>
            </a:r>
          </a:p>
          <a:p>
            <a:pPr lvl="1"/>
            <a:r>
              <a:rPr lang="en-GB" dirty="0" smtClean="0"/>
              <a:t>Data Replication factor (default is 3)</a:t>
            </a:r>
          </a:p>
          <a:p>
            <a:r>
              <a:rPr lang="en-GB" dirty="0" smtClean="0"/>
              <a:t>Scalable</a:t>
            </a:r>
          </a:p>
          <a:p>
            <a:r>
              <a:rPr lang="en-GB" dirty="0" smtClean="0"/>
              <a:t>Self-Balancing</a:t>
            </a:r>
          </a:p>
          <a:p>
            <a:r>
              <a:rPr lang="en-GB" dirty="0" smtClean="0"/>
              <a:t>Self-Healing</a:t>
            </a:r>
          </a:p>
          <a:p>
            <a:endParaRPr lang="en-GB" dirty="0"/>
          </a:p>
        </p:txBody>
      </p:sp>
    </p:spTree>
    <p:extLst>
      <p:ext uri="{BB962C8B-B14F-4D97-AF65-F5344CB8AC3E}">
        <p14:creationId xmlns:p14="http://schemas.microsoft.com/office/powerpoint/2010/main" val="125314587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HDFS</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Give appearance of being a ‘single’ file system despite being distributed.</a:t>
            </a:r>
          </a:p>
          <a:p>
            <a:r>
              <a:rPr lang="en-GB" dirty="0" smtClean="0"/>
              <a:t>A standard hierarchical structure. A user can create directories and files.</a:t>
            </a:r>
          </a:p>
          <a:p>
            <a:r>
              <a:rPr lang="en-GB" dirty="0" smtClean="0"/>
              <a:t>Runs on ‘cheap’ commodity hardware (not supercomputers or expensive specialised hardware…)</a:t>
            </a:r>
          </a:p>
          <a:p>
            <a:r>
              <a:rPr lang="en-GB" dirty="0" smtClean="0"/>
              <a:t>Stores large files efficiently (TBs, PBs…)</a:t>
            </a:r>
          </a:p>
          <a:p>
            <a:r>
              <a:rPr lang="en-GB" dirty="0" smtClean="0"/>
              <a:t>Not so efficient at storing large numbers of small files…</a:t>
            </a:r>
            <a:endParaRPr lang="en-GB" dirty="0"/>
          </a:p>
        </p:txBody>
      </p:sp>
    </p:spTree>
    <p:extLst>
      <p:ext uri="{BB962C8B-B14F-4D97-AF65-F5344CB8AC3E}">
        <p14:creationId xmlns:p14="http://schemas.microsoft.com/office/powerpoint/2010/main" val="102072913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3 Processes</a:t>
            </a:r>
            <a:endParaRPr lang="en-GB" dirty="0"/>
          </a:p>
        </p:txBody>
      </p:sp>
      <p:sp>
        <p:nvSpPr>
          <p:cNvPr id="3" name="Content Placeholder 2"/>
          <p:cNvSpPr>
            <a:spLocks noGrp="1"/>
          </p:cNvSpPr>
          <p:nvPr>
            <p:ph idx="1"/>
          </p:nvPr>
        </p:nvSpPr>
        <p:spPr>
          <a:xfrm>
            <a:off x="457200" y="1179384"/>
            <a:ext cx="8229600" cy="5016700"/>
          </a:xfrm>
        </p:spPr>
        <p:txBody>
          <a:bodyPr>
            <a:normAutofit fontScale="92500" lnSpcReduction="20000"/>
          </a:bodyPr>
          <a:lstStyle/>
          <a:p>
            <a:pPr marL="0" indent="0">
              <a:buNone/>
            </a:pPr>
            <a:r>
              <a:rPr lang="en-GB" dirty="0" smtClean="0"/>
              <a:t>HDFS is managed by 3 types of process</a:t>
            </a:r>
          </a:p>
          <a:p>
            <a:pPr marL="0" indent="0">
              <a:buNone/>
            </a:pPr>
            <a:r>
              <a:rPr lang="en-GB" dirty="0" smtClean="0"/>
              <a:t>1. </a:t>
            </a:r>
            <a:r>
              <a:rPr lang="en-GB" dirty="0" err="1" smtClean="0"/>
              <a:t>Namenode</a:t>
            </a:r>
            <a:r>
              <a:rPr lang="en-GB" dirty="0" smtClean="0"/>
              <a:t> (x 1)</a:t>
            </a:r>
            <a:endParaRPr lang="en-GB" dirty="0"/>
          </a:p>
          <a:p>
            <a:pPr marL="400050" lvl="1" indent="0">
              <a:buNone/>
            </a:pPr>
            <a:r>
              <a:rPr lang="en-GB" dirty="0" smtClean="0"/>
              <a:t>Manages </a:t>
            </a:r>
            <a:r>
              <a:rPr lang="en-GB" dirty="0" err="1" smtClean="0"/>
              <a:t>filesystem</a:t>
            </a:r>
            <a:r>
              <a:rPr lang="en-GB" dirty="0" smtClean="0"/>
              <a:t> meta-data and block table</a:t>
            </a:r>
          </a:p>
          <a:p>
            <a:pPr marL="400050" lvl="1" indent="0">
              <a:buNone/>
            </a:pPr>
            <a:r>
              <a:rPr lang="en-GB" dirty="0" smtClean="0"/>
              <a:t>The “master” node of HDFS</a:t>
            </a:r>
          </a:p>
          <a:p>
            <a:pPr marL="400050" lvl="1" indent="0">
              <a:buNone/>
            </a:pPr>
            <a:r>
              <a:rPr lang="en-GB" dirty="0" smtClean="0"/>
              <a:t>Keeps track of how data is broken into blocks and distributed across data-nodes.</a:t>
            </a:r>
            <a:endParaRPr lang="en-GB" dirty="0"/>
          </a:p>
          <a:p>
            <a:pPr marL="0" indent="0">
              <a:buNone/>
            </a:pPr>
            <a:r>
              <a:rPr lang="en-GB" dirty="0" smtClean="0"/>
              <a:t>2. Secondary </a:t>
            </a:r>
            <a:r>
              <a:rPr lang="en-GB" dirty="0" err="1" smtClean="0"/>
              <a:t>NameNode</a:t>
            </a:r>
            <a:r>
              <a:rPr lang="en-GB" dirty="0" smtClean="0"/>
              <a:t> (x 1)</a:t>
            </a:r>
          </a:p>
          <a:p>
            <a:pPr marL="400050" lvl="1" indent="0">
              <a:buNone/>
            </a:pPr>
            <a:r>
              <a:rPr lang="en-GB" dirty="0" smtClean="0"/>
              <a:t>Performs ‘</a:t>
            </a:r>
            <a:r>
              <a:rPr lang="en-GB" dirty="0" err="1" smtClean="0"/>
              <a:t>journalling</a:t>
            </a:r>
            <a:r>
              <a:rPr lang="en-GB" dirty="0" smtClean="0"/>
              <a:t>’ and check-pointing</a:t>
            </a:r>
          </a:p>
          <a:p>
            <a:pPr marL="400050" lvl="1" indent="0">
              <a:buNone/>
            </a:pPr>
            <a:r>
              <a:rPr lang="en-GB" dirty="0" smtClean="0"/>
              <a:t>(</a:t>
            </a:r>
            <a:r>
              <a:rPr lang="en-GB" dirty="0" err="1" smtClean="0"/>
              <a:t>Mis</a:t>
            </a:r>
            <a:r>
              <a:rPr lang="en-GB" dirty="0" smtClean="0"/>
              <a:t>-named - It is NOT a back-up </a:t>
            </a:r>
            <a:r>
              <a:rPr lang="en-GB" dirty="0" err="1" smtClean="0"/>
              <a:t>NameNode</a:t>
            </a:r>
            <a:r>
              <a:rPr lang="en-GB" dirty="0" smtClean="0"/>
              <a:t>.)</a:t>
            </a:r>
            <a:endParaRPr lang="en-GB" dirty="0"/>
          </a:p>
          <a:p>
            <a:pPr marL="0" indent="0">
              <a:buNone/>
            </a:pPr>
            <a:r>
              <a:rPr lang="en-GB" dirty="0" smtClean="0"/>
              <a:t>3. </a:t>
            </a:r>
            <a:r>
              <a:rPr lang="en-GB" dirty="0" err="1" smtClean="0"/>
              <a:t>DataNodes</a:t>
            </a:r>
            <a:r>
              <a:rPr lang="en-GB" dirty="0" smtClean="0"/>
              <a:t> (1 or more…)</a:t>
            </a:r>
          </a:p>
          <a:p>
            <a:pPr marL="400050" lvl="1" indent="0">
              <a:buNone/>
            </a:pPr>
            <a:r>
              <a:rPr lang="en-GB" dirty="0" smtClean="0"/>
              <a:t>Store and replicate data blocks across HDFS</a:t>
            </a:r>
          </a:p>
          <a:p>
            <a:pPr marL="400050" lvl="1" indent="0">
              <a:buNone/>
            </a:pPr>
            <a:r>
              <a:rPr lang="en-GB" dirty="0" smtClean="0"/>
              <a:t>The “slave” nodes of HDFS</a:t>
            </a:r>
          </a:p>
          <a:p>
            <a:pPr marL="0" indent="0">
              <a:buNone/>
            </a:pPr>
            <a:endParaRPr lang="en-GB" dirty="0" smtClean="0"/>
          </a:p>
        </p:txBody>
      </p:sp>
    </p:spTree>
    <p:extLst>
      <p:ext uri="{BB962C8B-B14F-4D97-AF65-F5344CB8AC3E}">
        <p14:creationId xmlns:p14="http://schemas.microsoft.com/office/powerpoint/2010/main" val="54235597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387756" y="1563089"/>
            <a:ext cx="1719618" cy="14057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5" name="Rounded Rectangle 4"/>
          <p:cNvSpPr/>
          <p:nvPr/>
        </p:nvSpPr>
        <p:spPr>
          <a:xfrm>
            <a:off x="1173707" y="1528549"/>
            <a:ext cx="1719618" cy="14057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Rounded Rectangle 5"/>
          <p:cNvSpPr/>
          <p:nvPr/>
        </p:nvSpPr>
        <p:spPr>
          <a:xfrm>
            <a:off x="1025856" y="4533331"/>
            <a:ext cx="1335207" cy="14057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7" name="TextBox 6"/>
          <p:cNvSpPr txBox="1"/>
          <p:nvPr/>
        </p:nvSpPr>
        <p:spPr>
          <a:xfrm>
            <a:off x="4544705" y="1705970"/>
            <a:ext cx="1405720" cy="369332"/>
          </a:xfrm>
          <a:prstGeom prst="rect">
            <a:avLst/>
          </a:prstGeom>
          <a:noFill/>
        </p:spPr>
        <p:txBody>
          <a:bodyPr wrap="square" rtlCol="0">
            <a:spAutoFit/>
          </a:bodyPr>
          <a:lstStyle/>
          <a:p>
            <a:r>
              <a:rPr lang="en-GB" dirty="0" err="1" smtClean="0"/>
              <a:t>NameNode</a:t>
            </a:r>
            <a:endParaRPr lang="en-GB" dirty="0"/>
          </a:p>
        </p:txBody>
      </p:sp>
      <p:sp>
        <p:nvSpPr>
          <p:cNvPr id="8" name="TextBox 7"/>
          <p:cNvSpPr txBox="1"/>
          <p:nvPr/>
        </p:nvSpPr>
        <p:spPr>
          <a:xfrm>
            <a:off x="1378424" y="1631328"/>
            <a:ext cx="1310185" cy="646331"/>
          </a:xfrm>
          <a:prstGeom prst="rect">
            <a:avLst/>
          </a:prstGeom>
          <a:noFill/>
        </p:spPr>
        <p:txBody>
          <a:bodyPr wrap="square" rtlCol="0">
            <a:spAutoFit/>
          </a:bodyPr>
          <a:lstStyle/>
          <a:p>
            <a:r>
              <a:rPr lang="en-GB" dirty="0" smtClean="0"/>
              <a:t> Secondary </a:t>
            </a:r>
            <a:r>
              <a:rPr lang="en-GB" dirty="0" err="1" smtClean="0"/>
              <a:t>NameNode</a:t>
            </a:r>
            <a:endParaRPr lang="en-GB" dirty="0"/>
          </a:p>
        </p:txBody>
      </p:sp>
      <p:sp>
        <p:nvSpPr>
          <p:cNvPr id="9" name="Rounded Rectangle 8"/>
          <p:cNvSpPr/>
          <p:nvPr/>
        </p:nvSpPr>
        <p:spPr>
          <a:xfrm>
            <a:off x="4507173" y="4533331"/>
            <a:ext cx="1335207" cy="14057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0" name="Rounded Rectangle 9"/>
          <p:cNvSpPr/>
          <p:nvPr/>
        </p:nvSpPr>
        <p:spPr>
          <a:xfrm>
            <a:off x="2811438" y="4533331"/>
            <a:ext cx="1335207" cy="14057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1" name="Rounded Rectangle 10"/>
          <p:cNvSpPr/>
          <p:nvPr/>
        </p:nvSpPr>
        <p:spPr>
          <a:xfrm>
            <a:off x="6901217" y="4533331"/>
            <a:ext cx="1335207" cy="14057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TextBox 11"/>
          <p:cNvSpPr txBox="1"/>
          <p:nvPr/>
        </p:nvSpPr>
        <p:spPr>
          <a:xfrm>
            <a:off x="1405720" y="2349494"/>
            <a:ext cx="1310185" cy="584775"/>
          </a:xfrm>
          <a:prstGeom prst="rect">
            <a:avLst/>
          </a:prstGeom>
          <a:noFill/>
        </p:spPr>
        <p:txBody>
          <a:bodyPr wrap="square" rtlCol="0">
            <a:spAutoFit/>
          </a:bodyPr>
          <a:lstStyle/>
          <a:p>
            <a:r>
              <a:rPr lang="en-GB" sz="1600" dirty="0" smtClean="0"/>
              <a:t>Management Node</a:t>
            </a:r>
            <a:endParaRPr lang="en-GB" sz="1600" dirty="0"/>
          </a:p>
        </p:txBody>
      </p:sp>
      <p:sp>
        <p:nvSpPr>
          <p:cNvPr id="13" name="TextBox 12"/>
          <p:cNvSpPr txBox="1"/>
          <p:nvPr/>
        </p:nvSpPr>
        <p:spPr>
          <a:xfrm>
            <a:off x="4592472" y="2349493"/>
            <a:ext cx="1310185" cy="584775"/>
          </a:xfrm>
          <a:prstGeom prst="rect">
            <a:avLst/>
          </a:prstGeom>
          <a:noFill/>
        </p:spPr>
        <p:txBody>
          <a:bodyPr wrap="square" rtlCol="0">
            <a:spAutoFit/>
          </a:bodyPr>
          <a:lstStyle/>
          <a:p>
            <a:r>
              <a:rPr lang="en-GB" sz="1600" dirty="0" smtClean="0"/>
              <a:t>Management Node</a:t>
            </a:r>
            <a:endParaRPr lang="en-GB" sz="1600" dirty="0"/>
          </a:p>
        </p:txBody>
      </p:sp>
      <p:sp>
        <p:nvSpPr>
          <p:cNvPr id="14" name="TextBox 13"/>
          <p:cNvSpPr txBox="1"/>
          <p:nvPr/>
        </p:nvSpPr>
        <p:spPr>
          <a:xfrm>
            <a:off x="1185083" y="4708479"/>
            <a:ext cx="1023582" cy="338554"/>
          </a:xfrm>
          <a:prstGeom prst="rect">
            <a:avLst/>
          </a:prstGeom>
          <a:noFill/>
        </p:spPr>
        <p:txBody>
          <a:bodyPr wrap="square" rtlCol="0">
            <a:spAutoFit/>
          </a:bodyPr>
          <a:lstStyle/>
          <a:p>
            <a:r>
              <a:rPr lang="en-GB" sz="1600" dirty="0" err="1" smtClean="0"/>
              <a:t>DataNode</a:t>
            </a:r>
            <a:endParaRPr lang="en-GB" sz="1600" dirty="0"/>
          </a:p>
        </p:txBody>
      </p:sp>
      <p:sp>
        <p:nvSpPr>
          <p:cNvPr id="15" name="TextBox 14"/>
          <p:cNvSpPr txBox="1"/>
          <p:nvPr/>
        </p:nvSpPr>
        <p:spPr>
          <a:xfrm>
            <a:off x="2967250" y="4691602"/>
            <a:ext cx="1023582" cy="338554"/>
          </a:xfrm>
          <a:prstGeom prst="rect">
            <a:avLst/>
          </a:prstGeom>
          <a:noFill/>
        </p:spPr>
        <p:txBody>
          <a:bodyPr wrap="square" rtlCol="0">
            <a:spAutoFit/>
          </a:bodyPr>
          <a:lstStyle/>
          <a:p>
            <a:r>
              <a:rPr lang="en-GB" sz="1600" dirty="0" err="1" smtClean="0"/>
              <a:t>DataNode</a:t>
            </a:r>
            <a:endParaRPr lang="en-GB" sz="1600" dirty="0"/>
          </a:p>
        </p:txBody>
      </p:sp>
      <p:sp>
        <p:nvSpPr>
          <p:cNvPr id="16" name="TextBox 15"/>
          <p:cNvSpPr txBox="1"/>
          <p:nvPr/>
        </p:nvSpPr>
        <p:spPr>
          <a:xfrm>
            <a:off x="4662985" y="4691602"/>
            <a:ext cx="1023582" cy="338554"/>
          </a:xfrm>
          <a:prstGeom prst="rect">
            <a:avLst/>
          </a:prstGeom>
          <a:noFill/>
        </p:spPr>
        <p:txBody>
          <a:bodyPr wrap="square" rtlCol="0">
            <a:spAutoFit/>
          </a:bodyPr>
          <a:lstStyle/>
          <a:p>
            <a:r>
              <a:rPr lang="en-GB" sz="1600" dirty="0" err="1" smtClean="0"/>
              <a:t>DataNode</a:t>
            </a:r>
            <a:endParaRPr lang="en-GB" sz="1600" dirty="0"/>
          </a:p>
        </p:txBody>
      </p:sp>
      <p:sp>
        <p:nvSpPr>
          <p:cNvPr id="17" name="TextBox 16"/>
          <p:cNvSpPr txBox="1"/>
          <p:nvPr/>
        </p:nvSpPr>
        <p:spPr>
          <a:xfrm>
            <a:off x="7057029" y="4691238"/>
            <a:ext cx="1023582" cy="338554"/>
          </a:xfrm>
          <a:prstGeom prst="rect">
            <a:avLst/>
          </a:prstGeom>
          <a:noFill/>
        </p:spPr>
        <p:txBody>
          <a:bodyPr wrap="square" rtlCol="0">
            <a:spAutoFit/>
          </a:bodyPr>
          <a:lstStyle/>
          <a:p>
            <a:r>
              <a:rPr lang="en-GB" sz="1600" dirty="0" err="1" smtClean="0"/>
              <a:t>DataNode</a:t>
            </a:r>
            <a:endParaRPr lang="en-GB" sz="1600" dirty="0"/>
          </a:p>
        </p:txBody>
      </p:sp>
      <p:sp>
        <p:nvSpPr>
          <p:cNvPr id="18" name="TextBox 17"/>
          <p:cNvSpPr txBox="1"/>
          <p:nvPr/>
        </p:nvSpPr>
        <p:spPr>
          <a:xfrm>
            <a:off x="1173707" y="5390866"/>
            <a:ext cx="1034958" cy="369332"/>
          </a:xfrm>
          <a:prstGeom prst="rect">
            <a:avLst/>
          </a:prstGeom>
          <a:noFill/>
        </p:spPr>
        <p:txBody>
          <a:bodyPr wrap="square" rtlCol="0">
            <a:spAutoFit/>
          </a:bodyPr>
          <a:lstStyle/>
          <a:p>
            <a:r>
              <a:rPr lang="en-GB" dirty="0" smtClean="0"/>
              <a:t>  Node 1</a:t>
            </a:r>
            <a:endParaRPr lang="en-GB" dirty="0"/>
          </a:p>
        </p:txBody>
      </p:sp>
      <p:sp>
        <p:nvSpPr>
          <p:cNvPr id="19" name="TextBox 18"/>
          <p:cNvSpPr txBox="1"/>
          <p:nvPr/>
        </p:nvSpPr>
        <p:spPr>
          <a:xfrm>
            <a:off x="2955874" y="5393436"/>
            <a:ext cx="1034958" cy="369332"/>
          </a:xfrm>
          <a:prstGeom prst="rect">
            <a:avLst/>
          </a:prstGeom>
          <a:noFill/>
        </p:spPr>
        <p:txBody>
          <a:bodyPr wrap="square" rtlCol="0">
            <a:spAutoFit/>
          </a:bodyPr>
          <a:lstStyle/>
          <a:p>
            <a:r>
              <a:rPr lang="en-GB" dirty="0" smtClean="0"/>
              <a:t>  Node 2</a:t>
            </a:r>
            <a:endParaRPr lang="en-GB" dirty="0"/>
          </a:p>
        </p:txBody>
      </p:sp>
      <p:sp>
        <p:nvSpPr>
          <p:cNvPr id="20" name="TextBox 19"/>
          <p:cNvSpPr txBox="1"/>
          <p:nvPr/>
        </p:nvSpPr>
        <p:spPr>
          <a:xfrm>
            <a:off x="4657297" y="5396006"/>
            <a:ext cx="1034958" cy="369332"/>
          </a:xfrm>
          <a:prstGeom prst="rect">
            <a:avLst/>
          </a:prstGeom>
          <a:noFill/>
        </p:spPr>
        <p:txBody>
          <a:bodyPr wrap="square" rtlCol="0">
            <a:spAutoFit/>
          </a:bodyPr>
          <a:lstStyle/>
          <a:p>
            <a:r>
              <a:rPr lang="en-GB" dirty="0" smtClean="0"/>
              <a:t>  Node 3</a:t>
            </a:r>
            <a:endParaRPr lang="en-GB" dirty="0"/>
          </a:p>
        </p:txBody>
      </p:sp>
      <p:sp>
        <p:nvSpPr>
          <p:cNvPr id="21" name="TextBox 20"/>
          <p:cNvSpPr txBox="1"/>
          <p:nvPr/>
        </p:nvSpPr>
        <p:spPr>
          <a:xfrm>
            <a:off x="7076363" y="5412224"/>
            <a:ext cx="1034958" cy="369332"/>
          </a:xfrm>
          <a:prstGeom prst="rect">
            <a:avLst/>
          </a:prstGeom>
          <a:noFill/>
        </p:spPr>
        <p:txBody>
          <a:bodyPr wrap="square" rtlCol="0">
            <a:spAutoFit/>
          </a:bodyPr>
          <a:lstStyle/>
          <a:p>
            <a:r>
              <a:rPr lang="en-GB" dirty="0" smtClean="0"/>
              <a:t>  Node N</a:t>
            </a:r>
            <a:endParaRPr lang="en-GB" dirty="0"/>
          </a:p>
        </p:txBody>
      </p:sp>
      <p:sp>
        <p:nvSpPr>
          <p:cNvPr id="22" name="TextBox 21"/>
          <p:cNvSpPr txBox="1"/>
          <p:nvPr/>
        </p:nvSpPr>
        <p:spPr>
          <a:xfrm>
            <a:off x="5974877" y="5030156"/>
            <a:ext cx="793843" cy="369332"/>
          </a:xfrm>
          <a:prstGeom prst="rect">
            <a:avLst/>
          </a:prstGeom>
          <a:noFill/>
        </p:spPr>
        <p:txBody>
          <a:bodyPr wrap="square" rtlCol="0">
            <a:spAutoFit/>
          </a:bodyPr>
          <a:lstStyle/>
          <a:p>
            <a:r>
              <a:rPr lang="en-GB" b="1" dirty="0" smtClean="0"/>
              <a:t>. . . . . </a:t>
            </a:r>
            <a:endParaRPr lang="en-GB" b="1" dirty="0"/>
          </a:p>
        </p:txBody>
      </p:sp>
      <p:cxnSp>
        <p:nvCxnSpPr>
          <p:cNvPr id="24" name="Elbow Connector 23"/>
          <p:cNvCxnSpPr>
            <a:endCxn id="6" idx="0"/>
          </p:cNvCxnSpPr>
          <p:nvPr/>
        </p:nvCxnSpPr>
        <p:spPr>
          <a:xfrm rot="16200000" flipH="1">
            <a:off x="1288577" y="4128448"/>
            <a:ext cx="807492" cy="2274"/>
          </a:xfrm>
          <a:prstGeom prst="bentConnector3">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1691186" y="3725839"/>
            <a:ext cx="590265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a:endCxn id="11" idx="0"/>
          </p:cNvCxnSpPr>
          <p:nvPr/>
        </p:nvCxnSpPr>
        <p:spPr>
          <a:xfrm flipH="1">
            <a:off x="7568821" y="3725839"/>
            <a:ext cx="25021" cy="807492"/>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a:endCxn id="10" idx="0"/>
          </p:cNvCxnSpPr>
          <p:nvPr/>
        </p:nvCxnSpPr>
        <p:spPr>
          <a:xfrm>
            <a:off x="3473353" y="3725839"/>
            <a:ext cx="5689" cy="807492"/>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p:cNvCxnSpPr>
            <a:endCxn id="9" idx="0"/>
          </p:cNvCxnSpPr>
          <p:nvPr/>
        </p:nvCxnSpPr>
        <p:spPr>
          <a:xfrm flipH="1">
            <a:off x="5174777" y="3725839"/>
            <a:ext cx="30705" cy="807492"/>
          </a:xfrm>
          <a:prstGeom prst="line">
            <a:avLst/>
          </a:prstGeom>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a:off x="5692255" y="2968809"/>
            <a:ext cx="0" cy="70632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a:stCxn id="4" idx="1"/>
            <a:endCxn id="5" idx="3"/>
          </p:cNvCxnSpPr>
          <p:nvPr/>
        </p:nvCxnSpPr>
        <p:spPr>
          <a:xfrm flipH="1" flipV="1">
            <a:off x="2893325" y="2231409"/>
            <a:ext cx="1494431" cy="3454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1025856" y="41097"/>
            <a:ext cx="5500047" cy="721113"/>
          </a:xfrm>
          <a:prstGeom prst="rect">
            <a:avLst/>
          </a:prstGeom>
          <a:noFill/>
        </p:spPr>
        <p:txBody>
          <a:bodyPr wrap="square" rtlCol="0">
            <a:spAutoFit/>
          </a:bodyPr>
          <a:lstStyle/>
          <a:p>
            <a:r>
              <a:rPr lang="en-GB" dirty="0" smtClean="0"/>
              <a:t>                                       </a:t>
            </a:r>
            <a:r>
              <a:rPr lang="en-GB" sz="4000" dirty="0" smtClean="0"/>
              <a:t>HDFS Daemons</a:t>
            </a:r>
            <a:endParaRPr lang="en-GB" sz="4000" dirty="0"/>
          </a:p>
        </p:txBody>
      </p:sp>
    </p:spTree>
    <p:extLst>
      <p:ext uri="{BB962C8B-B14F-4D97-AF65-F5344CB8AC3E}">
        <p14:creationId xmlns:p14="http://schemas.microsoft.com/office/powerpoint/2010/main" val="78078930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Files and Blocks</a:t>
            </a:r>
            <a:endParaRPr lang="en-GB" dirty="0"/>
          </a:p>
        </p:txBody>
      </p:sp>
      <p:sp>
        <p:nvSpPr>
          <p:cNvPr id="3" name="Content Placeholder 2"/>
          <p:cNvSpPr>
            <a:spLocks noGrp="1"/>
          </p:cNvSpPr>
          <p:nvPr>
            <p:ph idx="1"/>
          </p:nvPr>
        </p:nvSpPr>
        <p:spPr/>
        <p:txBody>
          <a:bodyPr>
            <a:normAutofit lnSpcReduction="10000"/>
          </a:bodyPr>
          <a:lstStyle/>
          <a:p>
            <a:r>
              <a:rPr lang="en-GB" dirty="0" smtClean="0"/>
              <a:t>Files are split into blocks (single unit of storage)</a:t>
            </a:r>
          </a:p>
          <a:p>
            <a:r>
              <a:rPr lang="en-GB" dirty="0" smtClean="0"/>
              <a:t>Managed by </a:t>
            </a:r>
            <a:r>
              <a:rPr lang="en-GB" dirty="0" err="1" smtClean="0"/>
              <a:t>NameNode</a:t>
            </a:r>
            <a:r>
              <a:rPr lang="en-GB" dirty="0" smtClean="0"/>
              <a:t> </a:t>
            </a:r>
          </a:p>
          <a:p>
            <a:r>
              <a:rPr lang="en-GB" dirty="0" smtClean="0"/>
              <a:t>Stored by </a:t>
            </a:r>
            <a:r>
              <a:rPr lang="en-GB" dirty="0" err="1" smtClean="0"/>
              <a:t>DataNode</a:t>
            </a:r>
            <a:r>
              <a:rPr lang="en-GB" dirty="0" smtClean="0"/>
              <a:t>(s)</a:t>
            </a:r>
          </a:p>
          <a:p>
            <a:r>
              <a:rPr lang="en-GB" dirty="0" smtClean="0"/>
              <a:t>Replicated across nodes at load time</a:t>
            </a:r>
          </a:p>
          <a:p>
            <a:r>
              <a:rPr lang="en-GB" dirty="0" smtClean="0"/>
              <a:t>Default replication is 3 (can be configured)</a:t>
            </a:r>
          </a:p>
          <a:p>
            <a:pPr marL="0" indent="0">
              <a:buNone/>
            </a:pPr>
            <a:r>
              <a:rPr lang="en-GB" dirty="0" smtClean="0"/>
              <a:t>Note: This means if you load 500MB of data onto HDFS it will actually store 1.5TB of data, with replication = 3. </a:t>
            </a:r>
            <a:endParaRPr lang="en-GB" dirty="0"/>
          </a:p>
        </p:txBody>
      </p:sp>
    </p:spTree>
    <p:extLst>
      <p:ext uri="{BB962C8B-B14F-4D97-AF65-F5344CB8AC3E}">
        <p14:creationId xmlns:p14="http://schemas.microsoft.com/office/powerpoint/2010/main" val="402082672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HDFS Blocks</a:t>
            </a:r>
            <a:endParaRPr lang="en-GB" dirty="0"/>
          </a:p>
        </p:txBody>
      </p:sp>
      <p:sp>
        <p:nvSpPr>
          <p:cNvPr id="3" name="Content Placeholder 2"/>
          <p:cNvSpPr>
            <a:spLocks noGrp="1"/>
          </p:cNvSpPr>
          <p:nvPr>
            <p:ph idx="1"/>
          </p:nvPr>
        </p:nvSpPr>
        <p:spPr/>
        <p:txBody>
          <a:bodyPr>
            <a:normAutofit lnSpcReduction="10000"/>
          </a:bodyPr>
          <a:lstStyle/>
          <a:p>
            <a:r>
              <a:rPr lang="en-GB" dirty="0" smtClean="0"/>
              <a:t>Blocks are usually 64MB or 128MB in size</a:t>
            </a:r>
          </a:p>
          <a:p>
            <a:r>
              <a:rPr lang="en-GB" dirty="0" err="1" smtClean="0"/>
              <a:t>NameNode</a:t>
            </a:r>
            <a:r>
              <a:rPr lang="en-GB" dirty="0" smtClean="0"/>
              <a:t> determines replica placement</a:t>
            </a:r>
          </a:p>
          <a:p>
            <a:r>
              <a:rPr lang="en-GB" dirty="0" smtClean="0"/>
              <a:t>Data is replicated for 2 reasons</a:t>
            </a:r>
          </a:p>
          <a:p>
            <a:pPr marL="914400" lvl="1" indent="-514350">
              <a:buAutoNum type="arabicPeriod"/>
            </a:pPr>
            <a:r>
              <a:rPr lang="en-GB" dirty="0" smtClean="0"/>
              <a:t>Increased </a:t>
            </a:r>
            <a:r>
              <a:rPr lang="en-GB" u="sng" dirty="0" smtClean="0"/>
              <a:t>Reliability</a:t>
            </a:r>
            <a:r>
              <a:rPr lang="en-GB" dirty="0" smtClean="0"/>
              <a:t> </a:t>
            </a:r>
            <a:r>
              <a:rPr lang="en-GB" dirty="0" smtClean="0"/>
              <a:t>(if one machine crashes, you still have 2 copies of the data available…)</a:t>
            </a:r>
          </a:p>
          <a:p>
            <a:pPr marL="914400" lvl="1" indent="-514350">
              <a:buAutoNum type="arabicPeriod"/>
            </a:pPr>
            <a:r>
              <a:rPr lang="en-GB" u="sng" dirty="0" smtClean="0"/>
              <a:t>Data-</a:t>
            </a:r>
            <a:r>
              <a:rPr lang="en-GB" u="sng" dirty="0" err="1" smtClean="0"/>
              <a:t>ocality</a:t>
            </a:r>
            <a:r>
              <a:rPr lang="en-GB" dirty="0" smtClean="0"/>
              <a:t> </a:t>
            </a:r>
            <a:r>
              <a:rPr lang="en-GB" dirty="0" smtClean="0"/>
              <a:t>– to achieve faster processing </a:t>
            </a:r>
            <a:r>
              <a:rPr lang="en-GB" dirty="0" err="1" smtClean="0"/>
              <a:t>hadoop</a:t>
            </a:r>
            <a:r>
              <a:rPr lang="en-GB" dirty="0" smtClean="0"/>
              <a:t> tries to move the computation (code) to where the data is….rather than move the (big) data across the network …. </a:t>
            </a:r>
          </a:p>
          <a:p>
            <a:pPr lvl="1"/>
            <a:endParaRPr lang="en-GB" dirty="0"/>
          </a:p>
        </p:txBody>
      </p:sp>
    </p:spTree>
    <p:extLst>
      <p:ext uri="{BB962C8B-B14F-4D97-AF65-F5344CB8AC3E}">
        <p14:creationId xmlns:p14="http://schemas.microsoft.com/office/powerpoint/2010/main" val="374917667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err="1" smtClean="0"/>
              <a:t>NameNode</a:t>
            </a:r>
            <a:endParaRPr lang="en-GB" dirty="0"/>
          </a:p>
        </p:txBody>
      </p:sp>
      <p:sp>
        <p:nvSpPr>
          <p:cNvPr id="3" name="Content Placeholder 2"/>
          <p:cNvSpPr>
            <a:spLocks noGrp="1"/>
          </p:cNvSpPr>
          <p:nvPr>
            <p:ph idx="1"/>
          </p:nvPr>
        </p:nvSpPr>
        <p:spPr/>
        <p:txBody>
          <a:bodyPr/>
          <a:lstStyle/>
          <a:p>
            <a:r>
              <a:rPr lang="en-GB" dirty="0" err="1" smtClean="0"/>
              <a:t>NameNode</a:t>
            </a:r>
            <a:r>
              <a:rPr lang="en-GB" dirty="0" smtClean="0"/>
              <a:t> does not directly read or write data (This makes HDFS more scalable)</a:t>
            </a:r>
          </a:p>
          <a:p>
            <a:r>
              <a:rPr lang="en-GB" dirty="0" smtClean="0"/>
              <a:t>Client program will interact directly with </a:t>
            </a:r>
            <a:r>
              <a:rPr lang="en-GB" dirty="0" err="1" smtClean="0"/>
              <a:t>Datanode</a:t>
            </a:r>
            <a:r>
              <a:rPr lang="en-GB" dirty="0" smtClean="0"/>
              <a:t>(s) to read/write data.</a:t>
            </a:r>
          </a:p>
          <a:p>
            <a:r>
              <a:rPr lang="en-GB" dirty="0" err="1" smtClean="0"/>
              <a:t>NameNode</a:t>
            </a:r>
            <a:r>
              <a:rPr lang="en-GB" dirty="0" smtClean="0"/>
              <a:t> is a single-point of failure</a:t>
            </a:r>
          </a:p>
          <a:p>
            <a:pPr marL="0" indent="0">
              <a:buNone/>
            </a:pPr>
            <a:r>
              <a:rPr lang="en-GB" dirty="0"/>
              <a:t> </a:t>
            </a:r>
            <a:r>
              <a:rPr lang="en-GB" dirty="0" smtClean="0"/>
              <a:t>  (If </a:t>
            </a:r>
            <a:r>
              <a:rPr lang="en-GB" dirty="0" err="1" smtClean="0"/>
              <a:t>NameNode</a:t>
            </a:r>
            <a:r>
              <a:rPr lang="en-GB" dirty="0" smtClean="0"/>
              <a:t> crashes then HDFS stops working….!!)</a:t>
            </a:r>
          </a:p>
          <a:p>
            <a:pPr marL="0" indent="0">
              <a:buNone/>
            </a:pPr>
            <a:r>
              <a:rPr lang="en-GB" dirty="0" smtClean="0"/>
              <a:t>So…</a:t>
            </a:r>
          </a:p>
        </p:txBody>
      </p:sp>
    </p:spTree>
    <p:extLst>
      <p:ext uri="{BB962C8B-B14F-4D97-AF65-F5344CB8AC3E}">
        <p14:creationId xmlns:p14="http://schemas.microsoft.com/office/powerpoint/2010/main" val="113926251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err="1" smtClean="0"/>
              <a:t>NameNode</a:t>
            </a:r>
            <a:r>
              <a:rPr lang="en-GB" dirty="0" smtClean="0"/>
              <a:t>-HA</a:t>
            </a:r>
            <a:endParaRPr lang="en-GB" dirty="0"/>
          </a:p>
        </p:txBody>
      </p:sp>
      <p:sp>
        <p:nvSpPr>
          <p:cNvPr id="3" name="Content Placeholder 2"/>
          <p:cNvSpPr>
            <a:spLocks noGrp="1"/>
          </p:cNvSpPr>
          <p:nvPr>
            <p:ph idx="1"/>
          </p:nvPr>
        </p:nvSpPr>
        <p:spPr>
          <a:xfrm>
            <a:off x="457200" y="1179383"/>
            <a:ext cx="8229600" cy="5166826"/>
          </a:xfrm>
        </p:spPr>
        <p:txBody>
          <a:bodyPr>
            <a:normAutofit fontScale="92500" lnSpcReduction="20000"/>
          </a:bodyPr>
          <a:lstStyle/>
          <a:p>
            <a:r>
              <a:rPr lang="en-GB" dirty="0" smtClean="0"/>
              <a:t>In Hadoop 2.x </a:t>
            </a:r>
            <a:r>
              <a:rPr lang="en-GB" dirty="0" err="1" smtClean="0"/>
              <a:t>NameNode</a:t>
            </a:r>
            <a:r>
              <a:rPr lang="en-GB" dirty="0" smtClean="0"/>
              <a:t>-HA (High Availability) feature was introduced. </a:t>
            </a:r>
          </a:p>
          <a:p>
            <a:r>
              <a:rPr lang="en-GB" dirty="0" smtClean="0"/>
              <a:t>A ‘hot’ standby </a:t>
            </a:r>
            <a:r>
              <a:rPr lang="en-GB" dirty="0" err="1" smtClean="0"/>
              <a:t>NameNode</a:t>
            </a:r>
            <a:r>
              <a:rPr lang="en-GB" dirty="0" smtClean="0"/>
              <a:t> process is added, ready to take over at a moment’s notice. </a:t>
            </a:r>
          </a:p>
          <a:p>
            <a:pPr marL="0" indent="0">
              <a:buNone/>
            </a:pPr>
            <a:endParaRPr lang="en-GB" dirty="0"/>
          </a:p>
          <a:p>
            <a:pPr marL="0" indent="0">
              <a:buNone/>
            </a:pPr>
            <a:r>
              <a:rPr lang="en-GB" dirty="0" smtClean="0"/>
              <a:t>Feature added by Yahoo (for their 20,000 node cluster)</a:t>
            </a:r>
          </a:p>
          <a:p>
            <a:pPr marL="0" indent="0">
              <a:buNone/>
            </a:pPr>
            <a:endParaRPr lang="en-GB" dirty="0" smtClean="0"/>
          </a:p>
          <a:p>
            <a:pPr marL="0" indent="0">
              <a:buNone/>
            </a:pPr>
            <a:r>
              <a:rPr lang="en-GB" dirty="0" smtClean="0"/>
              <a:t>See</a:t>
            </a:r>
          </a:p>
          <a:p>
            <a:pPr marL="0" indent="0">
              <a:buNone/>
            </a:pPr>
            <a:r>
              <a:rPr lang="en-GB" dirty="0" smtClean="0"/>
              <a:t>http://hadoop.apache.org/docs/r2.0.2-alpha/hadoop-yarn/hadoop-yarn-site/HDFSHighAvailability.html</a:t>
            </a:r>
          </a:p>
        </p:txBody>
      </p:sp>
    </p:spTree>
    <p:extLst>
      <p:ext uri="{BB962C8B-B14F-4D97-AF65-F5344CB8AC3E}">
        <p14:creationId xmlns:p14="http://schemas.microsoft.com/office/powerpoint/2010/main" val="344429518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HDFS Web UIs</a:t>
            </a:r>
            <a:endParaRPr lang="en-GB" dirty="0"/>
          </a:p>
        </p:txBody>
      </p:sp>
      <p:sp>
        <p:nvSpPr>
          <p:cNvPr id="3" name="Content Placeholder 2"/>
          <p:cNvSpPr>
            <a:spLocks noGrp="1"/>
          </p:cNvSpPr>
          <p:nvPr>
            <p:ph idx="1"/>
          </p:nvPr>
        </p:nvSpPr>
        <p:spPr/>
        <p:txBody>
          <a:bodyPr/>
          <a:lstStyle/>
          <a:p>
            <a:pPr marL="0" indent="0">
              <a:buNone/>
            </a:pPr>
            <a:r>
              <a:rPr lang="en-GB" dirty="0" smtClean="0"/>
              <a:t>HDFS has Web User Interfaces</a:t>
            </a:r>
          </a:p>
          <a:p>
            <a:r>
              <a:rPr lang="en-GB" dirty="0" err="1" smtClean="0"/>
              <a:t>NameNode</a:t>
            </a:r>
            <a:r>
              <a:rPr lang="en-GB" dirty="0" smtClean="0"/>
              <a:t> Web UI</a:t>
            </a:r>
          </a:p>
          <a:p>
            <a:pPr marL="400050" lvl="1" indent="0">
              <a:buNone/>
            </a:pPr>
            <a:r>
              <a:rPr lang="en-GB" dirty="0" smtClean="0"/>
              <a:t>http://&lt;hostname&gt;:50070</a:t>
            </a:r>
          </a:p>
          <a:p>
            <a:pPr marL="857250" lvl="1" indent="-457200">
              <a:buFontTx/>
              <a:buChar char="-"/>
            </a:pPr>
            <a:r>
              <a:rPr lang="en-GB" dirty="0" smtClean="0"/>
              <a:t>View logs</a:t>
            </a:r>
          </a:p>
          <a:p>
            <a:pPr marL="857250" lvl="1" indent="-457200">
              <a:buFontTx/>
              <a:buChar char="-"/>
            </a:pPr>
            <a:r>
              <a:rPr lang="en-GB" dirty="0" smtClean="0"/>
              <a:t>Browse HDFS</a:t>
            </a:r>
            <a:endParaRPr lang="en-GB" dirty="0"/>
          </a:p>
          <a:p>
            <a:r>
              <a:rPr lang="en-GB" dirty="0" smtClean="0"/>
              <a:t>Secondary </a:t>
            </a:r>
            <a:r>
              <a:rPr lang="en-GB" dirty="0" err="1" smtClean="0"/>
              <a:t>NameNode</a:t>
            </a:r>
            <a:r>
              <a:rPr lang="en-GB" dirty="0" smtClean="0"/>
              <a:t> Web UI</a:t>
            </a:r>
          </a:p>
          <a:p>
            <a:pPr marL="400050" lvl="1" indent="0">
              <a:buNone/>
            </a:pPr>
            <a:r>
              <a:rPr lang="en-GB" dirty="0" smtClean="0"/>
              <a:t>http://&lt;hostname&gt;:50090</a:t>
            </a:r>
          </a:p>
        </p:txBody>
      </p:sp>
    </p:spTree>
    <p:extLst>
      <p:ext uri="{BB962C8B-B14F-4D97-AF65-F5344CB8AC3E}">
        <p14:creationId xmlns:p14="http://schemas.microsoft.com/office/powerpoint/2010/main" val="26581342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Big Data - Definition</a:t>
            </a:r>
            <a:endParaRPr lang="en-GB" dirty="0"/>
          </a:p>
        </p:txBody>
      </p:sp>
      <p:sp>
        <p:nvSpPr>
          <p:cNvPr id="3" name="Content Placeholder 2"/>
          <p:cNvSpPr>
            <a:spLocks noGrp="1"/>
          </p:cNvSpPr>
          <p:nvPr>
            <p:ph idx="1"/>
          </p:nvPr>
        </p:nvSpPr>
        <p:spPr/>
        <p:txBody>
          <a:bodyPr>
            <a:normAutofit/>
          </a:bodyPr>
          <a:lstStyle/>
          <a:p>
            <a:pPr marL="0" indent="0">
              <a:buNone/>
            </a:pPr>
            <a:r>
              <a:rPr lang="en-GB" dirty="0" smtClean="0"/>
              <a:t>More than just “a lot of data”…</a:t>
            </a:r>
          </a:p>
          <a:p>
            <a:pPr marL="0" indent="0">
              <a:buNone/>
            </a:pPr>
            <a:endParaRPr lang="en-GB" dirty="0" smtClean="0"/>
          </a:p>
          <a:p>
            <a:pPr marL="0" indent="0">
              <a:buNone/>
            </a:pPr>
            <a:r>
              <a:rPr lang="en-GB" dirty="0" smtClean="0"/>
              <a:t>Analysing: In addition to making the data part of your applications, Big Data is data that you also want to analyse (e.g. </a:t>
            </a:r>
            <a:r>
              <a:rPr lang="en-GB" i="1" dirty="0" smtClean="0"/>
              <a:t>mine the data</a:t>
            </a:r>
            <a:r>
              <a:rPr lang="en-GB" dirty="0" smtClean="0"/>
              <a:t>) to find information that was previously unknown.  </a:t>
            </a:r>
          </a:p>
          <a:p>
            <a:pPr marL="0" indent="0">
              <a:buNone/>
            </a:pPr>
            <a:endParaRPr lang="en-GB" dirty="0" smtClean="0"/>
          </a:p>
        </p:txBody>
      </p:sp>
    </p:spTree>
    <p:extLst>
      <p:ext uri="{BB962C8B-B14F-4D97-AF65-F5344CB8AC3E}">
        <p14:creationId xmlns:p14="http://schemas.microsoft.com/office/powerpoint/2010/main" val="381434990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HDFS</a:t>
            </a:r>
            <a:endParaRPr lang="en-GB" dirty="0"/>
          </a:p>
        </p:txBody>
      </p:sp>
      <p:sp>
        <p:nvSpPr>
          <p:cNvPr id="3" name="Content Placeholder 2"/>
          <p:cNvSpPr>
            <a:spLocks noGrp="1"/>
          </p:cNvSpPr>
          <p:nvPr>
            <p:ph idx="1"/>
          </p:nvPr>
        </p:nvSpPr>
        <p:spPr/>
        <p:txBody>
          <a:bodyPr/>
          <a:lstStyle/>
          <a:p>
            <a:pPr marL="0" indent="0">
              <a:buNone/>
            </a:pPr>
            <a:r>
              <a:rPr lang="en-GB" dirty="0" smtClean="0"/>
              <a:t>Command-line examples;</a:t>
            </a:r>
          </a:p>
          <a:p>
            <a:pPr marL="0" indent="0">
              <a:buNone/>
            </a:pPr>
            <a:r>
              <a:rPr lang="en-GB" dirty="0" smtClean="0"/>
              <a:t>Interact with HDFS by executing shell-like commands:</a:t>
            </a:r>
          </a:p>
          <a:p>
            <a:pPr>
              <a:buFontTx/>
              <a:buChar char="-"/>
            </a:pPr>
            <a:r>
              <a:rPr lang="en-GB" sz="2400" dirty="0" smtClean="0"/>
              <a:t>Usage: $</a:t>
            </a:r>
            <a:r>
              <a:rPr lang="en-GB" sz="2400" dirty="0" err="1" smtClean="0"/>
              <a:t>hdfs</a:t>
            </a:r>
            <a:r>
              <a:rPr lang="en-GB" sz="2400" dirty="0" smtClean="0"/>
              <a:t> </a:t>
            </a:r>
            <a:r>
              <a:rPr lang="en-GB" sz="2400" dirty="0" err="1" smtClean="0"/>
              <a:t>dfs</a:t>
            </a:r>
            <a:r>
              <a:rPr lang="en-GB" sz="2400" dirty="0" smtClean="0"/>
              <a:t> -&lt;command&gt; -&lt;options&gt;  &lt;URI&gt;</a:t>
            </a:r>
          </a:p>
          <a:p>
            <a:pPr marL="0" indent="0">
              <a:buNone/>
            </a:pPr>
            <a:r>
              <a:rPr lang="en-GB" dirty="0" smtClean="0"/>
              <a:t>Example (file listing of root ‘/’ directory)</a:t>
            </a:r>
          </a:p>
          <a:p>
            <a:pPr marL="0" indent="0">
              <a:buNone/>
            </a:pPr>
            <a:r>
              <a:rPr lang="en-GB" dirty="0"/>
              <a:t> </a:t>
            </a:r>
            <a:r>
              <a:rPr lang="en-GB" dirty="0" smtClean="0"/>
              <a:t>   </a:t>
            </a:r>
            <a:r>
              <a:rPr lang="en-GB" sz="2400" dirty="0" smtClean="0"/>
              <a:t>$ </a:t>
            </a:r>
            <a:r>
              <a:rPr lang="en-GB" sz="2400" dirty="0" err="1" smtClean="0"/>
              <a:t>hdfs</a:t>
            </a:r>
            <a:r>
              <a:rPr lang="en-GB" sz="2400" dirty="0" smtClean="0"/>
              <a:t> </a:t>
            </a:r>
            <a:r>
              <a:rPr lang="en-GB" sz="2400" dirty="0" err="1" smtClean="0"/>
              <a:t>dfs</a:t>
            </a:r>
            <a:r>
              <a:rPr lang="en-GB" sz="2400" dirty="0" smtClean="0"/>
              <a:t> –</a:t>
            </a:r>
            <a:r>
              <a:rPr lang="en-GB" sz="2400" dirty="0" err="1" smtClean="0"/>
              <a:t>ls</a:t>
            </a:r>
            <a:r>
              <a:rPr lang="en-GB" sz="2400" dirty="0" smtClean="0"/>
              <a:t> /</a:t>
            </a:r>
          </a:p>
          <a:p>
            <a:pPr marL="0" indent="0">
              <a:buNone/>
            </a:pPr>
            <a:r>
              <a:rPr lang="en-GB" dirty="0" smtClean="0"/>
              <a:t>List supported commands</a:t>
            </a:r>
          </a:p>
          <a:p>
            <a:pPr marL="0" indent="0">
              <a:buNone/>
            </a:pPr>
            <a:r>
              <a:rPr lang="en-GB" sz="2400" dirty="0" smtClean="0"/>
              <a:t>      $ </a:t>
            </a:r>
            <a:r>
              <a:rPr lang="en-GB" sz="2400" dirty="0" err="1"/>
              <a:t>hdfs</a:t>
            </a:r>
            <a:r>
              <a:rPr lang="en-GB" sz="2400" dirty="0"/>
              <a:t> </a:t>
            </a:r>
            <a:r>
              <a:rPr lang="en-GB" sz="2400" dirty="0" err="1"/>
              <a:t>dfs</a:t>
            </a:r>
            <a:r>
              <a:rPr lang="en-GB" sz="2400" dirty="0"/>
              <a:t> </a:t>
            </a:r>
            <a:r>
              <a:rPr lang="en-GB" sz="2400" dirty="0" smtClean="0"/>
              <a:t>–help</a:t>
            </a:r>
            <a:endParaRPr lang="en-GB" sz="2400" dirty="0"/>
          </a:p>
          <a:p>
            <a:pPr marL="0" indent="0">
              <a:buNone/>
            </a:pPr>
            <a:endParaRPr lang="en-GB" dirty="0" smtClean="0"/>
          </a:p>
          <a:p>
            <a:pPr marL="0" indent="0">
              <a:buNone/>
            </a:pPr>
            <a:endParaRPr lang="en-GB" sz="2400" dirty="0" smtClean="0"/>
          </a:p>
          <a:p>
            <a:pPr marL="0" indent="0">
              <a:buNone/>
            </a:pPr>
            <a:endParaRPr lang="en-GB" dirty="0"/>
          </a:p>
          <a:p>
            <a:pPr marL="0" indent="0">
              <a:buNone/>
            </a:pPr>
            <a:endParaRPr lang="en-GB" dirty="0"/>
          </a:p>
        </p:txBody>
      </p:sp>
    </p:spTree>
    <p:extLst>
      <p:ext uri="{BB962C8B-B14F-4D97-AF65-F5344CB8AC3E}">
        <p14:creationId xmlns:p14="http://schemas.microsoft.com/office/powerpoint/2010/main" val="385481679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HDFS Commands</a:t>
            </a:r>
            <a:endParaRPr lang="en-GB" dirty="0"/>
          </a:p>
        </p:txBody>
      </p:sp>
      <p:sp>
        <p:nvSpPr>
          <p:cNvPr id="3" name="Content Placeholder 2"/>
          <p:cNvSpPr>
            <a:spLocks noGrp="1"/>
          </p:cNvSpPr>
          <p:nvPr>
            <p:ph idx="1"/>
          </p:nvPr>
        </p:nvSpPr>
        <p:spPr/>
        <p:txBody>
          <a:bodyPr/>
          <a:lstStyle/>
          <a:p>
            <a:r>
              <a:rPr lang="en-GB" dirty="0" smtClean="0"/>
              <a:t>Most commands behave like Unix commands</a:t>
            </a:r>
          </a:p>
          <a:p>
            <a:pPr lvl="1"/>
            <a:r>
              <a:rPr lang="en-GB" dirty="0" err="1"/>
              <a:t>l</a:t>
            </a:r>
            <a:r>
              <a:rPr lang="en-GB" dirty="0" err="1" smtClean="0"/>
              <a:t>s</a:t>
            </a:r>
            <a:r>
              <a:rPr lang="en-GB" dirty="0" smtClean="0"/>
              <a:t>, cat, du, etc…</a:t>
            </a:r>
          </a:p>
          <a:p>
            <a:r>
              <a:rPr lang="en-GB" dirty="0" smtClean="0"/>
              <a:t>Display detailed help for a command</a:t>
            </a:r>
          </a:p>
          <a:p>
            <a:pPr lvl="1"/>
            <a:r>
              <a:rPr lang="en-GB" dirty="0" smtClean="0"/>
              <a:t>$</a:t>
            </a:r>
            <a:r>
              <a:rPr lang="en-GB" dirty="0" err="1" smtClean="0"/>
              <a:t>hdfs</a:t>
            </a:r>
            <a:r>
              <a:rPr lang="en-GB" dirty="0" smtClean="0"/>
              <a:t> </a:t>
            </a:r>
            <a:r>
              <a:rPr lang="en-GB" dirty="0" err="1" smtClean="0"/>
              <a:t>dfs</a:t>
            </a:r>
            <a:r>
              <a:rPr lang="en-GB" dirty="0" smtClean="0"/>
              <a:t> –help &lt;command-name&gt;</a:t>
            </a:r>
          </a:p>
          <a:p>
            <a:r>
              <a:rPr lang="en-GB" dirty="0" smtClean="0"/>
              <a:t>Shell commands always relative to user’s home directory</a:t>
            </a:r>
          </a:p>
          <a:p>
            <a:pPr marL="400050" lvl="1" indent="0">
              <a:buNone/>
            </a:pPr>
            <a:r>
              <a:rPr lang="en-GB" dirty="0"/>
              <a:t> </a:t>
            </a:r>
            <a:r>
              <a:rPr lang="en-GB" dirty="0" smtClean="0"/>
              <a:t> - Home directory is /user/&lt;username&gt;</a:t>
            </a:r>
          </a:p>
          <a:p>
            <a:pPr marL="0" indent="0">
              <a:buNone/>
            </a:pPr>
            <a:endParaRPr lang="en-GB" dirty="0"/>
          </a:p>
        </p:txBody>
      </p:sp>
    </p:spTree>
    <p:extLst>
      <p:ext uri="{BB962C8B-B14F-4D97-AF65-F5344CB8AC3E}">
        <p14:creationId xmlns:p14="http://schemas.microsoft.com/office/powerpoint/2010/main" val="72664969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Examples</a:t>
            </a:r>
            <a:endParaRPr lang="en-GB" dirty="0"/>
          </a:p>
        </p:txBody>
      </p:sp>
      <p:sp>
        <p:nvSpPr>
          <p:cNvPr id="3" name="Content Placeholder 2"/>
          <p:cNvSpPr>
            <a:spLocks noGrp="1"/>
          </p:cNvSpPr>
          <p:nvPr>
            <p:ph idx="1"/>
          </p:nvPr>
        </p:nvSpPr>
        <p:spPr/>
        <p:txBody>
          <a:bodyPr/>
          <a:lstStyle/>
          <a:p>
            <a:r>
              <a:rPr lang="en-GB" dirty="0"/>
              <a:t>c</a:t>
            </a:r>
            <a:r>
              <a:rPr lang="en-GB" dirty="0" smtClean="0"/>
              <a:t>at – stream source to </a:t>
            </a:r>
            <a:r>
              <a:rPr lang="en-GB" dirty="0" err="1" smtClean="0"/>
              <a:t>stdout</a:t>
            </a:r>
            <a:endParaRPr lang="en-GB" dirty="0" smtClean="0"/>
          </a:p>
          <a:p>
            <a:pPr marL="857250" lvl="1" indent="-457200">
              <a:buFontTx/>
              <a:buChar char="-"/>
            </a:pPr>
            <a:r>
              <a:rPr lang="en-GB" dirty="0" smtClean="0"/>
              <a:t>entire file $</a:t>
            </a:r>
            <a:r>
              <a:rPr lang="en-GB" dirty="0" err="1" smtClean="0"/>
              <a:t>hdfs</a:t>
            </a:r>
            <a:r>
              <a:rPr lang="en-GB" dirty="0" smtClean="0"/>
              <a:t> </a:t>
            </a:r>
            <a:r>
              <a:rPr lang="en-GB" dirty="0" err="1" smtClean="0"/>
              <a:t>dfs</a:t>
            </a:r>
            <a:r>
              <a:rPr lang="en-GB" dirty="0" smtClean="0"/>
              <a:t> –cat /</a:t>
            </a:r>
            <a:r>
              <a:rPr lang="en-GB" dirty="0" err="1" smtClean="0"/>
              <a:t>dir</a:t>
            </a:r>
            <a:r>
              <a:rPr lang="en-GB" dirty="0" smtClean="0"/>
              <a:t>/file.txt</a:t>
            </a:r>
          </a:p>
          <a:p>
            <a:pPr marL="857250" lvl="1" indent="-457200">
              <a:buFontTx/>
              <a:buChar char="-"/>
            </a:pPr>
            <a:r>
              <a:rPr lang="en-GB" dirty="0" smtClean="0"/>
              <a:t>To get first 25 lines of file</a:t>
            </a:r>
          </a:p>
          <a:p>
            <a:pPr marL="1257300" lvl="2" indent="-457200">
              <a:buFontTx/>
              <a:buChar char="-"/>
            </a:pPr>
            <a:r>
              <a:rPr lang="en-GB" dirty="0" smtClean="0"/>
              <a:t>$</a:t>
            </a:r>
            <a:r>
              <a:rPr lang="en-GB" dirty="0" err="1" smtClean="0"/>
              <a:t>hdfs</a:t>
            </a:r>
            <a:r>
              <a:rPr lang="en-GB" dirty="0" smtClean="0"/>
              <a:t> </a:t>
            </a:r>
            <a:r>
              <a:rPr lang="en-GB" dirty="0" err="1" smtClean="0"/>
              <a:t>dfs</a:t>
            </a:r>
            <a:r>
              <a:rPr lang="en-GB" dirty="0" smtClean="0"/>
              <a:t> –cat /</a:t>
            </a:r>
            <a:r>
              <a:rPr lang="en-GB" dirty="0" err="1" smtClean="0"/>
              <a:t>dir</a:t>
            </a:r>
            <a:r>
              <a:rPr lang="en-GB" dirty="0" smtClean="0"/>
              <a:t>/file.txt | head -25</a:t>
            </a:r>
          </a:p>
          <a:p>
            <a:r>
              <a:rPr lang="en-GB" dirty="0" err="1" smtClean="0"/>
              <a:t>cp</a:t>
            </a:r>
            <a:r>
              <a:rPr lang="en-GB" dirty="0" smtClean="0"/>
              <a:t> – copy files from source to destination</a:t>
            </a:r>
          </a:p>
          <a:p>
            <a:pPr marL="857250" lvl="1" indent="-457200">
              <a:buFontTx/>
              <a:buChar char="-"/>
            </a:pPr>
            <a:r>
              <a:rPr lang="en-GB" dirty="0" smtClean="0"/>
              <a:t>$</a:t>
            </a:r>
            <a:r>
              <a:rPr lang="en-GB" dirty="0" err="1" smtClean="0"/>
              <a:t>hdfs</a:t>
            </a:r>
            <a:r>
              <a:rPr lang="en-GB" dirty="0" smtClean="0"/>
              <a:t> </a:t>
            </a:r>
            <a:r>
              <a:rPr lang="en-GB" dirty="0" err="1" smtClean="0"/>
              <a:t>dfs</a:t>
            </a:r>
            <a:r>
              <a:rPr lang="en-GB" dirty="0" smtClean="0"/>
              <a:t> –</a:t>
            </a:r>
            <a:r>
              <a:rPr lang="en-GB" dirty="0" err="1" smtClean="0"/>
              <a:t>cp</a:t>
            </a:r>
            <a:r>
              <a:rPr lang="en-GB" dirty="0" smtClean="0"/>
              <a:t> /</a:t>
            </a:r>
            <a:r>
              <a:rPr lang="en-GB" dirty="0" err="1" smtClean="0"/>
              <a:t>dir</a:t>
            </a:r>
            <a:r>
              <a:rPr lang="en-GB" dirty="0" smtClean="0"/>
              <a:t>/file1.txt /target-</a:t>
            </a:r>
            <a:r>
              <a:rPr lang="en-GB" dirty="0" err="1" smtClean="0"/>
              <a:t>dir</a:t>
            </a:r>
            <a:r>
              <a:rPr lang="en-GB" dirty="0" smtClean="0"/>
              <a:t>/file2.txt </a:t>
            </a:r>
          </a:p>
          <a:p>
            <a:r>
              <a:rPr lang="en-GB" dirty="0" err="1"/>
              <a:t>l</a:t>
            </a:r>
            <a:r>
              <a:rPr lang="en-GB" dirty="0" err="1" smtClean="0"/>
              <a:t>s</a:t>
            </a:r>
            <a:r>
              <a:rPr lang="en-GB" dirty="0" smtClean="0"/>
              <a:t> – list files is a directory</a:t>
            </a:r>
          </a:p>
          <a:p>
            <a:pPr lvl="1"/>
            <a:r>
              <a:rPr lang="en-GB" dirty="0"/>
              <a:t> </a:t>
            </a:r>
            <a:r>
              <a:rPr lang="en-GB" dirty="0" smtClean="0"/>
              <a:t>$</a:t>
            </a:r>
            <a:r>
              <a:rPr lang="en-GB" dirty="0" err="1" smtClean="0"/>
              <a:t>hdfs</a:t>
            </a:r>
            <a:r>
              <a:rPr lang="en-GB" dirty="0" smtClean="0"/>
              <a:t> </a:t>
            </a:r>
            <a:r>
              <a:rPr lang="en-GB" dirty="0" err="1" smtClean="0"/>
              <a:t>dfs</a:t>
            </a:r>
            <a:r>
              <a:rPr lang="en-GB" dirty="0" smtClean="0"/>
              <a:t> –</a:t>
            </a:r>
            <a:r>
              <a:rPr lang="en-GB" dirty="0" err="1" smtClean="0"/>
              <a:t>ls</a:t>
            </a:r>
            <a:r>
              <a:rPr lang="en-GB" dirty="0" smtClean="0"/>
              <a:t> /dir1/dir2/</a:t>
            </a:r>
          </a:p>
        </p:txBody>
      </p:sp>
    </p:spTree>
    <p:extLst>
      <p:ext uri="{BB962C8B-B14F-4D97-AF65-F5344CB8AC3E}">
        <p14:creationId xmlns:p14="http://schemas.microsoft.com/office/powerpoint/2010/main" val="11788291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More Examples</a:t>
            </a:r>
            <a:endParaRPr lang="en-GB" dirty="0"/>
          </a:p>
        </p:txBody>
      </p:sp>
      <p:sp>
        <p:nvSpPr>
          <p:cNvPr id="3" name="Content Placeholder 2"/>
          <p:cNvSpPr>
            <a:spLocks noGrp="1"/>
          </p:cNvSpPr>
          <p:nvPr>
            <p:ph idx="1"/>
          </p:nvPr>
        </p:nvSpPr>
        <p:spPr/>
        <p:txBody>
          <a:bodyPr>
            <a:normAutofit/>
          </a:bodyPr>
          <a:lstStyle/>
          <a:p>
            <a:r>
              <a:rPr lang="en-GB" dirty="0" err="1"/>
              <a:t>m</a:t>
            </a:r>
            <a:r>
              <a:rPr lang="en-GB" dirty="0" err="1" smtClean="0"/>
              <a:t>kdir</a:t>
            </a:r>
            <a:r>
              <a:rPr lang="en-GB" dirty="0" smtClean="0"/>
              <a:t> – Make a new directory on HDFS</a:t>
            </a:r>
          </a:p>
          <a:p>
            <a:pPr marL="457200" lvl="1" indent="0">
              <a:buNone/>
            </a:pPr>
            <a:r>
              <a:rPr lang="en-GB" dirty="0" smtClean="0"/>
              <a:t>- $</a:t>
            </a:r>
            <a:r>
              <a:rPr lang="en-GB" dirty="0" err="1" smtClean="0"/>
              <a:t>hdfs</a:t>
            </a:r>
            <a:r>
              <a:rPr lang="en-GB" dirty="0" smtClean="0"/>
              <a:t> </a:t>
            </a:r>
            <a:r>
              <a:rPr lang="en-GB" dirty="0" err="1" smtClean="0"/>
              <a:t>dfs</a:t>
            </a:r>
            <a:r>
              <a:rPr lang="en-GB" dirty="0" smtClean="0"/>
              <a:t> –</a:t>
            </a:r>
            <a:r>
              <a:rPr lang="en-GB" dirty="0" err="1" smtClean="0"/>
              <a:t>mkdir</a:t>
            </a:r>
            <a:r>
              <a:rPr lang="en-GB" dirty="0" smtClean="0"/>
              <a:t> /dir1/dir2/new-</a:t>
            </a:r>
            <a:r>
              <a:rPr lang="en-GB" dirty="0" err="1" smtClean="0"/>
              <a:t>dir</a:t>
            </a:r>
            <a:endParaRPr lang="en-GB" dirty="0"/>
          </a:p>
          <a:p>
            <a:r>
              <a:rPr lang="en-GB" dirty="0"/>
              <a:t>m</a:t>
            </a:r>
            <a:r>
              <a:rPr lang="en-GB" dirty="0" smtClean="0"/>
              <a:t>v – Move a file from source to directory</a:t>
            </a:r>
          </a:p>
          <a:p>
            <a:pPr marL="857250" lvl="1" indent="-457200">
              <a:buFontTx/>
              <a:buChar char="-"/>
            </a:pPr>
            <a:r>
              <a:rPr lang="en-GB" dirty="0" smtClean="0"/>
              <a:t>$</a:t>
            </a:r>
            <a:r>
              <a:rPr lang="en-GB" dirty="0" err="1" smtClean="0"/>
              <a:t>hdfs</a:t>
            </a:r>
            <a:r>
              <a:rPr lang="en-GB" dirty="0" smtClean="0"/>
              <a:t> </a:t>
            </a:r>
            <a:r>
              <a:rPr lang="en-GB" dirty="0" err="1" smtClean="0"/>
              <a:t>dfs</a:t>
            </a:r>
            <a:r>
              <a:rPr lang="en-GB" dirty="0" smtClean="0"/>
              <a:t> –mv /</a:t>
            </a:r>
            <a:r>
              <a:rPr lang="en-GB" dirty="0" err="1" smtClean="0"/>
              <a:t>dir</a:t>
            </a:r>
            <a:r>
              <a:rPr lang="en-GB" dirty="0" smtClean="0"/>
              <a:t>/source.txt /dir2/target.txt</a:t>
            </a:r>
            <a:endParaRPr lang="en-GB" dirty="0"/>
          </a:p>
          <a:p>
            <a:r>
              <a:rPr lang="en-GB" dirty="0"/>
              <a:t>p</a:t>
            </a:r>
            <a:r>
              <a:rPr lang="en-GB" dirty="0" smtClean="0"/>
              <a:t>ut – copy from local </a:t>
            </a:r>
            <a:r>
              <a:rPr lang="en-GB" dirty="0" err="1" smtClean="0"/>
              <a:t>filesystem</a:t>
            </a:r>
            <a:r>
              <a:rPr lang="en-GB" dirty="0" smtClean="0"/>
              <a:t> to HDFS</a:t>
            </a:r>
          </a:p>
          <a:p>
            <a:pPr marL="400050" lvl="2" indent="0">
              <a:buNone/>
            </a:pPr>
            <a:r>
              <a:rPr lang="en-GB" dirty="0" smtClean="0"/>
              <a:t>-  </a:t>
            </a:r>
            <a:r>
              <a:rPr lang="en-GB" dirty="0"/>
              <a:t>$</a:t>
            </a:r>
            <a:r>
              <a:rPr lang="en-GB" dirty="0" err="1"/>
              <a:t>hdfs</a:t>
            </a:r>
            <a:r>
              <a:rPr lang="en-GB" dirty="0"/>
              <a:t> </a:t>
            </a:r>
            <a:r>
              <a:rPr lang="en-GB" dirty="0" err="1"/>
              <a:t>dfs</a:t>
            </a:r>
            <a:r>
              <a:rPr lang="en-GB" dirty="0"/>
              <a:t> </a:t>
            </a:r>
            <a:r>
              <a:rPr lang="en-GB" dirty="0" smtClean="0"/>
              <a:t>–put /</a:t>
            </a:r>
            <a:r>
              <a:rPr lang="en-GB" dirty="0" err="1" smtClean="0"/>
              <a:t>tmp</a:t>
            </a:r>
            <a:r>
              <a:rPr lang="en-GB" dirty="0" smtClean="0"/>
              <a:t>/localfile.txt  /</a:t>
            </a:r>
            <a:r>
              <a:rPr lang="en-GB" dirty="0" err="1" smtClean="0"/>
              <a:t>hdfs-dir</a:t>
            </a:r>
            <a:r>
              <a:rPr lang="en-GB" dirty="0" smtClean="0"/>
              <a:t>/target.txt</a:t>
            </a:r>
            <a:endParaRPr lang="en-GB" dirty="0"/>
          </a:p>
          <a:p>
            <a:r>
              <a:rPr lang="en-GB" dirty="0"/>
              <a:t>g</a:t>
            </a:r>
            <a:r>
              <a:rPr lang="en-GB" dirty="0" smtClean="0"/>
              <a:t>et – copy from HDFS to local </a:t>
            </a:r>
            <a:r>
              <a:rPr lang="en-GB" dirty="0" err="1" smtClean="0"/>
              <a:t>filesystem</a:t>
            </a:r>
            <a:endParaRPr lang="en-GB" dirty="0" smtClean="0"/>
          </a:p>
          <a:p>
            <a:pPr marL="457200" lvl="1" indent="0">
              <a:buNone/>
            </a:pPr>
            <a:r>
              <a:rPr lang="en-GB" dirty="0" smtClean="0"/>
              <a:t>- $</a:t>
            </a:r>
            <a:r>
              <a:rPr lang="en-GB" dirty="0" err="1" smtClean="0"/>
              <a:t>hdfs</a:t>
            </a:r>
            <a:r>
              <a:rPr lang="en-GB" dirty="0" smtClean="0"/>
              <a:t> </a:t>
            </a:r>
            <a:r>
              <a:rPr lang="en-GB" dirty="0" err="1" smtClean="0"/>
              <a:t>dfs</a:t>
            </a:r>
            <a:r>
              <a:rPr lang="en-GB" dirty="0" smtClean="0"/>
              <a:t> –get /</a:t>
            </a:r>
            <a:r>
              <a:rPr lang="en-GB" dirty="0" err="1" smtClean="0"/>
              <a:t>hdfs-dir</a:t>
            </a:r>
            <a:r>
              <a:rPr lang="en-GB" dirty="0" smtClean="0"/>
              <a:t>/file.txt /local-</a:t>
            </a:r>
            <a:r>
              <a:rPr lang="en-GB" dirty="0" err="1" smtClean="0"/>
              <a:t>dir</a:t>
            </a:r>
            <a:r>
              <a:rPr lang="en-GB" dirty="0" smtClean="0"/>
              <a:t>/x.txt</a:t>
            </a:r>
          </a:p>
          <a:p>
            <a:pPr marL="457200" lvl="1" indent="0">
              <a:buNone/>
            </a:pPr>
            <a:endParaRPr lang="en-GB" dirty="0" smtClean="0"/>
          </a:p>
          <a:p>
            <a:pPr marL="457200" lvl="1" indent="0">
              <a:buNone/>
            </a:pPr>
            <a:endParaRPr lang="en-GB" dirty="0" smtClean="0"/>
          </a:p>
        </p:txBody>
      </p:sp>
    </p:spTree>
    <p:extLst>
      <p:ext uri="{BB962C8B-B14F-4D97-AF65-F5344CB8AC3E}">
        <p14:creationId xmlns:p14="http://schemas.microsoft.com/office/powerpoint/2010/main" val="355822640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More Examples</a:t>
            </a:r>
            <a:endParaRPr lang="en-GB" dirty="0"/>
          </a:p>
        </p:txBody>
      </p:sp>
      <p:sp>
        <p:nvSpPr>
          <p:cNvPr id="3" name="Content Placeholder 2"/>
          <p:cNvSpPr>
            <a:spLocks noGrp="1"/>
          </p:cNvSpPr>
          <p:nvPr>
            <p:ph idx="1"/>
          </p:nvPr>
        </p:nvSpPr>
        <p:spPr/>
        <p:txBody>
          <a:bodyPr>
            <a:normAutofit/>
          </a:bodyPr>
          <a:lstStyle/>
          <a:p>
            <a:r>
              <a:rPr lang="en-GB" dirty="0" err="1" smtClean="0"/>
              <a:t>rm</a:t>
            </a:r>
            <a:r>
              <a:rPr lang="en-GB" dirty="0" smtClean="0"/>
              <a:t> – Delete/remove files </a:t>
            </a:r>
          </a:p>
          <a:p>
            <a:pPr marL="457200" lvl="1" indent="0">
              <a:buNone/>
            </a:pPr>
            <a:r>
              <a:rPr lang="en-GB" dirty="0" smtClean="0"/>
              <a:t>- $</a:t>
            </a:r>
            <a:r>
              <a:rPr lang="en-GB" dirty="0" err="1" smtClean="0"/>
              <a:t>hdfs</a:t>
            </a:r>
            <a:r>
              <a:rPr lang="en-GB" dirty="0" smtClean="0"/>
              <a:t> </a:t>
            </a:r>
            <a:r>
              <a:rPr lang="en-GB" dirty="0" err="1" smtClean="0"/>
              <a:t>dfs</a:t>
            </a:r>
            <a:r>
              <a:rPr lang="en-GB" dirty="0" smtClean="0"/>
              <a:t> –</a:t>
            </a:r>
            <a:r>
              <a:rPr lang="en-GB" dirty="0" err="1" smtClean="0"/>
              <a:t>rm</a:t>
            </a:r>
            <a:r>
              <a:rPr lang="en-GB" dirty="0" smtClean="0"/>
              <a:t>  /dir1/*.txt</a:t>
            </a:r>
            <a:endParaRPr lang="en-GB" dirty="0"/>
          </a:p>
          <a:p>
            <a:r>
              <a:rPr lang="en-GB" dirty="0" err="1" smtClean="0"/>
              <a:t>rm</a:t>
            </a:r>
            <a:r>
              <a:rPr lang="en-GB" dirty="0" smtClean="0"/>
              <a:t> –r  – Delete files recursively</a:t>
            </a:r>
          </a:p>
          <a:p>
            <a:pPr marL="857250" lvl="1" indent="-457200">
              <a:buFontTx/>
              <a:buChar char="-"/>
            </a:pPr>
            <a:r>
              <a:rPr lang="en-GB" dirty="0" smtClean="0"/>
              <a:t>$</a:t>
            </a:r>
            <a:r>
              <a:rPr lang="en-GB" dirty="0" err="1" smtClean="0"/>
              <a:t>hdfs</a:t>
            </a:r>
            <a:r>
              <a:rPr lang="en-GB" dirty="0" smtClean="0"/>
              <a:t> </a:t>
            </a:r>
            <a:r>
              <a:rPr lang="en-GB" dirty="0" err="1" smtClean="0"/>
              <a:t>dfs</a:t>
            </a:r>
            <a:r>
              <a:rPr lang="en-GB" dirty="0" smtClean="0"/>
              <a:t> –</a:t>
            </a:r>
            <a:r>
              <a:rPr lang="en-GB" dirty="0" err="1" smtClean="0"/>
              <a:t>rm</a:t>
            </a:r>
            <a:r>
              <a:rPr lang="en-GB" dirty="0" smtClean="0"/>
              <a:t> –r /</a:t>
            </a:r>
            <a:r>
              <a:rPr lang="en-GB" dirty="0" err="1" smtClean="0"/>
              <a:t>hdfs-dir</a:t>
            </a:r>
            <a:r>
              <a:rPr lang="en-GB" dirty="0" smtClean="0"/>
              <a:t>/dir1</a:t>
            </a:r>
            <a:endParaRPr lang="en-GB" dirty="0"/>
          </a:p>
          <a:p>
            <a:r>
              <a:rPr lang="en-GB" dirty="0"/>
              <a:t>p</a:t>
            </a:r>
            <a:r>
              <a:rPr lang="en-GB" dirty="0" smtClean="0"/>
              <a:t>ut – copy from local </a:t>
            </a:r>
            <a:r>
              <a:rPr lang="en-GB" dirty="0" err="1" smtClean="0"/>
              <a:t>filesystem</a:t>
            </a:r>
            <a:r>
              <a:rPr lang="en-GB" dirty="0" smtClean="0"/>
              <a:t> to HDFS</a:t>
            </a:r>
          </a:p>
          <a:p>
            <a:pPr marL="400050" lvl="2" indent="0">
              <a:buNone/>
            </a:pPr>
            <a:r>
              <a:rPr lang="en-GB" dirty="0" smtClean="0"/>
              <a:t>-  </a:t>
            </a:r>
            <a:r>
              <a:rPr lang="en-GB" dirty="0"/>
              <a:t>$</a:t>
            </a:r>
            <a:r>
              <a:rPr lang="en-GB" dirty="0" err="1"/>
              <a:t>hdfs</a:t>
            </a:r>
            <a:r>
              <a:rPr lang="en-GB" dirty="0"/>
              <a:t> </a:t>
            </a:r>
            <a:r>
              <a:rPr lang="en-GB" dirty="0" err="1"/>
              <a:t>dfs</a:t>
            </a:r>
            <a:r>
              <a:rPr lang="en-GB" dirty="0"/>
              <a:t> </a:t>
            </a:r>
            <a:r>
              <a:rPr lang="en-GB" dirty="0" smtClean="0"/>
              <a:t>–put /</a:t>
            </a:r>
            <a:r>
              <a:rPr lang="en-GB" dirty="0" err="1" smtClean="0"/>
              <a:t>tmp</a:t>
            </a:r>
            <a:r>
              <a:rPr lang="en-GB" dirty="0" smtClean="0"/>
              <a:t>/localfile.txt  /</a:t>
            </a:r>
            <a:r>
              <a:rPr lang="en-GB" dirty="0" err="1" smtClean="0"/>
              <a:t>hdfs-dir</a:t>
            </a:r>
            <a:r>
              <a:rPr lang="en-GB" dirty="0" smtClean="0"/>
              <a:t>/target.txt</a:t>
            </a:r>
            <a:endParaRPr lang="en-GB" dirty="0"/>
          </a:p>
          <a:p>
            <a:r>
              <a:rPr lang="en-GB" dirty="0"/>
              <a:t>g</a:t>
            </a:r>
            <a:r>
              <a:rPr lang="en-GB" dirty="0" smtClean="0"/>
              <a:t>et – copy from HDFS to local </a:t>
            </a:r>
            <a:r>
              <a:rPr lang="en-GB" dirty="0" err="1" smtClean="0"/>
              <a:t>filesystem</a:t>
            </a:r>
            <a:endParaRPr lang="en-GB" dirty="0" smtClean="0"/>
          </a:p>
          <a:p>
            <a:pPr marL="457200" lvl="1" indent="0">
              <a:buNone/>
            </a:pPr>
            <a:r>
              <a:rPr lang="en-GB" dirty="0" smtClean="0"/>
              <a:t>- $</a:t>
            </a:r>
            <a:r>
              <a:rPr lang="en-GB" dirty="0" err="1" smtClean="0"/>
              <a:t>hdfs</a:t>
            </a:r>
            <a:r>
              <a:rPr lang="en-GB" dirty="0" smtClean="0"/>
              <a:t> </a:t>
            </a:r>
            <a:r>
              <a:rPr lang="en-GB" dirty="0" err="1" smtClean="0"/>
              <a:t>dfs</a:t>
            </a:r>
            <a:r>
              <a:rPr lang="en-GB" dirty="0" smtClean="0"/>
              <a:t> –get /</a:t>
            </a:r>
            <a:r>
              <a:rPr lang="en-GB" dirty="0" err="1" smtClean="0"/>
              <a:t>hdfs-dir</a:t>
            </a:r>
            <a:r>
              <a:rPr lang="en-GB" dirty="0" smtClean="0"/>
              <a:t>/file.txt /local-</a:t>
            </a:r>
            <a:r>
              <a:rPr lang="en-GB" dirty="0" err="1" smtClean="0"/>
              <a:t>dir</a:t>
            </a:r>
            <a:r>
              <a:rPr lang="en-GB" dirty="0" smtClean="0"/>
              <a:t>/x.txt</a:t>
            </a:r>
          </a:p>
          <a:p>
            <a:pPr marL="457200" lvl="1" indent="0">
              <a:buNone/>
            </a:pPr>
            <a:endParaRPr lang="en-GB" dirty="0" smtClean="0"/>
          </a:p>
          <a:p>
            <a:pPr marL="457200" lvl="1" indent="0">
              <a:buNone/>
            </a:pPr>
            <a:endParaRPr lang="en-GB" dirty="0" smtClean="0"/>
          </a:p>
        </p:txBody>
      </p:sp>
    </p:spTree>
    <p:extLst>
      <p:ext uri="{BB962C8B-B14F-4D97-AF65-F5344CB8AC3E}">
        <p14:creationId xmlns:p14="http://schemas.microsoft.com/office/powerpoint/2010/main" val="42150135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More Examples</a:t>
            </a:r>
            <a:endParaRPr lang="en-GB" dirty="0"/>
          </a:p>
        </p:txBody>
      </p:sp>
      <p:sp>
        <p:nvSpPr>
          <p:cNvPr id="3" name="Content Placeholder 2"/>
          <p:cNvSpPr>
            <a:spLocks noGrp="1"/>
          </p:cNvSpPr>
          <p:nvPr>
            <p:ph idx="1"/>
          </p:nvPr>
        </p:nvSpPr>
        <p:spPr/>
        <p:txBody>
          <a:bodyPr>
            <a:normAutofit/>
          </a:bodyPr>
          <a:lstStyle/>
          <a:p>
            <a:r>
              <a:rPr lang="en-GB" dirty="0" smtClean="0"/>
              <a:t>du – Display length of files in bytes </a:t>
            </a:r>
          </a:p>
          <a:p>
            <a:pPr lvl="1">
              <a:buFontTx/>
              <a:buChar char="-"/>
            </a:pPr>
            <a:r>
              <a:rPr lang="en-GB" dirty="0" smtClean="0"/>
              <a:t>$</a:t>
            </a:r>
            <a:r>
              <a:rPr lang="en-GB" dirty="0" err="1" smtClean="0"/>
              <a:t>hdfs</a:t>
            </a:r>
            <a:r>
              <a:rPr lang="en-GB" dirty="0" smtClean="0"/>
              <a:t> </a:t>
            </a:r>
            <a:r>
              <a:rPr lang="en-GB" dirty="0" err="1" smtClean="0"/>
              <a:t>dfs</a:t>
            </a:r>
            <a:r>
              <a:rPr lang="en-GB" dirty="0" smtClean="0"/>
              <a:t> –du  /</a:t>
            </a:r>
            <a:r>
              <a:rPr lang="en-GB" dirty="0" err="1" smtClean="0"/>
              <a:t>hdfs-dir</a:t>
            </a:r>
            <a:r>
              <a:rPr lang="en-GB" dirty="0" smtClean="0"/>
              <a:t>/*.jpg</a:t>
            </a:r>
          </a:p>
          <a:p>
            <a:r>
              <a:rPr lang="en-GB" dirty="0" smtClean="0"/>
              <a:t>Add –h option to make human readable format instead of bytes</a:t>
            </a:r>
          </a:p>
          <a:p>
            <a:pPr marL="857250" lvl="1" indent="-457200">
              <a:buFontTx/>
              <a:buChar char="-"/>
            </a:pPr>
            <a:r>
              <a:rPr lang="en-GB" dirty="0" smtClean="0"/>
              <a:t>$</a:t>
            </a:r>
            <a:r>
              <a:rPr lang="en-GB" dirty="0" err="1" smtClean="0"/>
              <a:t>hdfs</a:t>
            </a:r>
            <a:r>
              <a:rPr lang="en-GB" dirty="0" smtClean="0"/>
              <a:t> </a:t>
            </a:r>
            <a:r>
              <a:rPr lang="en-GB" dirty="0" err="1" smtClean="0"/>
              <a:t>dfs</a:t>
            </a:r>
            <a:r>
              <a:rPr lang="en-GB" dirty="0" smtClean="0"/>
              <a:t> –du –h /</a:t>
            </a:r>
            <a:r>
              <a:rPr lang="en-GB" dirty="0" err="1" smtClean="0"/>
              <a:t>hdfs-dir</a:t>
            </a:r>
            <a:endParaRPr lang="en-GB" dirty="0" smtClean="0"/>
          </a:p>
          <a:p>
            <a:pPr marL="400050" lvl="1" indent="0">
              <a:buNone/>
            </a:pPr>
            <a:r>
              <a:rPr lang="en-GB" dirty="0"/>
              <a:t> </a:t>
            </a:r>
            <a:r>
              <a:rPr lang="en-GB" dirty="0" smtClean="0"/>
              <a:t>    206.3k  file1.txt</a:t>
            </a:r>
          </a:p>
          <a:p>
            <a:endParaRPr lang="en-GB" dirty="0" smtClean="0"/>
          </a:p>
          <a:p>
            <a:pPr marL="457200" lvl="1" indent="0">
              <a:buNone/>
            </a:pPr>
            <a:endParaRPr lang="en-GB" dirty="0" smtClean="0"/>
          </a:p>
        </p:txBody>
      </p:sp>
    </p:spTree>
    <p:extLst>
      <p:ext uri="{BB962C8B-B14F-4D97-AF65-F5344CB8AC3E}">
        <p14:creationId xmlns:p14="http://schemas.microsoft.com/office/powerpoint/2010/main" val="292429669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More Examples</a:t>
            </a:r>
            <a:endParaRPr lang="en-GB" dirty="0"/>
          </a:p>
        </p:txBody>
      </p:sp>
      <p:sp>
        <p:nvSpPr>
          <p:cNvPr id="3" name="Content Placeholder 2"/>
          <p:cNvSpPr>
            <a:spLocks noGrp="1"/>
          </p:cNvSpPr>
          <p:nvPr>
            <p:ph idx="1"/>
          </p:nvPr>
        </p:nvSpPr>
        <p:spPr/>
        <p:txBody>
          <a:bodyPr>
            <a:normAutofit/>
          </a:bodyPr>
          <a:lstStyle/>
          <a:p>
            <a:pPr marL="0" indent="0">
              <a:buNone/>
            </a:pPr>
            <a:r>
              <a:rPr lang="en-GB" dirty="0" smtClean="0"/>
              <a:t>Lots more commands</a:t>
            </a:r>
          </a:p>
          <a:p>
            <a:pPr>
              <a:buFontTx/>
              <a:buChar char="-"/>
            </a:pPr>
            <a:r>
              <a:rPr lang="en-GB" dirty="0" smtClean="0"/>
              <a:t>tail, count, </a:t>
            </a:r>
            <a:r>
              <a:rPr lang="en-GB" dirty="0" err="1" smtClean="0"/>
              <a:t>touchz</a:t>
            </a:r>
            <a:r>
              <a:rPr lang="en-GB" dirty="0" smtClean="0"/>
              <a:t>, </a:t>
            </a:r>
            <a:r>
              <a:rPr lang="en-GB" dirty="0" err="1" smtClean="0"/>
              <a:t>chmod</a:t>
            </a:r>
            <a:r>
              <a:rPr lang="en-GB" dirty="0" smtClean="0"/>
              <a:t>, test</a:t>
            </a:r>
          </a:p>
          <a:p>
            <a:pPr marL="0" indent="0">
              <a:buNone/>
            </a:pPr>
            <a:endParaRPr lang="en-GB" dirty="0"/>
          </a:p>
          <a:p>
            <a:pPr marL="0" indent="0">
              <a:buNone/>
            </a:pPr>
            <a:r>
              <a:rPr lang="en-GB" dirty="0" smtClean="0"/>
              <a:t>Use help system</a:t>
            </a:r>
          </a:p>
          <a:p>
            <a:pPr marL="0" indent="0">
              <a:buNone/>
            </a:pPr>
            <a:r>
              <a:rPr lang="en-GB" dirty="0" smtClean="0"/>
              <a:t>e.g.</a:t>
            </a:r>
          </a:p>
          <a:p>
            <a:pPr marL="0" indent="0">
              <a:buNone/>
            </a:pPr>
            <a:r>
              <a:rPr lang="en-GB" dirty="0"/>
              <a:t> </a:t>
            </a:r>
            <a:r>
              <a:rPr lang="en-GB" dirty="0" smtClean="0"/>
              <a:t>   $</a:t>
            </a:r>
            <a:r>
              <a:rPr lang="en-GB" dirty="0" err="1" smtClean="0"/>
              <a:t>hdfs</a:t>
            </a:r>
            <a:r>
              <a:rPr lang="en-GB" dirty="0" smtClean="0"/>
              <a:t> </a:t>
            </a:r>
            <a:r>
              <a:rPr lang="en-GB" dirty="0" err="1" smtClean="0"/>
              <a:t>dfs</a:t>
            </a:r>
            <a:r>
              <a:rPr lang="en-GB" dirty="0" smtClean="0"/>
              <a:t>  –help tail </a:t>
            </a:r>
            <a:endParaRPr lang="en-GB" dirty="0"/>
          </a:p>
          <a:p>
            <a:pPr marL="0" indent="0">
              <a:buNone/>
            </a:pPr>
            <a:endParaRPr lang="en-GB" dirty="0" smtClean="0"/>
          </a:p>
          <a:p>
            <a:pPr marL="457200" lvl="1" indent="0">
              <a:buNone/>
            </a:pPr>
            <a:endParaRPr lang="en-GB" dirty="0" smtClean="0"/>
          </a:p>
        </p:txBody>
      </p:sp>
    </p:spTree>
    <p:extLst>
      <p:ext uri="{BB962C8B-B14F-4D97-AF65-F5344CB8AC3E}">
        <p14:creationId xmlns:p14="http://schemas.microsoft.com/office/powerpoint/2010/main" val="416494487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Self-Healing (</a:t>
            </a:r>
            <a:r>
              <a:rPr lang="en-GB" dirty="0" err="1" smtClean="0"/>
              <a:t>fsck</a:t>
            </a:r>
            <a:r>
              <a:rPr lang="en-GB" dirty="0" smtClean="0"/>
              <a:t>)</a:t>
            </a:r>
            <a:endParaRPr lang="en-GB" dirty="0"/>
          </a:p>
        </p:txBody>
      </p:sp>
      <p:sp>
        <p:nvSpPr>
          <p:cNvPr id="3" name="Content Placeholder 2"/>
          <p:cNvSpPr>
            <a:spLocks noGrp="1"/>
          </p:cNvSpPr>
          <p:nvPr>
            <p:ph idx="1"/>
          </p:nvPr>
        </p:nvSpPr>
        <p:spPr/>
        <p:txBody>
          <a:bodyPr>
            <a:normAutofit fontScale="85000" lnSpcReduction="10000"/>
          </a:bodyPr>
          <a:lstStyle/>
          <a:p>
            <a:pPr marL="0" indent="0">
              <a:buNone/>
            </a:pPr>
            <a:r>
              <a:rPr lang="en-GB" dirty="0" smtClean="0"/>
              <a:t>- </a:t>
            </a:r>
            <a:r>
              <a:rPr lang="en-GB" dirty="0" err="1" smtClean="0"/>
              <a:t>Filesystem</a:t>
            </a:r>
            <a:r>
              <a:rPr lang="en-GB" dirty="0" smtClean="0"/>
              <a:t> check (pronounced ‘f-</a:t>
            </a:r>
            <a:r>
              <a:rPr lang="en-GB" dirty="0" err="1" smtClean="0"/>
              <a:t>sck</a:t>
            </a:r>
            <a:r>
              <a:rPr lang="en-GB" dirty="0" smtClean="0"/>
              <a:t>’) command.</a:t>
            </a:r>
          </a:p>
          <a:p>
            <a:pPr marL="0" indent="0">
              <a:buNone/>
            </a:pPr>
            <a:r>
              <a:rPr lang="en-GB" dirty="0" smtClean="0"/>
              <a:t>- Checks and corrects </a:t>
            </a:r>
            <a:r>
              <a:rPr lang="en-GB" dirty="0" err="1" smtClean="0"/>
              <a:t>filesystem</a:t>
            </a:r>
            <a:r>
              <a:rPr lang="en-GB" dirty="0" smtClean="0"/>
              <a:t> corruption, errors, under/over replication, and inconsistencies.</a:t>
            </a:r>
          </a:p>
          <a:p>
            <a:pPr marL="0" indent="0">
              <a:buNone/>
            </a:pPr>
            <a:r>
              <a:rPr lang="en-GB" dirty="0" smtClean="0"/>
              <a:t>Example usage;</a:t>
            </a:r>
          </a:p>
          <a:p>
            <a:pPr marL="0" indent="0">
              <a:buNone/>
            </a:pPr>
            <a:r>
              <a:rPr lang="en-GB" dirty="0" smtClean="0"/>
              <a:t>                    $</a:t>
            </a:r>
            <a:r>
              <a:rPr lang="en-GB" dirty="0" err="1" smtClean="0"/>
              <a:t>hdfs</a:t>
            </a:r>
            <a:r>
              <a:rPr lang="en-GB" dirty="0" smtClean="0"/>
              <a:t> </a:t>
            </a:r>
            <a:r>
              <a:rPr lang="en-GB" dirty="0" err="1" smtClean="0"/>
              <a:t>fsck</a:t>
            </a:r>
            <a:r>
              <a:rPr lang="en-GB" dirty="0" smtClean="0"/>
              <a:t> / </a:t>
            </a:r>
            <a:endParaRPr lang="en-GB" dirty="0"/>
          </a:p>
          <a:p>
            <a:pPr marL="0" indent="0">
              <a:buNone/>
            </a:pPr>
            <a:endParaRPr lang="en-GB" dirty="0" smtClean="0"/>
          </a:p>
          <a:p>
            <a:pPr marL="0" indent="0">
              <a:buNone/>
            </a:pPr>
            <a:r>
              <a:rPr lang="en-GB" dirty="0" err="1" smtClean="0"/>
              <a:t>NameNode</a:t>
            </a:r>
            <a:r>
              <a:rPr lang="en-GB" dirty="0" smtClean="0"/>
              <a:t> generally does this automatically.</a:t>
            </a:r>
          </a:p>
          <a:p>
            <a:pPr marL="0" indent="0">
              <a:buNone/>
            </a:pPr>
            <a:r>
              <a:rPr lang="en-GB" dirty="0" smtClean="0"/>
              <a:t>Do this manually only if there is a problem…</a:t>
            </a:r>
          </a:p>
          <a:p>
            <a:pPr marL="0" indent="0">
              <a:buNone/>
            </a:pPr>
            <a:r>
              <a:rPr lang="en-GB" dirty="0" smtClean="0"/>
              <a:t>Can take long time to run - how big is your </a:t>
            </a:r>
            <a:r>
              <a:rPr lang="en-GB" dirty="0" err="1" smtClean="0"/>
              <a:t>filesystem</a:t>
            </a:r>
            <a:r>
              <a:rPr lang="en-GB" dirty="0" smtClean="0"/>
              <a:t>??</a:t>
            </a:r>
          </a:p>
        </p:txBody>
      </p:sp>
    </p:spTree>
    <p:extLst>
      <p:ext uri="{BB962C8B-B14F-4D97-AF65-F5344CB8AC3E}">
        <p14:creationId xmlns:p14="http://schemas.microsoft.com/office/powerpoint/2010/main" val="181200911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HDFS Permissions</a:t>
            </a:r>
            <a:endParaRPr lang="en-GB" dirty="0"/>
          </a:p>
        </p:txBody>
      </p:sp>
      <p:sp>
        <p:nvSpPr>
          <p:cNvPr id="3" name="Content Placeholder 2"/>
          <p:cNvSpPr>
            <a:spLocks noGrp="1"/>
          </p:cNvSpPr>
          <p:nvPr>
            <p:ph idx="1"/>
          </p:nvPr>
        </p:nvSpPr>
        <p:spPr/>
        <p:txBody>
          <a:bodyPr/>
          <a:lstStyle/>
          <a:p>
            <a:r>
              <a:rPr lang="en-GB" dirty="0" smtClean="0"/>
              <a:t>Similar to POSIX model for files/dirs.</a:t>
            </a:r>
          </a:p>
          <a:p>
            <a:pPr marL="857250" lvl="1" indent="-457200">
              <a:buFontTx/>
              <a:buChar char="-"/>
            </a:pPr>
            <a:r>
              <a:rPr lang="en-GB" dirty="0" smtClean="0"/>
              <a:t>Each file/</a:t>
            </a:r>
            <a:r>
              <a:rPr lang="en-GB" dirty="0" err="1" smtClean="0"/>
              <a:t>dir</a:t>
            </a:r>
            <a:r>
              <a:rPr lang="en-GB" dirty="0" smtClean="0"/>
              <a:t> has read (r), write (w) and execute (x) permissions associated with user/owner, groups, and all others.</a:t>
            </a:r>
          </a:p>
          <a:p>
            <a:pPr marL="400050" lvl="1" indent="0">
              <a:buNone/>
            </a:pPr>
            <a:endParaRPr lang="en-GB" dirty="0"/>
          </a:p>
          <a:p>
            <a:pPr marL="400050" lvl="1" indent="0">
              <a:buNone/>
            </a:pPr>
            <a:r>
              <a:rPr lang="en-GB" dirty="0" smtClean="0"/>
              <a:t>Example</a:t>
            </a:r>
          </a:p>
          <a:p>
            <a:pPr marL="400050" lvl="1" indent="0">
              <a:buNone/>
            </a:pPr>
            <a:r>
              <a:rPr lang="en-GB" dirty="0"/>
              <a:t> </a:t>
            </a:r>
            <a:r>
              <a:rPr lang="en-GB" dirty="0" smtClean="0"/>
              <a:t>   $</a:t>
            </a:r>
            <a:r>
              <a:rPr lang="en-GB" dirty="0" err="1" smtClean="0"/>
              <a:t>hdfs</a:t>
            </a:r>
            <a:r>
              <a:rPr lang="en-GB" dirty="0" smtClean="0"/>
              <a:t> </a:t>
            </a:r>
            <a:r>
              <a:rPr lang="en-GB" dirty="0" err="1" smtClean="0"/>
              <a:t>dfs</a:t>
            </a:r>
            <a:r>
              <a:rPr lang="en-GB" dirty="0" smtClean="0"/>
              <a:t> –</a:t>
            </a:r>
            <a:r>
              <a:rPr lang="en-GB" dirty="0" err="1" smtClean="0"/>
              <a:t>chmod</a:t>
            </a:r>
            <a:r>
              <a:rPr lang="en-GB" dirty="0" smtClean="0"/>
              <a:t> 700  /</a:t>
            </a:r>
            <a:r>
              <a:rPr lang="en-GB" dirty="0" err="1" smtClean="0"/>
              <a:t>hdfs-dir</a:t>
            </a:r>
            <a:r>
              <a:rPr lang="en-GB" dirty="0" smtClean="0"/>
              <a:t>/file.txt</a:t>
            </a:r>
            <a:endParaRPr lang="en-GB" dirty="0"/>
          </a:p>
        </p:txBody>
      </p:sp>
    </p:spTree>
    <p:extLst>
      <p:ext uri="{BB962C8B-B14F-4D97-AF65-F5344CB8AC3E}">
        <p14:creationId xmlns:p14="http://schemas.microsoft.com/office/powerpoint/2010/main" val="194921108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HDFS Security</a:t>
            </a:r>
            <a:endParaRPr lang="en-GB" dirty="0"/>
          </a:p>
        </p:txBody>
      </p:sp>
      <p:sp>
        <p:nvSpPr>
          <p:cNvPr id="3" name="Content Placeholder 2"/>
          <p:cNvSpPr>
            <a:spLocks noGrp="1"/>
          </p:cNvSpPr>
          <p:nvPr>
            <p:ph idx="1"/>
          </p:nvPr>
        </p:nvSpPr>
        <p:spPr/>
        <p:txBody>
          <a:bodyPr>
            <a:normAutofit fontScale="92500" lnSpcReduction="10000"/>
          </a:bodyPr>
          <a:lstStyle/>
          <a:p>
            <a:pPr marL="0" indent="0">
              <a:buNone/>
            </a:pPr>
            <a:r>
              <a:rPr lang="en-GB" dirty="0" smtClean="0"/>
              <a:t>HDFS Authentication and Authorization can be further enforced by adding Kerberos to cluster. </a:t>
            </a:r>
          </a:p>
          <a:p>
            <a:pPr marL="0" indent="0">
              <a:buNone/>
            </a:pPr>
            <a:endParaRPr lang="en-GB" dirty="0"/>
          </a:p>
          <a:p>
            <a:pPr marL="0" indent="0">
              <a:buNone/>
            </a:pPr>
            <a:r>
              <a:rPr lang="en-GB" dirty="0" smtClean="0"/>
              <a:t>Often installed on clusters in financial institutions.</a:t>
            </a:r>
          </a:p>
          <a:p>
            <a:pPr marL="0" indent="0">
              <a:buNone/>
            </a:pPr>
            <a:endParaRPr lang="en-GB" dirty="0"/>
          </a:p>
          <a:p>
            <a:pPr marL="0" indent="0">
              <a:buNone/>
            </a:pPr>
            <a:r>
              <a:rPr lang="en-GB" dirty="0" smtClean="0"/>
              <a:t>See </a:t>
            </a:r>
          </a:p>
          <a:p>
            <a:pPr marL="0" indent="0">
              <a:buNone/>
            </a:pPr>
            <a:r>
              <a:rPr lang="en-GB" dirty="0" smtClean="0"/>
              <a:t>http://hadoop.apache.org/docs/current/hadoop-project-dist/hadoop-common/SecureMode.html</a:t>
            </a:r>
            <a:endParaRPr lang="en-GB" dirty="0"/>
          </a:p>
        </p:txBody>
      </p:sp>
    </p:spTree>
    <p:extLst>
      <p:ext uri="{BB962C8B-B14F-4D97-AF65-F5344CB8AC3E}">
        <p14:creationId xmlns:p14="http://schemas.microsoft.com/office/powerpoint/2010/main" val="30078539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Three ‘V’s of Big Data</a:t>
            </a:r>
            <a:endParaRPr lang="en-GB" dirty="0"/>
          </a:p>
        </p:txBody>
      </p:sp>
      <p:sp>
        <p:nvSpPr>
          <p:cNvPr id="3" name="Content Placeholder 2"/>
          <p:cNvSpPr>
            <a:spLocks noGrp="1"/>
          </p:cNvSpPr>
          <p:nvPr>
            <p:ph idx="1"/>
          </p:nvPr>
        </p:nvSpPr>
        <p:spPr/>
        <p:txBody>
          <a:bodyPr/>
          <a:lstStyle/>
          <a:p>
            <a:pPr marL="0" indent="0">
              <a:buNone/>
            </a:pPr>
            <a:r>
              <a:rPr lang="en-GB" dirty="0" smtClean="0"/>
              <a:t>The three ‘V’s of Big Data</a:t>
            </a:r>
          </a:p>
          <a:p>
            <a:pPr marL="0" indent="0">
              <a:buNone/>
            </a:pPr>
            <a:endParaRPr lang="en-GB" dirty="0" smtClean="0"/>
          </a:p>
          <a:p>
            <a:pPr marL="514350" indent="-514350">
              <a:buFont typeface="+mj-lt"/>
              <a:buAutoNum type="arabicPeriod"/>
            </a:pPr>
            <a:r>
              <a:rPr lang="en-GB" u="sng" dirty="0" smtClean="0"/>
              <a:t>Variety</a:t>
            </a:r>
            <a:r>
              <a:rPr lang="en-GB" dirty="0" smtClean="0"/>
              <a:t>: Unstructured and semi-structured data is as important as structured data.</a:t>
            </a:r>
          </a:p>
          <a:p>
            <a:pPr marL="514350" indent="-514350">
              <a:buFont typeface="+mj-lt"/>
              <a:buAutoNum type="arabicPeriod"/>
            </a:pPr>
            <a:r>
              <a:rPr lang="en-GB" u="sng" dirty="0" smtClean="0"/>
              <a:t>Volume</a:t>
            </a:r>
            <a:r>
              <a:rPr lang="en-GB" dirty="0" smtClean="0"/>
              <a:t>: More data from new sources and storing more data for longer periods.</a:t>
            </a:r>
          </a:p>
          <a:p>
            <a:pPr marL="514350" indent="-514350">
              <a:buFont typeface="+mj-lt"/>
              <a:buAutoNum type="arabicPeriod"/>
            </a:pPr>
            <a:r>
              <a:rPr lang="en-GB" u="sng" dirty="0" smtClean="0"/>
              <a:t>Velocity</a:t>
            </a:r>
            <a:r>
              <a:rPr lang="en-GB" dirty="0" smtClean="0"/>
              <a:t>: Machine and sensor data being ingested faster than previous speeds. </a:t>
            </a:r>
            <a:endParaRPr lang="en-GB" dirty="0"/>
          </a:p>
        </p:txBody>
      </p:sp>
    </p:spTree>
    <p:extLst>
      <p:ext uri="{BB962C8B-B14F-4D97-AF65-F5344CB8AC3E}">
        <p14:creationId xmlns:p14="http://schemas.microsoft.com/office/powerpoint/2010/main" val="156765659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HDFS Administration</a:t>
            </a:r>
            <a:endParaRPr lang="en-GB" dirty="0"/>
          </a:p>
        </p:txBody>
      </p:sp>
      <p:sp>
        <p:nvSpPr>
          <p:cNvPr id="3" name="Content Placeholder 2"/>
          <p:cNvSpPr>
            <a:spLocks noGrp="1"/>
          </p:cNvSpPr>
          <p:nvPr>
            <p:ph idx="1"/>
          </p:nvPr>
        </p:nvSpPr>
        <p:spPr/>
        <p:txBody>
          <a:bodyPr/>
          <a:lstStyle/>
          <a:p>
            <a:r>
              <a:rPr lang="en-GB" dirty="0" smtClean="0"/>
              <a:t>HDFS Administrative commands</a:t>
            </a:r>
          </a:p>
          <a:p>
            <a:pPr lvl="1"/>
            <a:r>
              <a:rPr lang="en-GB" dirty="0" smtClean="0"/>
              <a:t>$</a:t>
            </a:r>
            <a:r>
              <a:rPr lang="en-GB" dirty="0" err="1" smtClean="0"/>
              <a:t>hdfs</a:t>
            </a:r>
            <a:r>
              <a:rPr lang="en-GB" dirty="0" smtClean="0"/>
              <a:t> </a:t>
            </a:r>
            <a:r>
              <a:rPr lang="en-GB" dirty="0" err="1" smtClean="0"/>
              <a:t>dfsadmin</a:t>
            </a:r>
            <a:r>
              <a:rPr lang="en-GB" dirty="0" smtClean="0"/>
              <a:t> &lt;command&gt;</a:t>
            </a:r>
          </a:p>
          <a:p>
            <a:pPr lvl="1"/>
            <a:r>
              <a:rPr lang="en-GB" dirty="0" smtClean="0"/>
              <a:t>Example, $</a:t>
            </a:r>
            <a:r>
              <a:rPr lang="en-GB" dirty="0" err="1" smtClean="0"/>
              <a:t>hdfs</a:t>
            </a:r>
            <a:r>
              <a:rPr lang="en-GB" dirty="0" smtClean="0"/>
              <a:t> </a:t>
            </a:r>
            <a:r>
              <a:rPr lang="en-GB" dirty="0" err="1" smtClean="0"/>
              <a:t>dfsadmin</a:t>
            </a:r>
            <a:r>
              <a:rPr lang="en-GB" dirty="0" smtClean="0"/>
              <a:t> –report</a:t>
            </a:r>
          </a:p>
          <a:p>
            <a:pPr marL="457200" lvl="1" indent="0">
              <a:buNone/>
            </a:pPr>
            <a:r>
              <a:rPr lang="en-GB" dirty="0" smtClean="0"/>
              <a:t>The ‘-report’ option displays statistics about the HDFS cluster.</a:t>
            </a:r>
          </a:p>
          <a:p>
            <a:pPr lvl="1">
              <a:buFontTx/>
              <a:buChar char="-"/>
            </a:pPr>
            <a:r>
              <a:rPr lang="en-GB" dirty="0" smtClean="0"/>
              <a:t>HDFS Safe mode (for maintenance/upgrade periods)</a:t>
            </a:r>
          </a:p>
          <a:p>
            <a:pPr lvl="1">
              <a:buFontTx/>
              <a:buChar char="-"/>
            </a:pPr>
            <a:r>
              <a:rPr lang="en-GB" dirty="0" smtClean="0"/>
              <a:t>Example, $</a:t>
            </a:r>
            <a:r>
              <a:rPr lang="en-GB" dirty="0" err="1" smtClean="0"/>
              <a:t>hdfs</a:t>
            </a:r>
            <a:r>
              <a:rPr lang="en-GB" dirty="0" smtClean="0"/>
              <a:t> </a:t>
            </a:r>
            <a:r>
              <a:rPr lang="en-GB" dirty="0" err="1" smtClean="0"/>
              <a:t>dfs</a:t>
            </a:r>
            <a:r>
              <a:rPr lang="en-GB" dirty="0" smtClean="0"/>
              <a:t> -</a:t>
            </a:r>
            <a:r>
              <a:rPr lang="en-GB" dirty="0" err="1" smtClean="0"/>
              <a:t>safemode</a:t>
            </a:r>
            <a:endParaRPr lang="en-GB" dirty="0" smtClean="0"/>
          </a:p>
          <a:p>
            <a:pPr lvl="1"/>
            <a:endParaRPr lang="en-GB" dirty="0"/>
          </a:p>
        </p:txBody>
      </p:sp>
    </p:spTree>
    <p:extLst>
      <p:ext uri="{BB962C8B-B14F-4D97-AF65-F5344CB8AC3E}">
        <p14:creationId xmlns:p14="http://schemas.microsoft.com/office/powerpoint/2010/main" val="210730179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HDFS self-balancing</a:t>
            </a:r>
            <a:endParaRPr lang="en-GB" dirty="0"/>
          </a:p>
        </p:txBody>
      </p:sp>
      <p:sp>
        <p:nvSpPr>
          <p:cNvPr id="3" name="Content Placeholder 2"/>
          <p:cNvSpPr>
            <a:spLocks noGrp="1"/>
          </p:cNvSpPr>
          <p:nvPr>
            <p:ph idx="1"/>
          </p:nvPr>
        </p:nvSpPr>
        <p:spPr/>
        <p:txBody>
          <a:bodyPr>
            <a:normAutofit lnSpcReduction="10000"/>
          </a:bodyPr>
          <a:lstStyle/>
          <a:p>
            <a:pPr marL="0" indent="0">
              <a:buNone/>
            </a:pPr>
            <a:r>
              <a:rPr lang="en-GB" dirty="0" smtClean="0"/>
              <a:t>Data on HDFS data-nodes might not be evenly spread. </a:t>
            </a:r>
          </a:p>
          <a:p>
            <a:pPr marL="0" indent="0">
              <a:buNone/>
            </a:pPr>
            <a:r>
              <a:rPr lang="en-GB" dirty="0" smtClean="0"/>
              <a:t>Some data-nodes will be slower to respond because they have more data stored on them.</a:t>
            </a:r>
          </a:p>
          <a:p>
            <a:pPr marL="0" indent="0">
              <a:buNone/>
            </a:pPr>
            <a:r>
              <a:rPr lang="en-GB" dirty="0" smtClean="0"/>
              <a:t>Solution: The re-balancer will analyse blocks on the HDFS cluster and move them as required…</a:t>
            </a:r>
          </a:p>
          <a:p>
            <a:pPr marL="0" indent="0">
              <a:buNone/>
            </a:pPr>
            <a:r>
              <a:rPr lang="en-GB" dirty="0" smtClean="0"/>
              <a:t>                  $</a:t>
            </a:r>
            <a:r>
              <a:rPr lang="en-GB" dirty="0" err="1" smtClean="0"/>
              <a:t>hdfs</a:t>
            </a:r>
            <a:r>
              <a:rPr lang="en-GB" dirty="0" smtClean="0"/>
              <a:t> balancer</a:t>
            </a:r>
            <a:endParaRPr lang="en-GB" dirty="0"/>
          </a:p>
        </p:txBody>
      </p:sp>
    </p:spTree>
    <p:extLst>
      <p:ext uri="{BB962C8B-B14F-4D97-AF65-F5344CB8AC3E}">
        <p14:creationId xmlns:p14="http://schemas.microsoft.com/office/powerpoint/2010/main" val="357932086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HDFS Implementations</a:t>
            </a:r>
            <a:endParaRPr lang="en-GB" dirty="0"/>
          </a:p>
        </p:txBody>
      </p:sp>
      <p:sp>
        <p:nvSpPr>
          <p:cNvPr id="3" name="Content Placeholder 2"/>
          <p:cNvSpPr>
            <a:spLocks noGrp="1"/>
          </p:cNvSpPr>
          <p:nvPr>
            <p:ph idx="1"/>
          </p:nvPr>
        </p:nvSpPr>
        <p:spPr/>
        <p:txBody>
          <a:bodyPr>
            <a:normAutofit fontScale="92500" lnSpcReduction="10000"/>
          </a:bodyPr>
          <a:lstStyle/>
          <a:p>
            <a:pPr marL="0" indent="0">
              <a:buNone/>
            </a:pPr>
            <a:r>
              <a:rPr lang="en-GB" dirty="0" smtClean="0"/>
              <a:t>Like Hadoop, HDFS is implemented in Java.</a:t>
            </a:r>
          </a:p>
          <a:p>
            <a:pPr marL="0" indent="0">
              <a:buNone/>
            </a:pPr>
            <a:r>
              <a:rPr lang="en-GB" dirty="0" smtClean="0"/>
              <a:t>Implementation is in an abstract class</a:t>
            </a:r>
          </a:p>
          <a:p>
            <a:pPr marL="0" indent="0">
              <a:buNone/>
            </a:pPr>
            <a:r>
              <a:rPr lang="en-GB" dirty="0" smtClean="0"/>
              <a:t>     </a:t>
            </a:r>
            <a:r>
              <a:rPr lang="en-GB" dirty="0" err="1" smtClean="0"/>
              <a:t>org.apache.hadoop.fs.FileSystem</a:t>
            </a:r>
            <a:endParaRPr lang="en-GB" dirty="0" smtClean="0"/>
          </a:p>
          <a:p>
            <a:pPr marL="0" indent="0">
              <a:buNone/>
            </a:pPr>
            <a:endParaRPr lang="en-GB" dirty="0"/>
          </a:p>
          <a:p>
            <a:pPr marL="0" indent="0">
              <a:buNone/>
            </a:pPr>
            <a:r>
              <a:rPr lang="en-GB" dirty="0" smtClean="0"/>
              <a:t>So it can be implemented in other ways, </a:t>
            </a:r>
          </a:p>
          <a:p>
            <a:pPr marL="0" indent="0">
              <a:buNone/>
            </a:pPr>
            <a:r>
              <a:rPr lang="en-GB" dirty="0" smtClean="0"/>
              <a:t>e.g.</a:t>
            </a:r>
          </a:p>
          <a:p>
            <a:pPr marL="0" indent="0">
              <a:buNone/>
            </a:pPr>
            <a:r>
              <a:rPr lang="en-GB" dirty="0"/>
              <a:t> </a:t>
            </a:r>
            <a:r>
              <a:rPr lang="en-GB" dirty="0" smtClean="0"/>
              <a:t>   Amazon - S3 cloud file storage system</a:t>
            </a:r>
          </a:p>
          <a:p>
            <a:pPr marL="0" indent="0">
              <a:buNone/>
            </a:pPr>
            <a:r>
              <a:rPr lang="en-GB" dirty="0"/>
              <a:t> </a:t>
            </a:r>
            <a:r>
              <a:rPr lang="en-GB" dirty="0" smtClean="0"/>
              <a:t>   </a:t>
            </a:r>
            <a:r>
              <a:rPr lang="en-GB" dirty="0" err="1" smtClean="0"/>
              <a:t>CloudStore</a:t>
            </a:r>
            <a:r>
              <a:rPr lang="en-GB" dirty="0" smtClean="0"/>
              <a:t> - </a:t>
            </a:r>
            <a:r>
              <a:rPr lang="en-GB" dirty="0" err="1" smtClean="0"/>
              <a:t>Kosmos</a:t>
            </a:r>
            <a:r>
              <a:rPr lang="en-GB" dirty="0" smtClean="0"/>
              <a:t> file system</a:t>
            </a:r>
          </a:p>
          <a:p>
            <a:pPr marL="0" indent="0">
              <a:buNone/>
            </a:pPr>
            <a:r>
              <a:rPr lang="en-GB" dirty="0"/>
              <a:t> </a:t>
            </a:r>
            <a:r>
              <a:rPr lang="en-GB" dirty="0" smtClean="0"/>
              <a:t>   </a:t>
            </a:r>
            <a:r>
              <a:rPr lang="en-GB" dirty="0" err="1" smtClean="0"/>
              <a:t>MapR</a:t>
            </a:r>
            <a:r>
              <a:rPr lang="en-GB" dirty="0" smtClean="0"/>
              <a:t> – </a:t>
            </a:r>
            <a:r>
              <a:rPr lang="en-GB" dirty="0" err="1" smtClean="0"/>
              <a:t>MapR</a:t>
            </a:r>
            <a:r>
              <a:rPr lang="en-GB" dirty="0" smtClean="0"/>
              <a:t>-FS</a:t>
            </a:r>
            <a:endParaRPr lang="en-GB" dirty="0"/>
          </a:p>
        </p:txBody>
      </p:sp>
    </p:spTree>
    <p:extLst>
      <p:ext uri="{BB962C8B-B14F-4D97-AF65-F5344CB8AC3E}">
        <p14:creationId xmlns:p14="http://schemas.microsoft.com/office/powerpoint/2010/main" val="293961821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Summary</a:t>
            </a:r>
            <a:endParaRPr lang="en-GB" dirty="0"/>
          </a:p>
        </p:txBody>
      </p:sp>
      <p:sp>
        <p:nvSpPr>
          <p:cNvPr id="3" name="Content Placeholder 2"/>
          <p:cNvSpPr>
            <a:spLocks noGrp="1"/>
          </p:cNvSpPr>
          <p:nvPr>
            <p:ph idx="1"/>
          </p:nvPr>
        </p:nvSpPr>
        <p:spPr/>
        <p:txBody>
          <a:bodyPr/>
          <a:lstStyle/>
          <a:p>
            <a:pPr>
              <a:buFontTx/>
              <a:buChar char="-"/>
            </a:pPr>
            <a:r>
              <a:rPr lang="en-GB" dirty="0" smtClean="0"/>
              <a:t>HDFS features (reliable, scalable, …..)</a:t>
            </a:r>
          </a:p>
          <a:p>
            <a:pPr>
              <a:buFontTx/>
              <a:buChar char="-"/>
            </a:pPr>
            <a:r>
              <a:rPr lang="en-GB" dirty="0" smtClean="0"/>
              <a:t>HDFS processes (</a:t>
            </a:r>
            <a:r>
              <a:rPr lang="en-GB" dirty="0" err="1" smtClean="0"/>
              <a:t>NameNode</a:t>
            </a:r>
            <a:r>
              <a:rPr lang="en-GB" dirty="0" smtClean="0"/>
              <a:t>, </a:t>
            </a:r>
            <a:r>
              <a:rPr lang="en-GB" dirty="0" err="1" smtClean="0"/>
              <a:t>SecondaryNameNode</a:t>
            </a:r>
            <a:r>
              <a:rPr lang="en-GB" dirty="0" smtClean="0"/>
              <a:t>, </a:t>
            </a:r>
            <a:r>
              <a:rPr lang="en-GB" dirty="0" err="1" smtClean="0"/>
              <a:t>DataNode</a:t>
            </a:r>
            <a:r>
              <a:rPr lang="en-GB" dirty="0" smtClean="0"/>
              <a:t>(s))</a:t>
            </a:r>
          </a:p>
          <a:p>
            <a:pPr>
              <a:buFontTx/>
              <a:buChar char="-"/>
            </a:pPr>
            <a:r>
              <a:rPr lang="en-GB" dirty="0" smtClean="0"/>
              <a:t>Block storage</a:t>
            </a:r>
          </a:p>
          <a:p>
            <a:pPr>
              <a:buFontTx/>
              <a:buChar char="-"/>
            </a:pPr>
            <a:r>
              <a:rPr lang="en-GB" dirty="0" smtClean="0"/>
              <a:t>Command line examples</a:t>
            </a:r>
          </a:p>
          <a:p>
            <a:pPr>
              <a:buFontTx/>
              <a:buChar char="-"/>
            </a:pPr>
            <a:r>
              <a:rPr lang="en-GB" dirty="0" smtClean="0"/>
              <a:t>High Availability (HA), permissions and security</a:t>
            </a:r>
          </a:p>
          <a:p>
            <a:pPr>
              <a:buFontTx/>
              <a:buChar char="-"/>
            </a:pPr>
            <a:r>
              <a:rPr lang="en-GB" dirty="0" smtClean="0"/>
              <a:t>Implementations (S3, </a:t>
            </a:r>
            <a:r>
              <a:rPr lang="en-GB" dirty="0" err="1" smtClean="0"/>
              <a:t>Kosmos</a:t>
            </a:r>
            <a:r>
              <a:rPr lang="en-GB" dirty="0" smtClean="0"/>
              <a:t>, </a:t>
            </a:r>
            <a:r>
              <a:rPr lang="en-GB" dirty="0" err="1" smtClean="0"/>
              <a:t>MapR</a:t>
            </a:r>
            <a:r>
              <a:rPr lang="en-GB" dirty="0" smtClean="0"/>
              <a:t>-FS)</a:t>
            </a:r>
          </a:p>
          <a:p>
            <a:pPr>
              <a:buFontTx/>
              <a:buChar char="-"/>
            </a:pPr>
            <a:endParaRPr lang="en-GB" dirty="0" smtClean="0"/>
          </a:p>
          <a:p>
            <a:pPr>
              <a:buFontTx/>
              <a:buChar char="-"/>
            </a:pPr>
            <a:endParaRPr lang="en-GB" dirty="0" smtClean="0"/>
          </a:p>
          <a:p>
            <a:pPr>
              <a:buFontTx/>
              <a:buChar char="-"/>
            </a:pPr>
            <a:endParaRPr lang="en-GB" dirty="0" smtClean="0"/>
          </a:p>
          <a:p>
            <a:pPr>
              <a:buFontTx/>
              <a:buChar char="-"/>
            </a:pPr>
            <a:endParaRPr lang="en-GB" dirty="0" smtClean="0"/>
          </a:p>
          <a:p>
            <a:pPr>
              <a:buFontTx/>
              <a:buChar char="-"/>
            </a:pPr>
            <a:endParaRPr lang="en-GB" dirty="0"/>
          </a:p>
        </p:txBody>
      </p:sp>
    </p:spTree>
    <p:extLst>
      <p:ext uri="{BB962C8B-B14F-4D97-AF65-F5344CB8AC3E}">
        <p14:creationId xmlns:p14="http://schemas.microsoft.com/office/powerpoint/2010/main" val="315818424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err="1" smtClean="0"/>
              <a:t>MapReduce</a:t>
            </a:r>
            <a:endParaRPr lang="en-GB" dirty="0"/>
          </a:p>
        </p:txBody>
      </p:sp>
      <p:sp>
        <p:nvSpPr>
          <p:cNvPr id="3" name="Content Placeholder 2"/>
          <p:cNvSpPr>
            <a:spLocks noGrp="1"/>
          </p:cNvSpPr>
          <p:nvPr>
            <p:ph idx="1"/>
          </p:nvPr>
        </p:nvSpPr>
        <p:spPr/>
        <p:txBody>
          <a:bodyPr/>
          <a:lstStyle/>
          <a:p>
            <a:pPr marL="0" indent="0">
              <a:buNone/>
            </a:pPr>
            <a:endParaRPr lang="en-GB" dirty="0" smtClean="0"/>
          </a:p>
          <a:p>
            <a:pPr marL="0" indent="0">
              <a:buNone/>
            </a:pPr>
            <a:endParaRPr lang="en-GB" dirty="0"/>
          </a:p>
          <a:p>
            <a:pPr marL="0" indent="0">
              <a:buNone/>
            </a:pPr>
            <a:endParaRPr lang="en-GB" dirty="0" smtClean="0"/>
          </a:p>
          <a:p>
            <a:pPr marL="0" indent="0" algn="ctr">
              <a:buNone/>
            </a:pPr>
            <a:r>
              <a:rPr lang="en-GB" dirty="0" err="1" smtClean="0"/>
              <a:t>MapReduce</a:t>
            </a:r>
            <a:r>
              <a:rPr lang="en-GB" dirty="0" smtClean="0"/>
              <a:t> Framework</a:t>
            </a:r>
            <a:endParaRPr lang="en-GB" dirty="0"/>
          </a:p>
        </p:txBody>
      </p:sp>
    </p:spTree>
    <p:extLst>
      <p:ext uri="{BB962C8B-B14F-4D97-AF65-F5344CB8AC3E}">
        <p14:creationId xmlns:p14="http://schemas.microsoft.com/office/powerpoint/2010/main" val="68361246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err="1" smtClean="0"/>
              <a:t>MapReduce</a:t>
            </a:r>
            <a:endParaRPr lang="en-GB" dirty="0"/>
          </a:p>
        </p:txBody>
      </p:sp>
      <p:sp>
        <p:nvSpPr>
          <p:cNvPr id="3" name="Content Placeholder 2"/>
          <p:cNvSpPr>
            <a:spLocks noGrp="1"/>
          </p:cNvSpPr>
          <p:nvPr>
            <p:ph idx="1"/>
          </p:nvPr>
        </p:nvSpPr>
        <p:spPr/>
        <p:txBody>
          <a:bodyPr/>
          <a:lstStyle/>
          <a:p>
            <a:pPr marL="0" indent="0">
              <a:buNone/>
            </a:pPr>
            <a:r>
              <a:rPr lang="en-GB" dirty="0" err="1" smtClean="0"/>
              <a:t>MapReduce</a:t>
            </a:r>
            <a:r>
              <a:rPr lang="en-GB" dirty="0" smtClean="0"/>
              <a:t> is a software framework for developing applications that process large amounts of data in parallel across a distributed environment. </a:t>
            </a:r>
            <a:endParaRPr lang="en-GB" dirty="0"/>
          </a:p>
          <a:p>
            <a:pPr marL="0" indent="0">
              <a:buNone/>
            </a:pPr>
            <a:r>
              <a:rPr lang="en-GB" dirty="0" smtClean="0"/>
              <a:t>As its name implies, a </a:t>
            </a:r>
            <a:r>
              <a:rPr lang="en-GB" dirty="0" err="1" smtClean="0"/>
              <a:t>MapReduce</a:t>
            </a:r>
            <a:r>
              <a:rPr lang="en-GB" dirty="0" smtClean="0"/>
              <a:t> program consists of 2 phases, a Map phase and a Reduce phase.</a:t>
            </a:r>
            <a:endParaRPr lang="en-GB" dirty="0"/>
          </a:p>
        </p:txBody>
      </p:sp>
    </p:spTree>
    <p:extLst>
      <p:ext uri="{BB962C8B-B14F-4D97-AF65-F5344CB8AC3E}">
        <p14:creationId xmlns:p14="http://schemas.microsoft.com/office/powerpoint/2010/main" val="407635813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err="1" smtClean="0"/>
              <a:t>MapReduce</a:t>
            </a:r>
            <a:endParaRPr lang="en-GB" dirty="0"/>
          </a:p>
        </p:txBody>
      </p:sp>
      <p:sp>
        <p:nvSpPr>
          <p:cNvPr id="3" name="Content Placeholder 2"/>
          <p:cNvSpPr>
            <a:spLocks noGrp="1"/>
          </p:cNvSpPr>
          <p:nvPr>
            <p:ph idx="1"/>
          </p:nvPr>
        </p:nvSpPr>
        <p:spPr/>
        <p:txBody>
          <a:bodyPr>
            <a:normAutofit fontScale="85000" lnSpcReduction="10000"/>
          </a:bodyPr>
          <a:lstStyle/>
          <a:p>
            <a:pPr marL="0" indent="0">
              <a:buNone/>
            </a:pPr>
            <a:endParaRPr lang="en-GB" dirty="0" smtClean="0"/>
          </a:p>
          <a:p>
            <a:pPr marL="0" indent="0">
              <a:buNone/>
            </a:pPr>
            <a:r>
              <a:rPr lang="en-GB" dirty="0" smtClean="0"/>
              <a:t>Map phase: data is input into the mapper where it can be transformed and prepared for the reducer.</a:t>
            </a:r>
          </a:p>
          <a:p>
            <a:pPr marL="0" indent="0">
              <a:buNone/>
            </a:pPr>
            <a:endParaRPr lang="en-GB" dirty="0"/>
          </a:p>
          <a:p>
            <a:pPr marL="0" indent="0">
              <a:buNone/>
            </a:pPr>
            <a:r>
              <a:rPr lang="en-GB" dirty="0" smtClean="0"/>
              <a:t>Reduce phase: retrieves the data from the mapper and performs the desired computation or analysis. </a:t>
            </a:r>
          </a:p>
          <a:p>
            <a:pPr marL="0" indent="0">
              <a:buNone/>
            </a:pPr>
            <a:endParaRPr lang="en-GB" dirty="0" smtClean="0"/>
          </a:p>
          <a:p>
            <a:pPr marL="0" indent="0">
              <a:buNone/>
            </a:pPr>
            <a:r>
              <a:rPr lang="en-GB" dirty="0" smtClean="0"/>
              <a:t>In between there s a ‘Shuffle-and-Sort’ phase but this does not require any programming on your part.</a:t>
            </a:r>
            <a:endParaRPr lang="en-GB" dirty="0"/>
          </a:p>
        </p:txBody>
      </p:sp>
    </p:spTree>
    <p:extLst>
      <p:ext uri="{BB962C8B-B14F-4D97-AF65-F5344CB8AC3E}">
        <p14:creationId xmlns:p14="http://schemas.microsoft.com/office/powerpoint/2010/main" val="334754515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err="1" smtClean="0"/>
              <a:t>MapReduce</a:t>
            </a:r>
            <a:r>
              <a:rPr lang="en-GB" dirty="0" smtClean="0"/>
              <a:t> Concepts</a:t>
            </a:r>
            <a:endParaRPr lang="en-GB" dirty="0"/>
          </a:p>
        </p:txBody>
      </p:sp>
      <p:sp>
        <p:nvSpPr>
          <p:cNvPr id="3" name="Content Placeholder 2"/>
          <p:cNvSpPr>
            <a:spLocks noGrp="1"/>
          </p:cNvSpPr>
          <p:nvPr>
            <p:ph idx="1"/>
          </p:nvPr>
        </p:nvSpPr>
        <p:spPr/>
        <p:txBody>
          <a:bodyPr/>
          <a:lstStyle/>
          <a:p>
            <a:r>
              <a:rPr lang="en-GB" dirty="0" smtClean="0"/>
              <a:t>The Mapper reads key/value pairs from HDFS files and outputs intermediate key/value pairs. The data types of the input/output pairs can be different.</a:t>
            </a:r>
          </a:p>
          <a:p>
            <a:r>
              <a:rPr lang="en-GB" dirty="0" smtClean="0"/>
              <a:t>After all the Mappers have finished executing the intermediate key/value pairs </a:t>
            </a:r>
            <a:r>
              <a:rPr lang="en-GB" dirty="0" err="1" smtClean="0"/>
              <a:t>fgo</a:t>
            </a:r>
            <a:r>
              <a:rPr lang="en-GB" dirty="0" smtClean="0"/>
              <a:t> through the shuffle-and-sort phase where all the values that share a key are combined and sent to the same Reducer. </a:t>
            </a:r>
            <a:endParaRPr lang="en-GB" dirty="0"/>
          </a:p>
        </p:txBody>
      </p:sp>
    </p:spTree>
    <p:extLst>
      <p:ext uri="{BB962C8B-B14F-4D97-AF65-F5344CB8AC3E}">
        <p14:creationId xmlns:p14="http://schemas.microsoft.com/office/powerpoint/2010/main" val="209722006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err="1" smtClean="0"/>
              <a:t>MapReduce</a:t>
            </a:r>
            <a:r>
              <a:rPr lang="en-GB" dirty="0" smtClean="0"/>
              <a:t> Concepts</a:t>
            </a:r>
            <a:endParaRPr lang="en-GB" dirty="0"/>
          </a:p>
        </p:txBody>
      </p:sp>
      <p:sp>
        <p:nvSpPr>
          <p:cNvPr id="3" name="Content Placeholder 2"/>
          <p:cNvSpPr>
            <a:spLocks noGrp="1"/>
          </p:cNvSpPr>
          <p:nvPr>
            <p:ph idx="1"/>
          </p:nvPr>
        </p:nvSpPr>
        <p:spPr/>
        <p:txBody>
          <a:bodyPr/>
          <a:lstStyle/>
          <a:p>
            <a:r>
              <a:rPr lang="en-GB" dirty="0" smtClean="0"/>
              <a:t>The Reducer receives the intermediate key/value pairs and outputs its own key/value pairs which are typically written to HDFS.</a:t>
            </a:r>
          </a:p>
          <a:p>
            <a:r>
              <a:rPr lang="en-GB" dirty="0" smtClean="0"/>
              <a:t>The number of Mappers is determined by the </a:t>
            </a:r>
            <a:r>
              <a:rPr lang="en-GB" dirty="0" err="1" smtClean="0"/>
              <a:t>InputFormat</a:t>
            </a:r>
            <a:r>
              <a:rPr lang="en-GB" dirty="0" smtClean="0"/>
              <a:t>.</a:t>
            </a:r>
          </a:p>
          <a:p>
            <a:r>
              <a:rPr lang="en-GB" dirty="0" smtClean="0"/>
              <a:t>The number of Reducers is determined by the </a:t>
            </a:r>
            <a:r>
              <a:rPr lang="en-GB" dirty="0" err="1" smtClean="0"/>
              <a:t>MapReduce</a:t>
            </a:r>
            <a:r>
              <a:rPr lang="en-GB" dirty="0" smtClean="0"/>
              <a:t> job configuration.</a:t>
            </a:r>
            <a:endParaRPr lang="en-GB" dirty="0"/>
          </a:p>
        </p:txBody>
      </p:sp>
    </p:spTree>
    <p:extLst>
      <p:ext uri="{BB962C8B-B14F-4D97-AF65-F5344CB8AC3E}">
        <p14:creationId xmlns:p14="http://schemas.microsoft.com/office/powerpoint/2010/main" val="215885295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Key/Value Pairs</a:t>
            </a:r>
            <a:endParaRPr lang="en-GB" dirty="0"/>
          </a:p>
        </p:txBody>
      </p:sp>
      <p:sp>
        <p:nvSpPr>
          <p:cNvPr id="3" name="Content Placeholder 2"/>
          <p:cNvSpPr>
            <a:spLocks noGrp="1"/>
          </p:cNvSpPr>
          <p:nvPr>
            <p:ph idx="1"/>
          </p:nvPr>
        </p:nvSpPr>
        <p:spPr/>
        <p:txBody>
          <a:bodyPr/>
          <a:lstStyle/>
          <a:p>
            <a:pPr marL="0" indent="0">
              <a:buNone/>
            </a:pPr>
            <a:r>
              <a:rPr lang="en-GB" dirty="0" smtClean="0"/>
              <a:t>The data in a </a:t>
            </a:r>
            <a:r>
              <a:rPr lang="en-GB" dirty="0" err="1" smtClean="0"/>
              <a:t>MapReduce</a:t>
            </a:r>
            <a:r>
              <a:rPr lang="en-GB" dirty="0" smtClean="0"/>
              <a:t> job look like,</a:t>
            </a:r>
          </a:p>
          <a:p>
            <a:pPr marL="514350" indent="-514350">
              <a:buFont typeface="+mj-lt"/>
              <a:buAutoNum type="arabicPeriod"/>
            </a:pPr>
            <a:r>
              <a:rPr lang="en-GB" dirty="0" smtClean="0"/>
              <a:t>&lt;K1, V1&gt; input to Mapper</a:t>
            </a:r>
          </a:p>
          <a:p>
            <a:pPr marL="514350" indent="-514350">
              <a:buFont typeface="+mj-lt"/>
              <a:buAutoNum type="arabicPeriod"/>
            </a:pPr>
            <a:r>
              <a:rPr lang="en-GB" dirty="0" smtClean="0"/>
              <a:t>&lt;K2, V2&gt; output from Mapper</a:t>
            </a:r>
          </a:p>
          <a:p>
            <a:pPr marL="514350" indent="-514350">
              <a:buFont typeface="+mj-lt"/>
              <a:buAutoNum type="arabicPeriod"/>
            </a:pPr>
            <a:r>
              <a:rPr lang="en-GB" dirty="0" smtClean="0"/>
              <a:t>&lt;K2, List&lt;V2&gt;&gt; input to Reducer</a:t>
            </a:r>
          </a:p>
          <a:p>
            <a:pPr marL="514350" indent="-514350">
              <a:buFont typeface="+mj-lt"/>
              <a:buAutoNum type="arabicPeriod"/>
            </a:pPr>
            <a:r>
              <a:rPr lang="en-GB" dirty="0" smtClean="0"/>
              <a:t>&lt;K3, V3&gt; output by Reducer</a:t>
            </a:r>
            <a:endParaRPr lang="en-GB" dirty="0"/>
          </a:p>
        </p:txBody>
      </p:sp>
    </p:spTree>
    <p:extLst>
      <p:ext uri="{BB962C8B-B14F-4D97-AF65-F5344CB8AC3E}">
        <p14:creationId xmlns:p14="http://schemas.microsoft.com/office/powerpoint/2010/main" val="22611151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Types of Big Data</a:t>
            </a:r>
            <a:endParaRPr lang="en-GB" dirty="0"/>
          </a:p>
        </p:txBody>
      </p:sp>
      <p:sp>
        <p:nvSpPr>
          <p:cNvPr id="3" name="Content Placeholder 2"/>
          <p:cNvSpPr>
            <a:spLocks noGrp="1"/>
          </p:cNvSpPr>
          <p:nvPr>
            <p:ph idx="1"/>
          </p:nvPr>
        </p:nvSpPr>
        <p:spPr/>
        <p:txBody>
          <a:bodyPr>
            <a:normAutofit lnSpcReduction="10000"/>
          </a:bodyPr>
          <a:lstStyle/>
          <a:p>
            <a:pPr marL="0" indent="0">
              <a:buNone/>
            </a:pPr>
            <a:r>
              <a:rPr lang="en-GB" dirty="0" smtClean="0"/>
              <a:t>All types of data</a:t>
            </a:r>
          </a:p>
          <a:p>
            <a:pPr marL="514350" indent="-514350">
              <a:buFont typeface="+mj-lt"/>
              <a:buAutoNum type="arabicPeriod"/>
            </a:pPr>
            <a:r>
              <a:rPr lang="en-GB" u="sng" dirty="0" smtClean="0"/>
              <a:t>Structured</a:t>
            </a:r>
            <a:r>
              <a:rPr lang="en-GB" dirty="0" smtClean="0"/>
              <a:t>: the data has a </a:t>
            </a:r>
            <a:r>
              <a:rPr lang="en-GB" i="1" dirty="0" smtClean="0"/>
              <a:t>schema</a:t>
            </a:r>
            <a:r>
              <a:rPr lang="en-GB" dirty="0" smtClean="0"/>
              <a:t>, or a </a:t>
            </a:r>
            <a:r>
              <a:rPr lang="en-GB" i="1" dirty="0" smtClean="0"/>
              <a:t>schema</a:t>
            </a:r>
            <a:r>
              <a:rPr lang="en-GB" dirty="0" smtClean="0"/>
              <a:t> can be easily assigned to it.</a:t>
            </a:r>
          </a:p>
          <a:p>
            <a:pPr marL="514350" indent="-514350">
              <a:buFont typeface="+mj-lt"/>
              <a:buAutoNum type="arabicPeriod"/>
            </a:pPr>
            <a:r>
              <a:rPr lang="en-GB" u="sng" dirty="0" smtClean="0"/>
              <a:t>Semi-Structured</a:t>
            </a:r>
            <a:r>
              <a:rPr lang="en-GB" dirty="0" smtClean="0"/>
              <a:t>: has some structure but typically columns are missing or vary (e.g. SWIFT messages)</a:t>
            </a:r>
          </a:p>
          <a:p>
            <a:pPr marL="514350" indent="-514350">
              <a:buFont typeface="+mj-lt"/>
              <a:buAutoNum type="arabicPeriod"/>
            </a:pPr>
            <a:r>
              <a:rPr lang="en-GB" u="sng" dirty="0" smtClean="0"/>
              <a:t>Un-structured</a:t>
            </a:r>
            <a:r>
              <a:rPr lang="en-GB" dirty="0" smtClean="0"/>
              <a:t>: data has little or no structure or is just a sequence of bits   (</a:t>
            </a:r>
            <a:r>
              <a:rPr lang="en-GB" dirty="0" err="1" smtClean="0"/>
              <a:t>e.g</a:t>
            </a:r>
            <a:r>
              <a:rPr lang="en-GB" dirty="0" smtClean="0"/>
              <a:t> image and audio files)</a:t>
            </a:r>
            <a:endParaRPr lang="en-GB" dirty="0"/>
          </a:p>
        </p:txBody>
      </p:sp>
    </p:spTree>
    <p:extLst>
      <p:ext uri="{BB962C8B-B14F-4D97-AF65-F5344CB8AC3E}">
        <p14:creationId xmlns:p14="http://schemas.microsoft.com/office/powerpoint/2010/main" val="219872176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Example: </a:t>
            </a:r>
            <a:r>
              <a:rPr lang="en-GB" dirty="0" err="1" smtClean="0"/>
              <a:t>WordCount</a:t>
            </a:r>
            <a:endParaRPr lang="en-GB" dirty="0"/>
          </a:p>
        </p:txBody>
      </p:sp>
      <p:sp>
        <p:nvSpPr>
          <p:cNvPr id="3" name="Content Placeholder 2"/>
          <p:cNvSpPr>
            <a:spLocks noGrp="1"/>
          </p:cNvSpPr>
          <p:nvPr>
            <p:ph idx="1"/>
          </p:nvPr>
        </p:nvSpPr>
        <p:spPr/>
        <p:txBody>
          <a:bodyPr>
            <a:normAutofit fontScale="92500" lnSpcReduction="20000"/>
          </a:bodyPr>
          <a:lstStyle/>
          <a:p>
            <a:pPr marL="0" indent="0">
              <a:buNone/>
            </a:pPr>
            <a:r>
              <a:rPr lang="en-GB" dirty="0" smtClean="0"/>
              <a:t>Word count of one text file on HDFS – the US constitution (constitution.txt)</a:t>
            </a:r>
          </a:p>
          <a:p>
            <a:pPr marL="0" indent="0">
              <a:buNone/>
            </a:pPr>
            <a:r>
              <a:rPr lang="en-GB" u="sng" dirty="0" smtClean="0"/>
              <a:t>Step 1.</a:t>
            </a:r>
          </a:p>
          <a:p>
            <a:pPr marL="0" indent="0">
              <a:buNone/>
            </a:pPr>
            <a:r>
              <a:rPr lang="en-GB" dirty="0" smtClean="0"/>
              <a:t>The Mappers read the files blocks from HDFS line by line</a:t>
            </a:r>
          </a:p>
          <a:p>
            <a:pPr marL="0" indent="0">
              <a:buNone/>
            </a:pPr>
            <a:endParaRPr lang="en-GB" i="1" dirty="0" smtClean="0"/>
          </a:p>
          <a:p>
            <a:pPr marL="0" indent="0">
              <a:buNone/>
            </a:pPr>
            <a:r>
              <a:rPr lang="en-GB" i="1" dirty="0" smtClean="0"/>
              <a:t>        “We the People, in order to form…”</a:t>
            </a:r>
            <a:endParaRPr lang="en-GB" i="1" dirty="0"/>
          </a:p>
          <a:p>
            <a:pPr marL="0" indent="0">
              <a:buNone/>
            </a:pPr>
            <a:endParaRPr lang="en-GB" dirty="0" smtClean="0"/>
          </a:p>
          <a:p>
            <a:pPr marL="0" indent="0">
              <a:buNone/>
            </a:pPr>
            <a:r>
              <a:rPr lang="en-GB" dirty="0" smtClean="0"/>
              <a:t>Line 1 goes to Mapper 1, line 2 to Mapper 2, etc. </a:t>
            </a:r>
          </a:p>
          <a:p>
            <a:pPr marL="0" indent="0">
              <a:buNone/>
            </a:pPr>
            <a:endParaRPr lang="en-GB" dirty="0" smtClean="0"/>
          </a:p>
        </p:txBody>
      </p:sp>
    </p:spTree>
    <p:extLst>
      <p:ext uri="{BB962C8B-B14F-4D97-AF65-F5344CB8AC3E}">
        <p14:creationId xmlns:p14="http://schemas.microsoft.com/office/powerpoint/2010/main" val="1550182918"/>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Example: </a:t>
            </a:r>
            <a:r>
              <a:rPr lang="en-GB" dirty="0" err="1" smtClean="0"/>
              <a:t>WordCount</a:t>
            </a:r>
            <a:endParaRPr lang="en-GB" dirty="0"/>
          </a:p>
        </p:txBody>
      </p:sp>
      <p:sp>
        <p:nvSpPr>
          <p:cNvPr id="3" name="Content Placeholder 2"/>
          <p:cNvSpPr>
            <a:spLocks noGrp="1"/>
          </p:cNvSpPr>
          <p:nvPr>
            <p:ph idx="1"/>
          </p:nvPr>
        </p:nvSpPr>
        <p:spPr/>
        <p:txBody>
          <a:bodyPr>
            <a:normAutofit fontScale="70000" lnSpcReduction="20000"/>
          </a:bodyPr>
          <a:lstStyle/>
          <a:p>
            <a:pPr marL="0" indent="0">
              <a:buNone/>
            </a:pPr>
            <a:r>
              <a:rPr lang="en-GB" u="sng" dirty="0" smtClean="0"/>
              <a:t>Step 2.</a:t>
            </a:r>
          </a:p>
          <a:p>
            <a:pPr marL="0" indent="0">
              <a:buNone/>
            </a:pPr>
            <a:r>
              <a:rPr lang="en-GB" dirty="0" smtClean="0"/>
              <a:t>Within each Mapper, the line of text is split into words, assigned a value of 1, and output to Reducers</a:t>
            </a:r>
          </a:p>
          <a:p>
            <a:pPr marL="0" indent="0">
              <a:buNone/>
            </a:pPr>
            <a:r>
              <a:rPr lang="en-GB" dirty="0" smtClean="0"/>
              <a:t>Output from Mapper 1</a:t>
            </a:r>
          </a:p>
          <a:p>
            <a:pPr marL="0" indent="0">
              <a:buNone/>
            </a:pPr>
            <a:r>
              <a:rPr lang="en-GB" dirty="0"/>
              <a:t> </a:t>
            </a:r>
            <a:r>
              <a:rPr lang="en-GB" dirty="0" smtClean="0"/>
              <a:t>      &lt;we, 1&gt;</a:t>
            </a:r>
          </a:p>
          <a:p>
            <a:pPr marL="0" indent="0">
              <a:buNone/>
            </a:pPr>
            <a:r>
              <a:rPr lang="en-GB" dirty="0"/>
              <a:t> </a:t>
            </a:r>
            <a:r>
              <a:rPr lang="en-GB" dirty="0" smtClean="0"/>
              <a:t>      &lt;the, 1&gt;</a:t>
            </a:r>
          </a:p>
          <a:p>
            <a:pPr marL="0" indent="0">
              <a:buNone/>
            </a:pPr>
            <a:r>
              <a:rPr lang="en-GB" dirty="0" smtClean="0"/>
              <a:t>       &lt;people, 1&gt;</a:t>
            </a:r>
          </a:p>
          <a:p>
            <a:pPr marL="0" indent="0">
              <a:buNone/>
            </a:pPr>
            <a:r>
              <a:rPr lang="en-GB" dirty="0" smtClean="0"/>
              <a:t>        . . . . . . . . .</a:t>
            </a:r>
          </a:p>
          <a:p>
            <a:pPr marL="0" indent="0">
              <a:buNone/>
            </a:pPr>
            <a:endParaRPr lang="en-GB" dirty="0" smtClean="0"/>
          </a:p>
          <a:p>
            <a:pPr marL="0" indent="0">
              <a:buNone/>
            </a:pPr>
            <a:r>
              <a:rPr lang="en-GB" dirty="0" smtClean="0"/>
              <a:t>Note: If a word occurs more than once in a sentence then more than one entry is output with the value of 1. </a:t>
            </a:r>
          </a:p>
          <a:p>
            <a:pPr marL="0" indent="0">
              <a:buNone/>
            </a:pPr>
            <a:r>
              <a:rPr lang="en-GB" dirty="0" smtClean="0"/>
              <a:t>e.g.</a:t>
            </a:r>
          </a:p>
          <a:p>
            <a:pPr marL="0" indent="0">
              <a:buNone/>
            </a:pPr>
            <a:r>
              <a:rPr lang="en-GB" dirty="0" smtClean="0"/>
              <a:t>       &lt;the, 1&gt;</a:t>
            </a:r>
          </a:p>
        </p:txBody>
      </p:sp>
    </p:spTree>
    <p:extLst>
      <p:ext uri="{BB962C8B-B14F-4D97-AF65-F5344CB8AC3E}">
        <p14:creationId xmlns:p14="http://schemas.microsoft.com/office/powerpoint/2010/main" val="394944180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Example: </a:t>
            </a:r>
            <a:r>
              <a:rPr lang="en-GB" dirty="0" err="1" smtClean="0"/>
              <a:t>WordCount</a:t>
            </a:r>
            <a:endParaRPr lang="en-GB" dirty="0"/>
          </a:p>
        </p:txBody>
      </p:sp>
      <p:sp>
        <p:nvSpPr>
          <p:cNvPr id="3" name="Content Placeholder 2"/>
          <p:cNvSpPr>
            <a:spLocks noGrp="1"/>
          </p:cNvSpPr>
          <p:nvPr>
            <p:ph idx="1"/>
          </p:nvPr>
        </p:nvSpPr>
        <p:spPr>
          <a:xfrm>
            <a:off x="307074" y="1179383"/>
            <a:ext cx="8509380" cy="5180473"/>
          </a:xfrm>
        </p:spPr>
        <p:txBody>
          <a:bodyPr>
            <a:normAutofit/>
          </a:bodyPr>
          <a:lstStyle/>
          <a:p>
            <a:pPr marL="0" indent="0">
              <a:buNone/>
            </a:pPr>
            <a:r>
              <a:rPr lang="en-GB" u="sng" dirty="0" smtClean="0"/>
              <a:t>Step 3.</a:t>
            </a:r>
          </a:p>
          <a:p>
            <a:pPr marL="0" indent="0">
              <a:buNone/>
            </a:pPr>
            <a:r>
              <a:rPr lang="en-GB" dirty="0" smtClean="0"/>
              <a:t>The shuffle-and-sort phase combines pairs with the same key - their values are arranged into a list and they are sent to the </a:t>
            </a:r>
            <a:r>
              <a:rPr lang="en-GB" u="sng" dirty="0" smtClean="0"/>
              <a:t>same</a:t>
            </a:r>
            <a:r>
              <a:rPr lang="en-GB" dirty="0" smtClean="0"/>
              <a:t> Reducer. </a:t>
            </a:r>
          </a:p>
          <a:p>
            <a:pPr marL="0" indent="0">
              <a:buNone/>
            </a:pPr>
            <a:r>
              <a:rPr lang="en-GB" dirty="0" smtClean="0"/>
              <a:t>e.g.</a:t>
            </a:r>
          </a:p>
          <a:p>
            <a:pPr marL="0" indent="0">
              <a:buNone/>
            </a:pPr>
            <a:r>
              <a:rPr lang="en-GB" dirty="0"/>
              <a:t> </a:t>
            </a:r>
            <a:r>
              <a:rPr lang="en-GB" dirty="0" smtClean="0"/>
              <a:t> &lt;We, [1,1,1]&gt;      goes to Reducer 5</a:t>
            </a:r>
          </a:p>
          <a:p>
            <a:pPr marL="0" indent="0">
              <a:buNone/>
            </a:pPr>
            <a:r>
              <a:rPr lang="en-GB" dirty="0"/>
              <a:t> </a:t>
            </a:r>
            <a:r>
              <a:rPr lang="en-GB" dirty="0" smtClean="0"/>
              <a:t> &lt;The, [1,1,1,1,1,1,1,1]&gt; goes to Reducer 19   </a:t>
            </a:r>
          </a:p>
          <a:p>
            <a:pPr marL="0" indent="0">
              <a:buNone/>
            </a:pPr>
            <a:r>
              <a:rPr lang="en-GB" dirty="0"/>
              <a:t> </a:t>
            </a:r>
            <a:r>
              <a:rPr lang="en-GB" dirty="0" smtClean="0"/>
              <a:t> &lt;People, [1,1]&gt;   goes to Reducer  X….</a:t>
            </a:r>
            <a:r>
              <a:rPr lang="en-GB" dirty="0" err="1" smtClean="0"/>
              <a:t>etc</a:t>
            </a:r>
            <a:r>
              <a:rPr lang="en-GB" dirty="0" smtClean="0"/>
              <a:t> </a:t>
            </a:r>
          </a:p>
        </p:txBody>
      </p:sp>
    </p:spTree>
    <p:extLst>
      <p:ext uri="{BB962C8B-B14F-4D97-AF65-F5344CB8AC3E}">
        <p14:creationId xmlns:p14="http://schemas.microsoft.com/office/powerpoint/2010/main" val="196022329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Example: </a:t>
            </a:r>
            <a:r>
              <a:rPr lang="en-GB" dirty="0" err="1" smtClean="0"/>
              <a:t>WordCount</a:t>
            </a:r>
            <a:endParaRPr lang="en-GB" dirty="0"/>
          </a:p>
        </p:txBody>
      </p:sp>
      <p:sp>
        <p:nvSpPr>
          <p:cNvPr id="3" name="Content Placeholder 2"/>
          <p:cNvSpPr>
            <a:spLocks noGrp="1"/>
          </p:cNvSpPr>
          <p:nvPr>
            <p:ph idx="1"/>
          </p:nvPr>
        </p:nvSpPr>
        <p:spPr>
          <a:xfrm>
            <a:off x="307074" y="1179383"/>
            <a:ext cx="8509380" cy="5180473"/>
          </a:xfrm>
        </p:spPr>
        <p:txBody>
          <a:bodyPr>
            <a:normAutofit fontScale="92500" lnSpcReduction="10000"/>
          </a:bodyPr>
          <a:lstStyle/>
          <a:p>
            <a:pPr marL="0" indent="0">
              <a:buNone/>
            </a:pPr>
            <a:r>
              <a:rPr lang="en-GB" u="sng" dirty="0" smtClean="0"/>
              <a:t>Step 4.</a:t>
            </a:r>
          </a:p>
          <a:p>
            <a:pPr marL="0" indent="0">
              <a:buNone/>
            </a:pPr>
            <a:r>
              <a:rPr lang="en-GB" dirty="0" smtClean="0"/>
              <a:t>The Reducer receives each key, list-of-values pair. For our </a:t>
            </a:r>
            <a:r>
              <a:rPr lang="en-GB" dirty="0" err="1" smtClean="0"/>
              <a:t>WordCount</a:t>
            </a:r>
            <a:r>
              <a:rPr lang="en-GB" dirty="0" smtClean="0"/>
              <a:t> program they will add up all the ‘1’s associated with the key and output the Word and its Count, as a line to the output file on HDFS.</a:t>
            </a:r>
          </a:p>
          <a:p>
            <a:pPr marL="0" indent="0">
              <a:buNone/>
            </a:pPr>
            <a:r>
              <a:rPr lang="en-GB" dirty="0" smtClean="0"/>
              <a:t>e.g.</a:t>
            </a:r>
          </a:p>
          <a:p>
            <a:pPr marL="0" indent="0">
              <a:buNone/>
            </a:pPr>
            <a:r>
              <a:rPr lang="en-GB" dirty="0"/>
              <a:t> </a:t>
            </a:r>
            <a:r>
              <a:rPr lang="en-GB" dirty="0" smtClean="0"/>
              <a:t>   Reducer 5 writes   ‘We, 3’   to file</a:t>
            </a:r>
          </a:p>
          <a:p>
            <a:pPr marL="0" indent="0">
              <a:buNone/>
            </a:pPr>
            <a:r>
              <a:rPr lang="en-GB" dirty="0"/>
              <a:t> </a:t>
            </a:r>
            <a:r>
              <a:rPr lang="en-GB" dirty="0" smtClean="0"/>
              <a:t>   Reducer 19 writes ‘The, 8’   to file</a:t>
            </a:r>
          </a:p>
          <a:p>
            <a:pPr marL="0" indent="0">
              <a:buNone/>
            </a:pPr>
            <a:r>
              <a:rPr lang="en-GB" dirty="0"/>
              <a:t> </a:t>
            </a:r>
            <a:r>
              <a:rPr lang="en-GB" dirty="0" smtClean="0"/>
              <a:t>   Reducer X writes  ‘People, 2’   to file</a:t>
            </a:r>
          </a:p>
          <a:p>
            <a:pPr marL="0" indent="0">
              <a:buNone/>
            </a:pPr>
            <a:r>
              <a:rPr lang="en-GB" dirty="0"/>
              <a:t>e</a:t>
            </a:r>
            <a:r>
              <a:rPr lang="en-GB" dirty="0" smtClean="0"/>
              <a:t>tc….</a:t>
            </a:r>
          </a:p>
        </p:txBody>
      </p:sp>
    </p:spTree>
    <p:extLst>
      <p:ext uri="{BB962C8B-B14F-4D97-AF65-F5344CB8AC3E}">
        <p14:creationId xmlns:p14="http://schemas.microsoft.com/office/powerpoint/2010/main" val="888011865"/>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Example: </a:t>
            </a:r>
            <a:r>
              <a:rPr lang="en-GB" dirty="0" err="1" smtClean="0"/>
              <a:t>WordCount</a:t>
            </a:r>
            <a:endParaRPr lang="en-GB" dirty="0"/>
          </a:p>
        </p:txBody>
      </p:sp>
      <p:sp>
        <p:nvSpPr>
          <p:cNvPr id="3" name="Content Placeholder 2"/>
          <p:cNvSpPr>
            <a:spLocks noGrp="1"/>
          </p:cNvSpPr>
          <p:nvPr>
            <p:ph idx="1"/>
          </p:nvPr>
        </p:nvSpPr>
        <p:spPr>
          <a:xfrm>
            <a:off x="307074" y="1179383"/>
            <a:ext cx="8509380" cy="5180473"/>
          </a:xfrm>
        </p:spPr>
        <p:txBody>
          <a:bodyPr>
            <a:normAutofit/>
          </a:bodyPr>
          <a:lstStyle/>
          <a:p>
            <a:pPr marL="0" indent="0">
              <a:buNone/>
            </a:pPr>
            <a:r>
              <a:rPr lang="en-GB" dirty="0" smtClean="0"/>
              <a:t>When all the Reducers have finished executing you will be left with a file of words and their counts for the number of times they occur in ‘constitution.txt’</a:t>
            </a:r>
          </a:p>
          <a:p>
            <a:pPr marL="0" indent="0">
              <a:buNone/>
            </a:pPr>
            <a:endParaRPr lang="en-GB" dirty="0" smtClean="0"/>
          </a:p>
          <a:p>
            <a:pPr marL="0" indent="0">
              <a:buNone/>
            </a:pPr>
            <a:r>
              <a:rPr lang="en-GB" dirty="0" smtClean="0"/>
              <a:t>    ‘We, 3’  </a:t>
            </a:r>
          </a:p>
          <a:p>
            <a:pPr marL="0" indent="0">
              <a:buNone/>
            </a:pPr>
            <a:r>
              <a:rPr lang="en-GB" dirty="0"/>
              <a:t> </a:t>
            </a:r>
            <a:r>
              <a:rPr lang="en-GB" dirty="0" smtClean="0"/>
              <a:t>   ‘The, 8’ </a:t>
            </a:r>
          </a:p>
          <a:p>
            <a:pPr marL="0" indent="0">
              <a:buNone/>
            </a:pPr>
            <a:r>
              <a:rPr lang="en-GB" dirty="0"/>
              <a:t> </a:t>
            </a:r>
            <a:r>
              <a:rPr lang="en-GB" dirty="0" smtClean="0"/>
              <a:t>   ‘People, 2’ </a:t>
            </a:r>
          </a:p>
          <a:p>
            <a:pPr marL="0" indent="0">
              <a:buNone/>
            </a:pPr>
            <a:r>
              <a:rPr lang="en-GB" dirty="0" smtClean="0"/>
              <a:t>     …….</a:t>
            </a:r>
          </a:p>
        </p:txBody>
      </p:sp>
    </p:spTree>
    <p:extLst>
      <p:ext uri="{BB962C8B-B14F-4D97-AF65-F5344CB8AC3E}">
        <p14:creationId xmlns:p14="http://schemas.microsoft.com/office/powerpoint/2010/main" val="126711424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Example: </a:t>
            </a:r>
            <a:r>
              <a:rPr lang="en-GB" dirty="0" err="1" smtClean="0"/>
              <a:t>WordCount</a:t>
            </a:r>
            <a:endParaRPr lang="en-GB" dirty="0"/>
          </a:p>
        </p:txBody>
      </p:sp>
      <p:sp>
        <p:nvSpPr>
          <p:cNvPr id="3" name="Content Placeholder 2"/>
          <p:cNvSpPr>
            <a:spLocks noGrp="1"/>
          </p:cNvSpPr>
          <p:nvPr>
            <p:ph idx="1"/>
          </p:nvPr>
        </p:nvSpPr>
        <p:spPr>
          <a:xfrm>
            <a:off x="307074" y="1179383"/>
            <a:ext cx="8509380" cy="5180473"/>
          </a:xfrm>
        </p:spPr>
        <p:txBody>
          <a:bodyPr>
            <a:normAutofit lnSpcReduction="10000"/>
          </a:bodyPr>
          <a:lstStyle/>
          <a:p>
            <a:pPr marL="0" indent="0">
              <a:buNone/>
            </a:pPr>
            <a:r>
              <a:rPr lang="en-GB" dirty="0" smtClean="0"/>
              <a:t>This might seem like a very long, roundabout way to count the number of times words appear in one file. </a:t>
            </a:r>
          </a:p>
          <a:p>
            <a:pPr marL="0" indent="0">
              <a:buNone/>
            </a:pPr>
            <a:endParaRPr lang="en-GB" dirty="0"/>
          </a:p>
          <a:p>
            <a:pPr marL="0" indent="0">
              <a:buNone/>
            </a:pPr>
            <a:r>
              <a:rPr lang="en-GB" dirty="0" smtClean="0"/>
              <a:t>Indeed, given the start-up overhead for all those Mapper and Reducer tasks it would probably be quicker to write and run a small, multi-threaded program in Java or Perl. </a:t>
            </a:r>
          </a:p>
          <a:p>
            <a:pPr marL="0" indent="0">
              <a:buNone/>
            </a:pPr>
            <a:endParaRPr lang="en-GB" dirty="0"/>
          </a:p>
          <a:p>
            <a:pPr marL="0" indent="0">
              <a:buNone/>
            </a:pPr>
            <a:r>
              <a:rPr lang="en-GB" dirty="0" smtClean="0"/>
              <a:t>However…..</a:t>
            </a:r>
          </a:p>
        </p:txBody>
      </p:sp>
    </p:spTree>
    <p:extLst>
      <p:ext uri="{BB962C8B-B14F-4D97-AF65-F5344CB8AC3E}">
        <p14:creationId xmlns:p14="http://schemas.microsoft.com/office/powerpoint/2010/main" val="228815511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Example: </a:t>
            </a:r>
            <a:r>
              <a:rPr lang="en-GB" dirty="0" err="1" smtClean="0"/>
              <a:t>WordCount</a:t>
            </a:r>
            <a:endParaRPr lang="en-GB" dirty="0"/>
          </a:p>
        </p:txBody>
      </p:sp>
      <p:sp>
        <p:nvSpPr>
          <p:cNvPr id="3" name="Content Placeholder 2"/>
          <p:cNvSpPr>
            <a:spLocks noGrp="1"/>
          </p:cNvSpPr>
          <p:nvPr>
            <p:ph idx="1"/>
          </p:nvPr>
        </p:nvSpPr>
        <p:spPr>
          <a:xfrm>
            <a:off x="307074" y="1179383"/>
            <a:ext cx="8509380" cy="5180473"/>
          </a:xfrm>
        </p:spPr>
        <p:txBody>
          <a:bodyPr>
            <a:normAutofit fontScale="92500" lnSpcReduction="20000"/>
          </a:bodyPr>
          <a:lstStyle/>
          <a:p>
            <a:pPr marL="0" indent="0">
              <a:buNone/>
            </a:pPr>
            <a:r>
              <a:rPr lang="en-GB" dirty="0" smtClean="0"/>
              <a:t>The point is that written this way, using </a:t>
            </a:r>
            <a:r>
              <a:rPr lang="en-GB" dirty="0" err="1" smtClean="0"/>
              <a:t>MapReduce</a:t>
            </a:r>
            <a:r>
              <a:rPr lang="en-GB" dirty="0" smtClean="0"/>
              <a:t> is </a:t>
            </a:r>
            <a:r>
              <a:rPr lang="en-GB" u="sng" dirty="0" smtClean="0"/>
              <a:t>SCALABLE</a:t>
            </a:r>
            <a:r>
              <a:rPr lang="en-GB" dirty="0" smtClean="0"/>
              <a:t>. </a:t>
            </a:r>
          </a:p>
          <a:p>
            <a:pPr marL="0" indent="0">
              <a:buNone/>
            </a:pPr>
            <a:endParaRPr lang="en-GB" dirty="0"/>
          </a:p>
          <a:p>
            <a:pPr marL="0" indent="0">
              <a:buNone/>
            </a:pPr>
            <a:r>
              <a:rPr lang="en-GB" dirty="0" smtClean="0"/>
              <a:t>We can count the words in 1 file. Or a 1000 files. Or 1 million files. The length of time the program takes to run will scale linearly with the amount of data it has to process. </a:t>
            </a:r>
          </a:p>
          <a:p>
            <a:pPr marL="0" indent="0">
              <a:buNone/>
            </a:pPr>
            <a:endParaRPr lang="en-GB" dirty="0" smtClean="0"/>
          </a:p>
          <a:p>
            <a:pPr marL="0" indent="0">
              <a:buNone/>
            </a:pPr>
            <a:r>
              <a:rPr lang="en-GB" dirty="0" smtClean="0"/>
              <a:t>Furthermore, we won’t even need to change a line of code to do it. </a:t>
            </a:r>
          </a:p>
          <a:p>
            <a:pPr marL="0" indent="0">
              <a:buNone/>
            </a:pPr>
            <a:r>
              <a:rPr lang="en-GB" dirty="0" smtClean="0"/>
              <a:t>(By default, </a:t>
            </a:r>
            <a:r>
              <a:rPr lang="en-GB" dirty="0" err="1" smtClean="0"/>
              <a:t>hadoop</a:t>
            </a:r>
            <a:r>
              <a:rPr lang="en-GB" dirty="0" smtClean="0"/>
              <a:t> simply reads </a:t>
            </a:r>
            <a:r>
              <a:rPr lang="en-GB" u="sng" dirty="0" smtClean="0"/>
              <a:t>ALL</a:t>
            </a:r>
            <a:r>
              <a:rPr lang="en-GB" dirty="0" smtClean="0"/>
              <a:t> the files in the input directory) </a:t>
            </a:r>
          </a:p>
        </p:txBody>
      </p:sp>
    </p:spTree>
    <p:extLst>
      <p:ext uri="{BB962C8B-B14F-4D97-AF65-F5344CB8AC3E}">
        <p14:creationId xmlns:p14="http://schemas.microsoft.com/office/powerpoint/2010/main" val="321309797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A few thoughts…</a:t>
            </a:r>
            <a:endParaRPr lang="en-GB" dirty="0"/>
          </a:p>
        </p:txBody>
      </p:sp>
      <p:sp>
        <p:nvSpPr>
          <p:cNvPr id="3" name="Content Placeholder 2"/>
          <p:cNvSpPr>
            <a:spLocks noGrp="1"/>
          </p:cNvSpPr>
          <p:nvPr>
            <p:ph idx="1"/>
          </p:nvPr>
        </p:nvSpPr>
        <p:spPr/>
        <p:txBody>
          <a:bodyPr>
            <a:normAutofit fontScale="85000" lnSpcReduction="20000"/>
          </a:bodyPr>
          <a:lstStyle/>
          <a:p>
            <a:r>
              <a:rPr lang="en-GB" dirty="0" smtClean="0"/>
              <a:t>If we want program to run even faster, one option would be to simply add more nodes to our cluster.</a:t>
            </a:r>
          </a:p>
          <a:p>
            <a:r>
              <a:rPr lang="en-GB" dirty="0" smtClean="0"/>
              <a:t>The Mappers and Reducers are nothing more than simple calls to methods ‘map’ and ‘reduce’. Rather than simply counting words they can do other things like analyse text, classify documents, search for patterns, and other more complex tasks etc.</a:t>
            </a:r>
          </a:p>
          <a:p>
            <a:r>
              <a:rPr lang="en-GB" dirty="0" smtClean="0"/>
              <a:t>There are libraries to write </a:t>
            </a:r>
            <a:r>
              <a:rPr lang="en-GB" dirty="0" err="1" smtClean="0"/>
              <a:t>MapReduce</a:t>
            </a:r>
            <a:r>
              <a:rPr lang="en-GB" dirty="0" smtClean="0"/>
              <a:t> programs in many languages: Java, Python, R, Ruby, and many more. You can actually use anything that uses ‘</a:t>
            </a:r>
            <a:r>
              <a:rPr lang="en-GB" dirty="0" err="1" smtClean="0"/>
              <a:t>stdin</a:t>
            </a:r>
            <a:r>
              <a:rPr lang="en-GB" dirty="0" smtClean="0"/>
              <a:t>’ and ‘</a:t>
            </a:r>
            <a:r>
              <a:rPr lang="en-GB" dirty="0" err="1" smtClean="0"/>
              <a:t>stdout</a:t>
            </a:r>
            <a:r>
              <a:rPr lang="en-GB" dirty="0" smtClean="0"/>
              <a:t>’ using a technique called Hadoop Command Line Streaming….</a:t>
            </a:r>
            <a:endParaRPr lang="en-GB" dirty="0"/>
          </a:p>
        </p:txBody>
      </p:sp>
    </p:spTree>
    <p:extLst>
      <p:ext uri="{BB962C8B-B14F-4D97-AF65-F5344CB8AC3E}">
        <p14:creationId xmlns:p14="http://schemas.microsoft.com/office/powerpoint/2010/main" val="385309189"/>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Example: </a:t>
            </a:r>
            <a:r>
              <a:rPr lang="en-GB" dirty="0" err="1" smtClean="0"/>
              <a:t>WordCount</a:t>
            </a:r>
            <a:endParaRPr lang="en-GB" dirty="0"/>
          </a:p>
        </p:txBody>
      </p:sp>
      <p:sp>
        <p:nvSpPr>
          <p:cNvPr id="3" name="Content Placeholder 2"/>
          <p:cNvSpPr>
            <a:spLocks noGrp="1"/>
          </p:cNvSpPr>
          <p:nvPr>
            <p:ph idx="1"/>
          </p:nvPr>
        </p:nvSpPr>
        <p:spPr/>
        <p:txBody>
          <a:bodyPr/>
          <a:lstStyle/>
          <a:p>
            <a:pPr marL="0" indent="0">
              <a:buNone/>
            </a:pPr>
            <a:r>
              <a:rPr lang="en-GB" dirty="0" smtClean="0"/>
              <a:t>Full tutorial:</a:t>
            </a:r>
          </a:p>
          <a:p>
            <a:pPr marL="0" indent="0">
              <a:buNone/>
            </a:pPr>
            <a:r>
              <a:rPr lang="en-GB" dirty="0">
                <a:hlinkClick r:id="rId2"/>
              </a:rPr>
              <a:t>http://</a:t>
            </a:r>
            <a:r>
              <a:rPr lang="en-GB" dirty="0" smtClean="0">
                <a:hlinkClick r:id="rId2"/>
              </a:rPr>
              <a:t>hadoop.apache.org/docs/current/hadoop-mapreduce-client/hadoop-mapreduce-client-core/MapReduceTutorial.html</a:t>
            </a:r>
            <a:endParaRPr lang="en-GB" dirty="0" smtClean="0"/>
          </a:p>
          <a:p>
            <a:pPr marL="0" indent="0">
              <a:buNone/>
            </a:pPr>
            <a:endParaRPr lang="en-GB" dirty="0"/>
          </a:p>
        </p:txBody>
      </p:sp>
    </p:spTree>
    <p:extLst>
      <p:ext uri="{BB962C8B-B14F-4D97-AF65-F5344CB8AC3E}">
        <p14:creationId xmlns:p14="http://schemas.microsoft.com/office/powerpoint/2010/main" val="16333477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Hadoop Streaming</a:t>
            </a:r>
            <a:endParaRPr lang="en-GB" dirty="0"/>
          </a:p>
        </p:txBody>
      </p:sp>
      <p:sp>
        <p:nvSpPr>
          <p:cNvPr id="3" name="Content Placeholder 2"/>
          <p:cNvSpPr>
            <a:spLocks noGrp="1"/>
          </p:cNvSpPr>
          <p:nvPr>
            <p:ph idx="1"/>
          </p:nvPr>
        </p:nvSpPr>
        <p:spPr/>
        <p:txBody>
          <a:bodyPr/>
          <a:lstStyle/>
          <a:p>
            <a:pPr marL="0" indent="0">
              <a:buNone/>
            </a:pPr>
            <a:endParaRPr lang="en-GB" dirty="0" smtClean="0"/>
          </a:p>
          <a:p>
            <a:pPr marL="0" indent="0">
              <a:buNone/>
            </a:pPr>
            <a:r>
              <a:rPr lang="en-GB" dirty="0" smtClean="0"/>
              <a:t>Useful technique…</a:t>
            </a:r>
          </a:p>
          <a:p>
            <a:pPr marL="0" indent="0">
              <a:buNone/>
            </a:pPr>
            <a:endParaRPr lang="en-GB" dirty="0"/>
          </a:p>
          <a:p>
            <a:pPr marL="0" indent="0">
              <a:buNone/>
            </a:pPr>
            <a:r>
              <a:rPr lang="en-GB" dirty="0" smtClean="0"/>
              <a:t>Write </a:t>
            </a:r>
            <a:r>
              <a:rPr lang="en-GB" dirty="0" err="1" smtClean="0"/>
              <a:t>MapReduce</a:t>
            </a:r>
            <a:r>
              <a:rPr lang="en-GB" dirty="0" smtClean="0"/>
              <a:t> programs in *</a:t>
            </a:r>
            <a:r>
              <a:rPr lang="en-GB" i="1" dirty="0" smtClean="0"/>
              <a:t>any</a:t>
            </a:r>
            <a:r>
              <a:rPr lang="en-GB" dirty="0" smtClean="0"/>
              <a:t>* language simply by re-directing </a:t>
            </a:r>
            <a:r>
              <a:rPr lang="en-GB" dirty="0" err="1" smtClean="0"/>
              <a:t>StandardIn</a:t>
            </a:r>
            <a:r>
              <a:rPr lang="en-GB" dirty="0" smtClean="0"/>
              <a:t>/</a:t>
            </a:r>
            <a:r>
              <a:rPr lang="en-GB" dirty="0" err="1" smtClean="0"/>
              <a:t>StandardOut</a:t>
            </a:r>
            <a:r>
              <a:rPr lang="en-GB" dirty="0" smtClean="0"/>
              <a:t> streams.</a:t>
            </a:r>
          </a:p>
          <a:p>
            <a:pPr marL="0" indent="0">
              <a:buNone/>
            </a:pPr>
            <a:endParaRPr lang="en-GB" dirty="0" smtClean="0"/>
          </a:p>
          <a:p>
            <a:pPr marL="0" indent="0">
              <a:buNone/>
            </a:pPr>
            <a:endParaRPr lang="en-GB" dirty="0"/>
          </a:p>
        </p:txBody>
      </p:sp>
    </p:spTree>
    <p:extLst>
      <p:ext uri="{BB962C8B-B14F-4D97-AF65-F5344CB8AC3E}">
        <p14:creationId xmlns:p14="http://schemas.microsoft.com/office/powerpoint/2010/main" val="379829271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8045</TotalTime>
  <Words>6497</Words>
  <Application>Microsoft Office PowerPoint</Application>
  <PresentationFormat>On-screen Show (4:3)</PresentationFormat>
  <Paragraphs>1015</Paragraphs>
  <Slides>135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135</vt:i4>
      </vt:variant>
    </vt:vector>
  </HeadingPairs>
  <TitlesOfParts>
    <vt:vector size="140" baseType="lpstr">
      <vt:lpstr>Arial</vt:lpstr>
      <vt:lpstr>Calibri</vt:lpstr>
      <vt:lpstr>Open Sans</vt:lpstr>
      <vt:lpstr>Wingdings</vt:lpstr>
      <vt:lpstr>Office Theme</vt:lpstr>
      <vt:lpstr>PowerPoint Presentation</vt:lpstr>
      <vt:lpstr>DATA ENGINEERING</vt:lpstr>
      <vt:lpstr>Sandboxes for Download</vt:lpstr>
      <vt:lpstr>Big Data and Hadoop</vt:lpstr>
      <vt:lpstr>Big Data - Definition</vt:lpstr>
      <vt:lpstr>Big Data - Definition</vt:lpstr>
      <vt:lpstr>Big Data - Definition</vt:lpstr>
      <vt:lpstr>Three ‘V’s of Big Data</vt:lpstr>
      <vt:lpstr>Types of Big Data</vt:lpstr>
      <vt:lpstr>    Data Structure</vt:lpstr>
      <vt:lpstr>    Data Format</vt:lpstr>
      <vt:lpstr>Characteristics</vt:lpstr>
      <vt:lpstr>Characteristics</vt:lpstr>
      <vt:lpstr>6 Common Data Types</vt:lpstr>
      <vt:lpstr>6 Common Data Types</vt:lpstr>
      <vt:lpstr>6 Common Data Types</vt:lpstr>
      <vt:lpstr>6 Common Data Types</vt:lpstr>
      <vt:lpstr>Use Case 1</vt:lpstr>
      <vt:lpstr>Use Case 1 cont…</vt:lpstr>
      <vt:lpstr>Use Case 2</vt:lpstr>
      <vt:lpstr>Use Case 2 cont…</vt:lpstr>
      <vt:lpstr>Hadoop</vt:lpstr>
      <vt:lpstr>What is Hadoop?</vt:lpstr>
      <vt:lpstr>RDBMS vs Hadoop</vt:lpstr>
      <vt:lpstr>Database Schemas</vt:lpstr>
      <vt:lpstr>Database Schemas</vt:lpstr>
      <vt:lpstr>Database Schemas</vt:lpstr>
      <vt:lpstr>The Data Lake</vt:lpstr>
      <vt:lpstr>Hadoop 2.0</vt:lpstr>
      <vt:lpstr>New in Hadoop 2.x</vt:lpstr>
      <vt:lpstr>New in Hadoop 2.x</vt:lpstr>
      <vt:lpstr>YARN</vt:lpstr>
      <vt:lpstr>Short break?</vt:lpstr>
      <vt:lpstr>Eco-System</vt:lpstr>
      <vt:lpstr>Pig</vt:lpstr>
      <vt:lpstr>Hive</vt:lpstr>
      <vt:lpstr>Java</vt:lpstr>
      <vt:lpstr>HBase</vt:lpstr>
      <vt:lpstr>Ambari</vt:lpstr>
      <vt:lpstr>ZooKeeper</vt:lpstr>
      <vt:lpstr>Sqoop</vt:lpstr>
      <vt:lpstr>Oozie</vt:lpstr>
      <vt:lpstr>Mahout</vt:lpstr>
      <vt:lpstr>HCatalog</vt:lpstr>
      <vt:lpstr>HCatalog (or HCat) </vt:lpstr>
      <vt:lpstr>Flume</vt:lpstr>
      <vt:lpstr>Impala</vt:lpstr>
      <vt:lpstr>‘Tez’</vt:lpstr>
      <vt:lpstr>HUE</vt:lpstr>
      <vt:lpstr>Slider</vt:lpstr>
      <vt:lpstr>Work in progress…</vt:lpstr>
      <vt:lpstr>…from MapReduce to YARN</vt:lpstr>
      <vt:lpstr>Hadoop Distributions</vt:lpstr>
      <vt:lpstr>Hadoop Distributions</vt:lpstr>
      <vt:lpstr>    Data Science and Engineering</vt:lpstr>
      <vt:lpstr>Resources</vt:lpstr>
      <vt:lpstr>Resources</vt:lpstr>
      <vt:lpstr>Resources</vt:lpstr>
      <vt:lpstr>Summary</vt:lpstr>
      <vt:lpstr>HDFS</vt:lpstr>
      <vt:lpstr>HDFS</vt:lpstr>
      <vt:lpstr>HDFS</vt:lpstr>
      <vt:lpstr>3 Processes</vt:lpstr>
      <vt:lpstr>PowerPoint Presentation</vt:lpstr>
      <vt:lpstr>Files and Blocks</vt:lpstr>
      <vt:lpstr>HDFS Blocks</vt:lpstr>
      <vt:lpstr>NameNode</vt:lpstr>
      <vt:lpstr>NameNode-HA</vt:lpstr>
      <vt:lpstr>HDFS Web UIs</vt:lpstr>
      <vt:lpstr>HDFS</vt:lpstr>
      <vt:lpstr>HDFS Commands</vt:lpstr>
      <vt:lpstr>Examples</vt:lpstr>
      <vt:lpstr>More Examples</vt:lpstr>
      <vt:lpstr>More Examples</vt:lpstr>
      <vt:lpstr>More Examples</vt:lpstr>
      <vt:lpstr>More Examples</vt:lpstr>
      <vt:lpstr>Self-Healing (fsck)</vt:lpstr>
      <vt:lpstr>HDFS Permissions</vt:lpstr>
      <vt:lpstr>HDFS Security</vt:lpstr>
      <vt:lpstr>HDFS Administration</vt:lpstr>
      <vt:lpstr>HDFS self-balancing</vt:lpstr>
      <vt:lpstr>HDFS Implementations</vt:lpstr>
      <vt:lpstr>Summary</vt:lpstr>
      <vt:lpstr>MapReduce</vt:lpstr>
      <vt:lpstr>MapReduce</vt:lpstr>
      <vt:lpstr>MapReduce</vt:lpstr>
      <vt:lpstr>MapReduce Concepts</vt:lpstr>
      <vt:lpstr>MapReduce Concepts</vt:lpstr>
      <vt:lpstr>Key/Value Pairs</vt:lpstr>
      <vt:lpstr>Example: WordCount</vt:lpstr>
      <vt:lpstr>Example: WordCount</vt:lpstr>
      <vt:lpstr>Example: WordCount</vt:lpstr>
      <vt:lpstr>Example: WordCount</vt:lpstr>
      <vt:lpstr>Example: WordCount</vt:lpstr>
      <vt:lpstr>Example: WordCount</vt:lpstr>
      <vt:lpstr>Example: WordCount</vt:lpstr>
      <vt:lpstr>A few thoughts…</vt:lpstr>
      <vt:lpstr>Example: WordCount</vt:lpstr>
      <vt:lpstr>Hadoop Streaming</vt:lpstr>
      <vt:lpstr>Hadoop Streaming</vt:lpstr>
      <vt:lpstr>Hadoop Streaming</vt:lpstr>
      <vt:lpstr>Summary</vt:lpstr>
      <vt:lpstr>Hive</vt:lpstr>
      <vt:lpstr>What is Hive?</vt:lpstr>
      <vt:lpstr>What is Hive?</vt:lpstr>
      <vt:lpstr>What is Hive?</vt:lpstr>
      <vt:lpstr>Hive and SQL</vt:lpstr>
      <vt:lpstr>Hive and SQL</vt:lpstr>
      <vt:lpstr>Hive and SQL</vt:lpstr>
      <vt:lpstr>Submitting Hive Queries</vt:lpstr>
      <vt:lpstr>Hive Tables</vt:lpstr>
      <vt:lpstr>Hive Syntax</vt:lpstr>
      <vt:lpstr>Hive External Tables</vt:lpstr>
      <vt:lpstr>Hive LOCATION clause</vt:lpstr>
      <vt:lpstr>Loading Data into a Table</vt:lpstr>
      <vt:lpstr>Loading Data into a Table</vt:lpstr>
      <vt:lpstr>Loading Data into a Table</vt:lpstr>
      <vt:lpstr>SELECT Queries</vt:lpstr>
      <vt:lpstr>JOIN Queries</vt:lpstr>
      <vt:lpstr>Writing results to HDFS</vt:lpstr>
      <vt:lpstr>Writing results locally</vt:lpstr>
      <vt:lpstr>Data Formats</vt:lpstr>
      <vt:lpstr>Summary - Hive</vt:lpstr>
      <vt:lpstr>Related technologies…</vt:lpstr>
      <vt:lpstr>NoSQL and Hadoop</vt:lpstr>
      <vt:lpstr>Hadoop in the Cloud</vt:lpstr>
      <vt:lpstr>Hadoop in the Cloud</vt:lpstr>
      <vt:lpstr>Big Data – Other tools…</vt:lpstr>
      <vt:lpstr>R</vt:lpstr>
      <vt:lpstr>SAS and SPSS</vt:lpstr>
      <vt:lpstr>Spark</vt:lpstr>
      <vt:lpstr>Python / IPython Notebook</vt:lpstr>
      <vt:lpstr>Results - Visualisation </vt:lpstr>
      <vt:lpstr>Summary</vt:lpstr>
      <vt:lpstr>The 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Brookes</dc:creator>
  <cp:lastModifiedBy>Ken Williams</cp:lastModifiedBy>
  <cp:revision>294</cp:revision>
  <cp:lastPrinted>2015-01-30T14:54:14Z</cp:lastPrinted>
  <dcterms:created xsi:type="dcterms:W3CDTF">2015-01-28T17:48:50Z</dcterms:created>
  <dcterms:modified xsi:type="dcterms:W3CDTF">2015-02-26T08:04:41Z</dcterms:modified>
</cp:coreProperties>
</file>