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3" r:id="rId3"/>
    <p:sldId id="261" r:id="rId4"/>
    <p:sldId id="262" r:id="rId5"/>
    <p:sldId id="264" r:id="rId6"/>
    <p:sldId id="265" r:id="rId7"/>
    <p:sldId id="273" r:id="rId8"/>
    <p:sldId id="270" r:id="rId9"/>
    <p:sldId id="267" r:id="rId10"/>
    <p:sldId id="268" r:id="rId11"/>
    <p:sldId id="271" r:id="rId12"/>
    <p:sldId id="269" r:id="rId13"/>
    <p:sldId id="272" r:id="rId14"/>
    <p:sldId id="266" r:id="rId15"/>
    <p:sldId id="284" r:id="rId16"/>
    <p:sldId id="279" r:id="rId17"/>
    <p:sldId id="278" r:id="rId18"/>
    <p:sldId id="277" r:id="rId19"/>
    <p:sldId id="276" r:id="rId20"/>
    <p:sldId id="280"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34088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4619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6392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7626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7285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6077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1220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22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0209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701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4125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E6A2F-2A6D-4836-9449-2436C9D856A5}" type="datetimeFigureOut">
              <a:rPr lang="en-IN" smtClean="0">
                <a:solidFill>
                  <a:prstClr val="black">
                    <a:tint val="75000"/>
                  </a:prstClr>
                </a:solidFill>
              </a:rPr>
              <a:pPr/>
              <a:t>18-10-2023</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E20F0-298B-4D23-9B6C-647ED653EDA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3218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vpc/latest/userguide/security-groups.htm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onsole.aws.amazon.com/vp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vpc/latest/userguide/vpc-network-acls.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docs.aws.amazon.com/AmazonCloudFront/latest/DeveloperGuide/distribution-web-creating.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directoryservice/latest/admin-guide/gsg_create_vpc.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TextBox 2"/>
          <p:cNvSpPr txBox="1"/>
          <p:nvPr/>
        </p:nvSpPr>
        <p:spPr>
          <a:xfrm>
            <a:off x="941684" y="1545336"/>
            <a:ext cx="3483864" cy="369332"/>
          </a:xfrm>
          <a:prstGeom prst="rect">
            <a:avLst/>
          </a:prstGeom>
          <a:noFill/>
        </p:spPr>
        <p:txBody>
          <a:bodyPr wrap="square" rtlCol="0">
            <a:spAutoFit/>
          </a:bodyPr>
          <a:lstStyle/>
          <a:p>
            <a:r>
              <a:rPr lang="en-US" dirty="0">
                <a:solidFill>
                  <a:srgbClr val="70AD47">
                    <a:lumMod val="75000"/>
                  </a:srgbClr>
                </a:solidFill>
              </a:rPr>
              <a:t> </a:t>
            </a:r>
            <a:endParaRPr lang="en-IN" dirty="0">
              <a:solidFill>
                <a:srgbClr val="70AD47">
                  <a:lumMod val="75000"/>
                </a:srgbClr>
              </a:solidFill>
            </a:endParaRPr>
          </a:p>
        </p:txBody>
      </p:sp>
      <p:sp>
        <p:nvSpPr>
          <p:cNvPr id="4" name="TextBox 3"/>
          <p:cNvSpPr txBox="1"/>
          <p:nvPr/>
        </p:nvSpPr>
        <p:spPr>
          <a:xfrm>
            <a:off x="675536" y="166375"/>
            <a:ext cx="4454248" cy="461665"/>
          </a:xfrm>
          <a:prstGeom prst="rect">
            <a:avLst/>
          </a:prstGeom>
          <a:noFill/>
        </p:spPr>
        <p:txBody>
          <a:bodyPr wrap="square" rtlCol="0">
            <a:spAutoFit/>
          </a:bodyPr>
          <a:lstStyle/>
          <a:p>
            <a:r>
              <a:rPr lang="en-IN" sz="2400" b="1" dirty="0">
                <a:solidFill>
                  <a:schemeClr val="accent5">
                    <a:lumMod val="50000"/>
                  </a:schemeClr>
                </a:solidFill>
                <a:latin typeface="Times New Roman" panose="02020603050405020304" pitchFamily="18" charset="0"/>
                <a:cs typeface="Times New Roman" panose="02020603050405020304" pitchFamily="18" charset="0"/>
              </a:rPr>
              <a:t>Introduction to AWS VPC</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flipH="1">
            <a:off x="742072" y="1079430"/>
            <a:ext cx="9840065" cy="1938992"/>
          </a:xfrm>
          <a:prstGeom prst="rect">
            <a:avLst/>
          </a:prstGeom>
          <a:noFill/>
        </p:spPr>
        <p:txBody>
          <a:bodyPr wrap="square" rtlCol="0">
            <a:spAutoFit/>
          </a:bodyPr>
          <a:lstStyle/>
          <a:p>
            <a:r>
              <a:rPr lang="en-IN" sz="2000" u="sng" dirty="0">
                <a:solidFill>
                  <a:schemeClr val="accent5">
                    <a:lumMod val="75000"/>
                  </a:schemeClr>
                </a:solidFill>
                <a:latin typeface="Times New Roman" panose="02020603050405020304" pitchFamily="18" charset="0"/>
                <a:cs typeface="Times New Roman" panose="02020603050405020304" pitchFamily="18" charset="0"/>
              </a:rPr>
              <a:t>Definition of </a:t>
            </a:r>
            <a:r>
              <a:rPr lang="en-IN" sz="2000" u="sng" dirty="0" smtClean="0">
                <a:solidFill>
                  <a:schemeClr val="accent5">
                    <a:lumMod val="75000"/>
                  </a:schemeClr>
                </a:solidFill>
                <a:latin typeface="Times New Roman" panose="02020603050405020304" pitchFamily="18" charset="0"/>
                <a:cs typeface="Times New Roman" panose="02020603050405020304" pitchFamily="18" charset="0"/>
              </a:rPr>
              <a:t>VPC:</a:t>
            </a:r>
          </a:p>
          <a:p>
            <a:endParaRPr lang="en-IN" sz="2000"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a:solidFill>
                  <a:schemeClr val="accent5">
                    <a:lumMod val="75000"/>
                  </a:schemeClr>
                </a:solidFill>
                <a:latin typeface="Times New Roman" panose="02020603050405020304" pitchFamily="18" charset="0"/>
                <a:cs typeface="Times New Roman" panose="02020603050405020304" pitchFamily="18" charset="0"/>
              </a:rPr>
              <a:t>A Virtual Private Cloud (VPC) is a public cloud offering that lets an enterprise establish its own private cloud-like computing environment on shared public cloud infrastructure. A VPC gives an enterprise the ability to define and control a virtual network that is logically isolated from all other public cloud tenants, creating a private, secure place on the public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cloud.</a:t>
            </a:r>
          </a:p>
        </p:txBody>
      </p:sp>
      <p:sp>
        <p:nvSpPr>
          <p:cNvPr id="9" name="TextBox 8"/>
          <p:cNvSpPr txBox="1"/>
          <p:nvPr/>
        </p:nvSpPr>
        <p:spPr>
          <a:xfrm>
            <a:off x="742073" y="3593592"/>
            <a:ext cx="9660005" cy="2923877"/>
          </a:xfrm>
          <a:prstGeom prst="rect">
            <a:avLst/>
          </a:prstGeom>
          <a:noFill/>
        </p:spPr>
        <p:txBody>
          <a:bodyPr wrap="square" rtlCol="0">
            <a:spAutoFit/>
          </a:bodyPr>
          <a:lstStyle/>
          <a:p>
            <a:r>
              <a:rPr lang="en-US" sz="2000" u="sng" dirty="0">
                <a:solidFill>
                  <a:schemeClr val="accent5">
                    <a:lumMod val="75000"/>
                  </a:schemeClr>
                </a:solidFill>
                <a:latin typeface="Times New Roman" panose="02020603050405020304" pitchFamily="18" charset="0"/>
                <a:cs typeface="Times New Roman" panose="02020603050405020304" pitchFamily="18" charset="0"/>
              </a:rPr>
              <a:t>Importance of VPC in AWS </a:t>
            </a:r>
            <a:r>
              <a:rPr lang="en-US" sz="2000" u="sng" dirty="0" smtClean="0">
                <a:solidFill>
                  <a:schemeClr val="accent5">
                    <a:lumMod val="75000"/>
                  </a:schemeClr>
                </a:solidFill>
                <a:latin typeface="Times New Roman" panose="02020603050405020304" pitchFamily="18" charset="0"/>
                <a:cs typeface="Times New Roman" panose="02020603050405020304" pitchFamily="18" charset="0"/>
              </a:rPr>
              <a:t>architecture</a:t>
            </a:r>
            <a:r>
              <a:rPr lang="en-US" sz="2400" u="sng" dirty="0" smtClean="0">
                <a:solidFill>
                  <a:schemeClr val="accent5">
                    <a:lumMod val="75000"/>
                  </a:schemeClr>
                </a:solidFill>
                <a:latin typeface="Times New Roman" panose="02020603050405020304" pitchFamily="18" charset="0"/>
                <a:cs typeface="Times New Roman" panose="02020603050405020304" pitchFamily="18" charset="0"/>
              </a:rPr>
              <a:t>:</a:t>
            </a:r>
          </a:p>
          <a:p>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AWS </a:t>
            </a:r>
            <a:r>
              <a:rPr lang="en-US" sz="2000" dirty="0">
                <a:solidFill>
                  <a:schemeClr val="accent5">
                    <a:lumMod val="75000"/>
                  </a:schemeClr>
                </a:solidFill>
                <a:latin typeface="Times New Roman" panose="02020603050405020304" pitchFamily="18" charset="0"/>
                <a:cs typeface="Times New Roman" panose="02020603050405020304" pitchFamily="18" charset="0"/>
              </a:rPr>
              <a:t>VPC is a secure, isolated private cloud hosted within AWS public cloud which contains reserved AWS resources, objects and services for each user. It is a critical component of the AWS cloud infrastructure, offering a scalable and secure environment for deploying applications and services. VPC enables you to launch AWS resources such as EC2, RDS, ELB, etc. into a virtual network that you’ve defined. This virtual network closely resembles a traditional network that you’d operate in your own data center, with the benefits of using the scalable infrastructure of AWS.</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72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3" name="Picture 2"/>
          <p:cNvPicPr>
            <a:picLocks noChangeAspect="1"/>
          </p:cNvPicPr>
          <p:nvPr/>
        </p:nvPicPr>
        <p:blipFill>
          <a:blip r:embed="rId3"/>
          <a:stretch>
            <a:fillRect/>
          </a:stretch>
        </p:blipFill>
        <p:spPr>
          <a:xfrm>
            <a:off x="1668398" y="891610"/>
            <a:ext cx="6963537" cy="5667375"/>
          </a:xfrm>
          <a:prstGeom prst="rect">
            <a:avLst/>
          </a:prstGeom>
        </p:spPr>
      </p:pic>
    </p:spTree>
    <p:extLst>
      <p:ext uri="{BB962C8B-B14F-4D97-AF65-F5344CB8AC3E}">
        <p14:creationId xmlns:p14="http://schemas.microsoft.com/office/powerpoint/2010/main" val="287918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675536" y="138094"/>
            <a:ext cx="4454248" cy="461665"/>
          </a:xfrm>
          <a:prstGeom prst="rect">
            <a:avLst/>
          </a:prstGeom>
          <a:noFill/>
        </p:spPr>
        <p:txBody>
          <a:bodyPr wrap="square" rtlCol="0">
            <a:spAutoFit/>
          </a:bodyPr>
          <a:lstStyle/>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Creating security group</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85216" y="978408"/>
            <a:ext cx="9906893" cy="5016758"/>
          </a:xfrm>
          <a:prstGeom prst="rect">
            <a:avLst/>
          </a:prstGeom>
          <a:noFill/>
        </p:spPr>
        <p:txBody>
          <a:bodyPr wrap="square" rtlCol="0">
            <a:spAutoFit/>
          </a:bodyPr>
          <a:lstStyle/>
          <a:p>
            <a:r>
              <a:rPr lang="en-US" sz="2000" b="1" dirty="0">
                <a:solidFill>
                  <a:schemeClr val="accent5">
                    <a:lumMod val="75000"/>
                  </a:schemeClr>
                </a:solidFill>
                <a:latin typeface="Times New Roman" panose="02020603050405020304" pitchFamily="18" charset="0"/>
                <a:cs typeface="Times New Roman" panose="02020603050405020304" pitchFamily="18" charset="0"/>
              </a:rPr>
              <a:t>To create a security group using the </a:t>
            </a:r>
            <a:r>
              <a:rPr lang="en-US" sz="2000" b="1" dirty="0" smtClean="0">
                <a:solidFill>
                  <a:schemeClr val="accent5">
                    <a:lumMod val="75000"/>
                  </a:schemeClr>
                </a:solidFill>
                <a:latin typeface="Times New Roman" panose="02020603050405020304" pitchFamily="18" charset="0"/>
                <a:cs typeface="Times New Roman" panose="02020603050405020304" pitchFamily="18" charset="0"/>
              </a:rPr>
              <a:t>console</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hlinkClick r:id="rId3"/>
              </a:rPr>
              <a:t>https://docs.aws.amazon.com/vpc/latest/userguide/security-groups.html</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 )</a:t>
            </a:r>
          </a:p>
          <a:p>
            <a:endParaRPr lang="en-US" sz="2000" dirty="0" smtClean="0">
              <a:solidFill>
                <a:schemeClr val="accent5">
                  <a:lumMod val="7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Open </a:t>
            </a:r>
            <a:r>
              <a:rPr lang="en-US" sz="2000" dirty="0">
                <a:solidFill>
                  <a:schemeClr val="accent5">
                    <a:lumMod val="75000"/>
                  </a:schemeClr>
                </a:solidFill>
                <a:latin typeface="Times New Roman" panose="02020603050405020304" pitchFamily="18" charset="0"/>
                <a:cs typeface="Times New Roman" panose="02020603050405020304" pitchFamily="18" charset="0"/>
              </a:rPr>
              <a:t>the Amazon VPC console at </a:t>
            </a:r>
            <a:r>
              <a:rPr lang="en-US" sz="2000" dirty="0">
                <a:solidFill>
                  <a:schemeClr val="accent5">
                    <a:lumMod val="75000"/>
                  </a:schemeClr>
                </a:solidFill>
                <a:latin typeface="Times New Roman" panose="02020603050405020304" pitchFamily="18" charset="0"/>
                <a:cs typeface="Times New Roman" panose="02020603050405020304" pitchFamily="18" charset="0"/>
                <a:hlinkClick r:id="rId4"/>
              </a:rPr>
              <a:t>https://console.aws.amazon.com/vpc/</a:t>
            </a:r>
            <a:r>
              <a:rPr lang="en-US" sz="2000" dirty="0">
                <a:solidFill>
                  <a:schemeClr val="accent5">
                    <a:lumMod val="75000"/>
                  </a:schemeClr>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000" dirty="0">
                <a:solidFill>
                  <a:schemeClr val="accent5">
                    <a:lumMod val="75000"/>
                  </a:schemeClr>
                </a:solidFill>
                <a:latin typeface="Times New Roman" panose="02020603050405020304" pitchFamily="18" charset="0"/>
                <a:cs typeface="Times New Roman" panose="02020603050405020304" pitchFamily="18" charset="0"/>
              </a:rPr>
              <a:t>In the navigation pane, choose </a:t>
            </a:r>
            <a:r>
              <a:rPr lang="en-US" sz="2000" b="1" dirty="0">
                <a:solidFill>
                  <a:schemeClr val="accent5">
                    <a:lumMod val="75000"/>
                  </a:schemeClr>
                </a:solidFill>
                <a:latin typeface="Times New Roman" panose="02020603050405020304" pitchFamily="18" charset="0"/>
                <a:cs typeface="Times New Roman" panose="02020603050405020304" pitchFamily="18" charset="0"/>
              </a:rPr>
              <a:t>Security groups</a:t>
            </a:r>
            <a:r>
              <a:rPr lang="en-US" sz="2000" dirty="0">
                <a:solidFill>
                  <a:schemeClr val="accent5">
                    <a:lumMod val="75000"/>
                  </a:schemeClr>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000" dirty="0">
                <a:solidFill>
                  <a:schemeClr val="accent5">
                    <a:lumMod val="75000"/>
                  </a:schemeClr>
                </a:solidFill>
                <a:latin typeface="Times New Roman" panose="02020603050405020304" pitchFamily="18" charset="0"/>
                <a:cs typeface="Times New Roman" panose="02020603050405020304" pitchFamily="18" charset="0"/>
              </a:rPr>
              <a:t>Choose </a:t>
            </a:r>
            <a:r>
              <a:rPr lang="en-US" sz="2000" b="1" dirty="0">
                <a:solidFill>
                  <a:schemeClr val="accent5">
                    <a:lumMod val="75000"/>
                  </a:schemeClr>
                </a:solidFill>
                <a:latin typeface="Times New Roman" panose="02020603050405020304" pitchFamily="18" charset="0"/>
                <a:cs typeface="Times New Roman" panose="02020603050405020304" pitchFamily="18" charset="0"/>
              </a:rPr>
              <a:t>Create security group</a:t>
            </a:r>
            <a:r>
              <a:rPr lang="en-US" sz="2000" dirty="0">
                <a:solidFill>
                  <a:schemeClr val="accent5">
                    <a:lumMod val="75000"/>
                  </a:schemeClr>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a:solidFill>
                  <a:schemeClr val="accent5">
                    <a:lumMod val="75000"/>
                  </a:schemeClr>
                </a:solidFill>
                <a:latin typeface="Times New Roman" panose="02020603050405020304" pitchFamily="18" charset="0"/>
                <a:cs typeface="Times New Roman" panose="02020603050405020304" pitchFamily="18" charset="0"/>
              </a:rPr>
              <a:t>Enter a name and description for the security group. You cannot change the name and description of a security group after it is created.</a:t>
            </a:r>
          </a:p>
          <a:p>
            <a:pPr marL="800100" lvl="1" indent="-342900">
              <a:buFont typeface="Arial" panose="020B0604020202020204" pitchFamily="34" charset="0"/>
              <a:buChar char="•"/>
            </a:pPr>
            <a:r>
              <a:rPr lang="en-US" sz="2000" dirty="0">
                <a:solidFill>
                  <a:schemeClr val="accent5">
                    <a:lumMod val="75000"/>
                  </a:schemeClr>
                </a:solidFill>
                <a:latin typeface="Times New Roman" panose="02020603050405020304" pitchFamily="18" charset="0"/>
                <a:cs typeface="Times New Roman" panose="02020603050405020304" pitchFamily="18" charset="0"/>
              </a:rPr>
              <a:t>From </a:t>
            </a:r>
            <a:r>
              <a:rPr lang="en-US" sz="2000" b="1" dirty="0">
                <a:solidFill>
                  <a:schemeClr val="accent5">
                    <a:lumMod val="75000"/>
                  </a:schemeClr>
                </a:solidFill>
                <a:latin typeface="Times New Roman" panose="02020603050405020304" pitchFamily="18" charset="0"/>
                <a:cs typeface="Times New Roman" panose="02020603050405020304" pitchFamily="18" charset="0"/>
              </a:rPr>
              <a:t>VPC</a:t>
            </a:r>
            <a:r>
              <a:rPr lang="en-US" sz="2000" dirty="0">
                <a:solidFill>
                  <a:schemeClr val="accent5">
                    <a:lumMod val="75000"/>
                  </a:schemeClr>
                </a:solidFill>
                <a:latin typeface="Times New Roman" panose="02020603050405020304" pitchFamily="18" charset="0"/>
                <a:cs typeface="Times New Roman" panose="02020603050405020304" pitchFamily="18" charset="0"/>
              </a:rPr>
              <a:t>, choose the VPC.</a:t>
            </a:r>
          </a:p>
          <a:p>
            <a:pPr marL="800100" lvl="1" indent="-342900">
              <a:buFont typeface="Arial" panose="020B0604020202020204" pitchFamily="34" charset="0"/>
              <a:buChar char="•"/>
            </a:pPr>
            <a:r>
              <a:rPr lang="en-US" sz="2000" dirty="0">
                <a:solidFill>
                  <a:schemeClr val="accent5">
                    <a:lumMod val="75000"/>
                  </a:schemeClr>
                </a:solidFill>
                <a:latin typeface="Times New Roman" panose="02020603050405020304" pitchFamily="18" charset="0"/>
                <a:cs typeface="Times New Roman" panose="02020603050405020304" pitchFamily="18" charset="0"/>
              </a:rPr>
              <a:t>You can add security group rules now, or you can add them later. </a:t>
            </a:r>
          </a:p>
          <a:p>
            <a:pPr marL="800100" lvl="1" indent="-342900">
              <a:buFont typeface="Arial" panose="020B0604020202020204" pitchFamily="34" charset="0"/>
              <a:buChar char="•"/>
            </a:pPr>
            <a:r>
              <a:rPr lang="en-US" sz="2000" dirty="0">
                <a:solidFill>
                  <a:schemeClr val="accent5">
                    <a:lumMod val="75000"/>
                  </a:schemeClr>
                </a:solidFill>
                <a:latin typeface="Times New Roman" panose="02020603050405020304" pitchFamily="18" charset="0"/>
                <a:cs typeface="Times New Roman" panose="02020603050405020304" pitchFamily="18" charset="0"/>
              </a:rPr>
              <a:t>You can add tags now, or you can add them later. To add a tag, choose </a:t>
            </a:r>
            <a:r>
              <a:rPr lang="en-US" sz="2000" b="1" dirty="0">
                <a:solidFill>
                  <a:schemeClr val="accent5">
                    <a:lumMod val="75000"/>
                  </a:schemeClr>
                </a:solidFill>
                <a:latin typeface="Times New Roman" panose="02020603050405020304" pitchFamily="18" charset="0"/>
                <a:cs typeface="Times New Roman" panose="02020603050405020304" pitchFamily="18" charset="0"/>
              </a:rPr>
              <a:t>Add new tag</a:t>
            </a:r>
            <a:r>
              <a:rPr lang="en-US" sz="2000" dirty="0">
                <a:solidFill>
                  <a:schemeClr val="accent5">
                    <a:lumMod val="75000"/>
                  </a:schemeClr>
                </a:solidFill>
                <a:latin typeface="Times New Roman" panose="02020603050405020304" pitchFamily="18" charset="0"/>
                <a:cs typeface="Times New Roman" panose="02020603050405020304" pitchFamily="18" charset="0"/>
              </a:rPr>
              <a:t> and enter the tag key and value.</a:t>
            </a:r>
          </a:p>
          <a:p>
            <a:pPr marL="800100" lvl="1" indent="-342900">
              <a:buFont typeface="Arial" panose="020B0604020202020204" pitchFamily="34" charset="0"/>
              <a:buChar char="•"/>
            </a:pPr>
            <a:r>
              <a:rPr lang="en-US" sz="2000" dirty="0">
                <a:solidFill>
                  <a:schemeClr val="accent5">
                    <a:lumMod val="75000"/>
                  </a:schemeClr>
                </a:solidFill>
                <a:latin typeface="Times New Roman" panose="02020603050405020304" pitchFamily="18" charset="0"/>
                <a:cs typeface="Times New Roman" panose="02020603050405020304" pitchFamily="18" charset="0"/>
              </a:rPr>
              <a:t>Choose </a:t>
            </a:r>
            <a:r>
              <a:rPr lang="en-US" sz="2000" b="1" dirty="0">
                <a:solidFill>
                  <a:schemeClr val="accent5">
                    <a:lumMod val="75000"/>
                  </a:schemeClr>
                </a:solidFill>
                <a:latin typeface="Times New Roman" panose="02020603050405020304" pitchFamily="18" charset="0"/>
                <a:cs typeface="Times New Roman" panose="02020603050405020304" pitchFamily="18" charset="0"/>
              </a:rPr>
              <a:t>Create security group</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a:t>
            </a: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endParaRPr lang="en-US" sz="2000"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After </a:t>
            </a:r>
            <a:r>
              <a:rPr lang="en-US" sz="2000" dirty="0">
                <a:solidFill>
                  <a:schemeClr val="accent5">
                    <a:lumMod val="75000"/>
                  </a:schemeClr>
                </a:solidFill>
                <a:latin typeface="Times New Roman" panose="02020603050405020304" pitchFamily="18" charset="0"/>
                <a:cs typeface="Times New Roman" panose="02020603050405020304" pitchFamily="18" charset="0"/>
              </a:rPr>
              <a:t>you create a security group, you can assign it to an EC2 instance when you launch the instance or change the security group currently assigned to an instance</a:t>
            </a:r>
          </a:p>
        </p:txBody>
      </p:sp>
    </p:spTree>
    <p:extLst>
      <p:ext uri="{BB962C8B-B14F-4D97-AF65-F5344CB8AC3E}">
        <p14:creationId xmlns:p14="http://schemas.microsoft.com/office/powerpoint/2010/main" val="169609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3" name="Picture 2"/>
          <p:cNvPicPr>
            <a:picLocks noChangeAspect="1"/>
          </p:cNvPicPr>
          <p:nvPr/>
        </p:nvPicPr>
        <p:blipFill>
          <a:blip r:embed="rId3"/>
          <a:stretch>
            <a:fillRect/>
          </a:stretch>
        </p:blipFill>
        <p:spPr>
          <a:xfrm>
            <a:off x="3631816" y="811368"/>
            <a:ext cx="7688224" cy="2890940"/>
          </a:xfrm>
          <a:prstGeom prst="rect">
            <a:avLst/>
          </a:prstGeom>
        </p:spPr>
      </p:pic>
      <p:pic>
        <p:nvPicPr>
          <p:cNvPr id="5" name="Picture 4"/>
          <p:cNvPicPr>
            <a:picLocks noChangeAspect="1"/>
          </p:cNvPicPr>
          <p:nvPr/>
        </p:nvPicPr>
        <p:blipFill>
          <a:blip r:embed="rId4"/>
          <a:stretch>
            <a:fillRect/>
          </a:stretch>
        </p:blipFill>
        <p:spPr>
          <a:xfrm>
            <a:off x="3631816" y="3702308"/>
            <a:ext cx="7688224" cy="2373852"/>
          </a:xfrm>
          <a:prstGeom prst="rect">
            <a:avLst/>
          </a:prstGeom>
        </p:spPr>
      </p:pic>
      <p:sp>
        <p:nvSpPr>
          <p:cNvPr id="7" name="TextBox 6"/>
          <p:cNvSpPr txBox="1"/>
          <p:nvPr/>
        </p:nvSpPr>
        <p:spPr>
          <a:xfrm>
            <a:off x="389107" y="4846320"/>
            <a:ext cx="3149621" cy="1631216"/>
          </a:xfrm>
          <a:prstGeom prst="rect">
            <a:avLst/>
          </a:prstGeom>
          <a:noFill/>
        </p:spPr>
        <p:txBody>
          <a:bodyPr wrap="square" rtlCol="0">
            <a:spAutoFit/>
          </a:bodyPr>
          <a:lstStyle/>
          <a:p>
            <a:r>
              <a:rPr lang="en-US" sz="1600" b="1" dirty="0">
                <a:solidFill>
                  <a:schemeClr val="accent5">
                    <a:lumMod val="75000"/>
                  </a:schemeClr>
                </a:solidFill>
                <a:latin typeface="Times New Roman" panose="02020603050405020304" pitchFamily="18" charset="0"/>
                <a:cs typeface="Times New Roman" panose="02020603050405020304" pitchFamily="18" charset="0"/>
              </a:rPr>
              <a:t>egress</a:t>
            </a:r>
            <a:r>
              <a:rPr lang="en-US" sz="1600" dirty="0">
                <a:solidFill>
                  <a:schemeClr val="accent5">
                    <a:lumMod val="75000"/>
                  </a:schemeClr>
                </a:solidFill>
                <a:latin typeface="Times New Roman" panose="02020603050405020304" pitchFamily="18" charset="0"/>
                <a:cs typeface="Times New Roman" panose="02020603050405020304" pitchFamily="18" charset="0"/>
              </a:rPr>
              <a:t> -&gt; outbound [from server to outside system]</a:t>
            </a:r>
            <a:endParaRPr lang="en-US" sz="1600" b="0" dirty="0" smtClean="0">
              <a:solidFill>
                <a:schemeClr val="accent5">
                  <a:lumMod val="75000"/>
                </a:schemeClr>
              </a:solidFill>
              <a:effectLst/>
              <a:latin typeface="Times New Roman" panose="02020603050405020304" pitchFamily="18" charset="0"/>
              <a:cs typeface="Times New Roman" panose="02020603050405020304" pitchFamily="18" charset="0"/>
            </a:endParaRPr>
          </a:p>
          <a:p>
            <a:r>
              <a:rPr lang="en-US" sz="1600" b="1" dirty="0">
                <a:solidFill>
                  <a:schemeClr val="accent5">
                    <a:lumMod val="75000"/>
                  </a:schemeClr>
                </a:solidFill>
                <a:latin typeface="Times New Roman" panose="02020603050405020304" pitchFamily="18" charset="0"/>
                <a:cs typeface="Times New Roman" panose="02020603050405020304" pitchFamily="18" charset="0"/>
              </a:rPr>
              <a:t>ingress</a:t>
            </a:r>
            <a:r>
              <a:rPr lang="en-US" sz="1600" dirty="0">
                <a:solidFill>
                  <a:schemeClr val="accent5">
                    <a:lumMod val="75000"/>
                  </a:schemeClr>
                </a:solidFill>
                <a:latin typeface="Times New Roman" panose="02020603050405020304" pitchFamily="18" charset="0"/>
                <a:cs typeface="Times New Roman" panose="02020603050405020304" pitchFamily="18" charset="0"/>
              </a:rPr>
              <a:t> -&gt; inbound [from outside to server]</a:t>
            </a:r>
            <a:endParaRPr lang="en-US" sz="1600" b="0" dirty="0" smtClean="0">
              <a:solidFill>
                <a:schemeClr val="accent5">
                  <a:lumMod val="75000"/>
                </a:schemeClr>
              </a:solidFill>
              <a:effectLst/>
              <a:latin typeface="Times New Roman" panose="02020603050405020304" pitchFamily="18" charset="0"/>
              <a:cs typeface="Times New Roman" panose="02020603050405020304" pitchFamily="18" charset="0"/>
            </a:endParaRPr>
          </a:p>
          <a:p>
            <a:r>
              <a:rPr lang="en-US" dirty="0" smtClean="0"/>
              <a:t/>
            </a:r>
            <a:br>
              <a:rPr lang="en-US" dirty="0" smtClean="0"/>
            </a:br>
            <a:endParaRPr lang="en-IN" dirty="0"/>
          </a:p>
        </p:txBody>
      </p:sp>
    </p:spTree>
    <p:extLst>
      <p:ext uri="{BB962C8B-B14F-4D97-AF65-F5344CB8AC3E}">
        <p14:creationId xmlns:p14="http://schemas.microsoft.com/office/powerpoint/2010/main" val="211831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TextBox 9"/>
          <p:cNvSpPr txBox="1"/>
          <p:nvPr/>
        </p:nvSpPr>
        <p:spPr>
          <a:xfrm>
            <a:off x="675536" y="129799"/>
            <a:ext cx="4454248" cy="461665"/>
          </a:xfrm>
          <a:prstGeom prst="rect">
            <a:avLst/>
          </a:prstGeom>
          <a:noFill/>
        </p:spPr>
        <p:txBody>
          <a:bodyPr wrap="square" rtlCol="0">
            <a:spAutoFit/>
          </a:bodyPr>
          <a:lstStyle/>
          <a:p>
            <a:r>
              <a:rPr lang="en-IN" sz="2400" dirty="0" smtClean="0">
                <a:solidFill>
                  <a:schemeClr val="accent5">
                    <a:lumMod val="50000"/>
                  </a:schemeClr>
                </a:solidFill>
                <a:latin typeface="Times New Roman" panose="02020603050405020304" pitchFamily="18" charset="0"/>
                <a:cs typeface="Times New Roman" panose="02020603050405020304" pitchFamily="18" charset="0"/>
              </a:rPr>
              <a:t>Configuring Network ACLs</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12064" y="905256"/>
            <a:ext cx="9980045" cy="5940088"/>
          </a:xfrm>
          <a:prstGeom prst="rect">
            <a:avLst/>
          </a:prstGeom>
          <a:noFill/>
        </p:spPr>
        <p:txBody>
          <a:bodyPr wrap="square" rtlCol="0">
            <a:spAutoFit/>
          </a:bodyPr>
          <a:lstStyle/>
          <a:p>
            <a:r>
              <a:rPr lang="en-US" sz="2000" b="1" dirty="0">
                <a:solidFill>
                  <a:schemeClr val="accent5">
                    <a:lumMod val="75000"/>
                  </a:schemeClr>
                </a:solidFill>
                <a:latin typeface="Times New Roman" panose="02020603050405020304" pitchFamily="18" charset="0"/>
                <a:cs typeface="Times New Roman" panose="02020603050405020304" pitchFamily="18" charset="0"/>
              </a:rPr>
              <a:t>Network </a:t>
            </a:r>
            <a:r>
              <a:rPr lang="en-US" sz="2000" b="1" dirty="0" smtClean="0">
                <a:solidFill>
                  <a:schemeClr val="accent5">
                    <a:lumMod val="75000"/>
                  </a:schemeClr>
                </a:solidFill>
                <a:latin typeface="Times New Roman" panose="02020603050405020304" pitchFamily="18" charset="0"/>
                <a:cs typeface="Times New Roman" panose="02020603050405020304" pitchFamily="18" charset="0"/>
              </a:rPr>
              <a:t>ACL rules</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hlinkClick r:id="rId3"/>
              </a:rPr>
              <a:t>https://docs.aws.amazon.com/vpc/latest/userguide/vpc-network-acls.html</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 )</a:t>
            </a:r>
          </a:p>
          <a:p>
            <a:endParaRPr lang="en-US" sz="600"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You </a:t>
            </a:r>
            <a:r>
              <a:rPr lang="en-US" sz="2000" dirty="0">
                <a:solidFill>
                  <a:schemeClr val="accent5">
                    <a:lumMod val="75000"/>
                  </a:schemeClr>
                </a:solidFill>
                <a:latin typeface="Times New Roman" panose="02020603050405020304" pitchFamily="18" charset="0"/>
                <a:cs typeface="Times New Roman" panose="02020603050405020304" pitchFamily="18" charset="0"/>
              </a:rPr>
              <a:t>can add or remove rules from the default network ACL, or create additional network ACLs for your VPC. When you add or remove rules from a network ACL, the changes are automatically applied to the subnets that it's associated with.</a:t>
            </a:r>
          </a:p>
          <a:p>
            <a:r>
              <a:rPr lang="en-US" sz="2000" dirty="0">
                <a:solidFill>
                  <a:schemeClr val="accent5">
                    <a:lumMod val="75000"/>
                  </a:schemeClr>
                </a:solidFill>
                <a:latin typeface="Times New Roman" panose="02020603050405020304" pitchFamily="18" charset="0"/>
                <a:cs typeface="Times New Roman" panose="02020603050405020304" pitchFamily="18" charset="0"/>
              </a:rPr>
              <a:t>The following are the parts of a network ACL rule:</a:t>
            </a:r>
          </a:p>
          <a:p>
            <a:pPr marL="800100" lvl="1" indent="-342900">
              <a:buFont typeface="+mj-lt"/>
              <a:buAutoNum type="arabicPeriod"/>
            </a:pPr>
            <a:r>
              <a:rPr lang="en-US" sz="2000" b="1" dirty="0">
                <a:solidFill>
                  <a:schemeClr val="accent5">
                    <a:lumMod val="75000"/>
                  </a:schemeClr>
                </a:solidFill>
                <a:latin typeface="Times New Roman" panose="02020603050405020304" pitchFamily="18" charset="0"/>
                <a:cs typeface="Times New Roman" panose="02020603050405020304" pitchFamily="18" charset="0"/>
              </a:rPr>
              <a:t>Rule number</a:t>
            </a:r>
            <a:r>
              <a:rPr lang="en-US" sz="2000" dirty="0">
                <a:solidFill>
                  <a:schemeClr val="accent5">
                    <a:lumMod val="75000"/>
                  </a:schemeClr>
                </a:solidFill>
                <a:latin typeface="Times New Roman" panose="02020603050405020304" pitchFamily="18" charset="0"/>
                <a:cs typeface="Times New Roman" panose="02020603050405020304" pitchFamily="18" charset="0"/>
              </a:rPr>
              <a:t>. Rules are evaluated starting with the lowest numbered rule. As soon as a rule matches traffic, it's applied regardless of any higher-numbered rule that might contradict it.</a:t>
            </a:r>
          </a:p>
          <a:p>
            <a:pPr marL="800100" lvl="1" indent="-342900">
              <a:buFont typeface="+mj-lt"/>
              <a:buAutoNum type="arabicPeriod"/>
            </a:pPr>
            <a:r>
              <a:rPr lang="en-US" sz="2000" b="1" dirty="0">
                <a:solidFill>
                  <a:schemeClr val="accent5">
                    <a:lumMod val="75000"/>
                  </a:schemeClr>
                </a:solidFill>
                <a:latin typeface="Times New Roman" panose="02020603050405020304" pitchFamily="18" charset="0"/>
                <a:cs typeface="Times New Roman" panose="02020603050405020304" pitchFamily="18" charset="0"/>
              </a:rPr>
              <a:t>Type</a:t>
            </a:r>
            <a:r>
              <a:rPr lang="en-US" sz="2000" dirty="0">
                <a:solidFill>
                  <a:schemeClr val="accent5">
                    <a:lumMod val="75000"/>
                  </a:schemeClr>
                </a:solidFill>
                <a:latin typeface="Times New Roman" panose="02020603050405020304" pitchFamily="18" charset="0"/>
                <a:cs typeface="Times New Roman" panose="02020603050405020304" pitchFamily="18" charset="0"/>
              </a:rPr>
              <a:t>. The type of traffic; for example, SSH. You can also specify all traffic or a custom range.</a:t>
            </a:r>
          </a:p>
          <a:p>
            <a:pPr marL="800100" lvl="1" indent="-342900">
              <a:buFont typeface="+mj-lt"/>
              <a:buAutoNum type="arabicPeriod"/>
            </a:pPr>
            <a:r>
              <a:rPr lang="en-US" sz="2000" b="1" dirty="0">
                <a:solidFill>
                  <a:schemeClr val="accent5">
                    <a:lumMod val="75000"/>
                  </a:schemeClr>
                </a:solidFill>
                <a:latin typeface="Times New Roman" panose="02020603050405020304" pitchFamily="18" charset="0"/>
                <a:cs typeface="Times New Roman" panose="02020603050405020304" pitchFamily="18" charset="0"/>
              </a:rPr>
              <a:t>Protocol</a:t>
            </a:r>
            <a:r>
              <a:rPr lang="en-US" sz="2000" dirty="0">
                <a:solidFill>
                  <a:schemeClr val="accent5">
                    <a:lumMod val="75000"/>
                  </a:schemeClr>
                </a:solidFill>
                <a:latin typeface="Times New Roman" panose="02020603050405020304" pitchFamily="18" charset="0"/>
                <a:cs typeface="Times New Roman" panose="02020603050405020304" pitchFamily="18" charset="0"/>
              </a:rPr>
              <a:t>. You can specify any protocol that has a standard protocol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number. </a:t>
            </a:r>
            <a:r>
              <a:rPr lang="en-US" sz="2000" dirty="0">
                <a:solidFill>
                  <a:schemeClr val="accent5">
                    <a:lumMod val="75000"/>
                  </a:schemeClr>
                </a:solidFill>
                <a:latin typeface="Times New Roman" panose="02020603050405020304" pitchFamily="18" charset="0"/>
                <a:cs typeface="Times New Roman" panose="02020603050405020304" pitchFamily="18" charset="0"/>
              </a:rPr>
              <a:t>If you specify ICMP as the protocol, you can specify any or all of the ICMP types and codes.</a:t>
            </a:r>
          </a:p>
          <a:p>
            <a:pPr marL="800100" lvl="1" indent="-342900">
              <a:buFont typeface="+mj-lt"/>
              <a:buAutoNum type="arabicPeriod"/>
            </a:pPr>
            <a:r>
              <a:rPr lang="en-US" sz="2000" b="1" dirty="0">
                <a:solidFill>
                  <a:schemeClr val="accent5">
                    <a:lumMod val="75000"/>
                  </a:schemeClr>
                </a:solidFill>
                <a:latin typeface="Times New Roman" panose="02020603050405020304" pitchFamily="18" charset="0"/>
                <a:cs typeface="Times New Roman" panose="02020603050405020304" pitchFamily="18" charset="0"/>
              </a:rPr>
              <a:t>Port range</a:t>
            </a:r>
            <a:r>
              <a:rPr lang="en-US" sz="2000" dirty="0">
                <a:solidFill>
                  <a:schemeClr val="accent5">
                    <a:lumMod val="75000"/>
                  </a:schemeClr>
                </a:solidFill>
                <a:latin typeface="Times New Roman" panose="02020603050405020304" pitchFamily="18" charset="0"/>
                <a:cs typeface="Times New Roman" panose="02020603050405020304" pitchFamily="18" charset="0"/>
              </a:rPr>
              <a:t>. The listening port or port range for the traffic. For example, 80 for HTTP traffic.</a:t>
            </a:r>
          </a:p>
          <a:p>
            <a:pPr marL="800100" lvl="1" indent="-342900">
              <a:buFont typeface="+mj-lt"/>
              <a:buAutoNum type="arabicPeriod"/>
            </a:pPr>
            <a:r>
              <a:rPr lang="en-US" sz="2000" b="1" dirty="0">
                <a:solidFill>
                  <a:schemeClr val="accent5">
                    <a:lumMod val="75000"/>
                  </a:schemeClr>
                </a:solidFill>
                <a:latin typeface="Times New Roman" panose="02020603050405020304" pitchFamily="18" charset="0"/>
                <a:cs typeface="Times New Roman" panose="02020603050405020304" pitchFamily="18" charset="0"/>
              </a:rPr>
              <a:t>Source</a:t>
            </a:r>
            <a:r>
              <a:rPr lang="en-US" sz="2000" dirty="0">
                <a:solidFill>
                  <a:schemeClr val="accent5">
                    <a:lumMod val="75000"/>
                  </a:schemeClr>
                </a:solidFill>
                <a:latin typeface="Times New Roman" panose="02020603050405020304" pitchFamily="18" charset="0"/>
                <a:cs typeface="Times New Roman" panose="02020603050405020304" pitchFamily="18" charset="0"/>
              </a:rPr>
              <a:t>. [Inbound rules only] The source of the traffic (CIDR range).</a:t>
            </a:r>
          </a:p>
          <a:p>
            <a:pPr marL="800100" lvl="1" indent="-342900">
              <a:buFont typeface="+mj-lt"/>
              <a:buAutoNum type="arabicPeriod"/>
            </a:pPr>
            <a:r>
              <a:rPr lang="en-US" sz="2000" b="1" dirty="0">
                <a:solidFill>
                  <a:schemeClr val="accent5">
                    <a:lumMod val="75000"/>
                  </a:schemeClr>
                </a:solidFill>
                <a:latin typeface="Times New Roman" panose="02020603050405020304" pitchFamily="18" charset="0"/>
                <a:cs typeface="Times New Roman" panose="02020603050405020304" pitchFamily="18" charset="0"/>
              </a:rPr>
              <a:t>Destination</a:t>
            </a:r>
            <a:r>
              <a:rPr lang="en-US" sz="2000" dirty="0">
                <a:solidFill>
                  <a:schemeClr val="accent5">
                    <a:lumMod val="75000"/>
                  </a:schemeClr>
                </a:solidFill>
                <a:latin typeface="Times New Roman" panose="02020603050405020304" pitchFamily="18" charset="0"/>
                <a:cs typeface="Times New Roman" panose="02020603050405020304" pitchFamily="18" charset="0"/>
              </a:rPr>
              <a:t>. [Outbound rules only] The destination for the traffic (CIDR range).</a:t>
            </a:r>
          </a:p>
          <a:p>
            <a:pPr marL="800100" lvl="1" indent="-342900">
              <a:buFont typeface="+mj-lt"/>
              <a:buAutoNum type="arabicPeriod"/>
            </a:pPr>
            <a:r>
              <a:rPr lang="en-US" sz="2000" b="1" dirty="0">
                <a:solidFill>
                  <a:schemeClr val="accent5">
                    <a:lumMod val="75000"/>
                  </a:schemeClr>
                </a:solidFill>
                <a:latin typeface="Times New Roman" panose="02020603050405020304" pitchFamily="18" charset="0"/>
                <a:cs typeface="Times New Roman" panose="02020603050405020304" pitchFamily="18" charset="0"/>
              </a:rPr>
              <a:t>Allow/Deny</a:t>
            </a:r>
            <a:r>
              <a:rPr lang="en-US" sz="2000" dirty="0">
                <a:solidFill>
                  <a:schemeClr val="accent5">
                    <a:lumMod val="75000"/>
                  </a:schemeClr>
                </a:solidFill>
                <a:latin typeface="Times New Roman" panose="02020603050405020304" pitchFamily="18" charset="0"/>
                <a:cs typeface="Times New Roman" panose="02020603050405020304" pitchFamily="18" charset="0"/>
              </a:rPr>
              <a:t>. Whether to </a:t>
            </a:r>
            <a:r>
              <a:rPr lang="en-US" sz="2000" i="1" dirty="0">
                <a:solidFill>
                  <a:schemeClr val="accent5">
                    <a:lumMod val="75000"/>
                  </a:schemeClr>
                </a:solidFill>
                <a:latin typeface="Times New Roman" panose="02020603050405020304" pitchFamily="18" charset="0"/>
                <a:cs typeface="Times New Roman" panose="02020603050405020304" pitchFamily="18" charset="0"/>
              </a:rPr>
              <a:t>allow</a:t>
            </a:r>
            <a:r>
              <a:rPr lang="en-US" sz="2000" dirty="0">
                <a:solidFill>
                  <a:schemeClr val="accent5">
                    <a:lumMod val="75000"/>
                  </a:schemeClr>
                </a:solidFill>
                <a:latin typeface="Times New Roman" panose="02020603050405020304" pitchFamily="18" charset="0"/>
                <a:cs typeface="Times New Roman" panose="02020603050405020304" pitchFamily="18" charset="0"/>
              </a:rPr>
              <a:t> or </a:t>
            </a:r>
            <a:r>
              <a:rPr lang="en-US" sz="2000" i="1" dirty="0">
                <a:solidFill>
                  <a:schemeClr val="accent5">
                    <a:lumMod val="75000"/>
                  </a:schemeClr>
                </a:solidFill>
                <a:latin typeface="Times New Roman" panose="02020603050405020304" pitchFamily="18" charset="0"/>
                <a:cs typeface="Times New Roman" panose="02020603050405020304" pitchFamily="18" charset="0"/>
              </a:rPr>
              <a:t>deny</a:t>
            </a:r>
            <a:r>
              <a:rPr lang="en-US" sz="2000" dirty="0">
                <a:solidFill>
                  <a:schemeClr val="accent5">
                    <a:lumMod val="75000"/>
                  </a:schemeClr>
                </a:solidFill>
                <a:latin typeface="Times New Roman" panose="02020603050405020304" pitchFamily="18" charset="0"/>
                <a:cs typeface="Times New Roman" panose="02020603050405020304" pitchFamily="18" charset="0"/>
              </a:rPr>
              <a:t> the specified traffic.</a:t>
            </a:r>
          </a:p>
        </p:txBody>
      </p:sp>
    </p:spTree>
    <p:extLst>
      <p:ext uri="{BB962C8B-B14F-4D97-AF65-F5344CB8AC3E}">
        <p14:creationId xmlns:p14="http://schemas.microsoft.com/office/powerpoint/2010/main" val="245404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5" name="Picture 4"/>
          <p:cNvPicPr>
            <a:picLocks noChangeAspect="1"/>
          </p:cNvPicPr>
          <p:nvPr/>
        </p:nvPicPr>
        <p:blipFill>
          <a:blip r:embed="rId3"/>
          <a:stretch>
            <a:fillRect/>
          </a:stretch>
        </p:blipFill>
        <p:spPr>
          <a:xfrm>
            <a:off x="832104" y="3879796"/>
            <a:ext cx="9044725" cy="2978204"/>
          </a:xfrm>
          <a:prstGeom prst="rect">
            <a:avLst/>
          </a:prstGeom>
        </p:spPr>
      </p:pic>
      <p:pic>
        <p:nvPicPr>
          <p:cNvPr id="7" name="Picture 6"/>
          <p:cNvPicPr>
            <a:picLocks noChangeAspect="1"/>
          </p:cNvPicPr>
          <p:nvPr/>
        </p:nvPicPr>
        <p:blipFill>
          <a:blip r:embed="rId4"/>
          <a:stretch>
            <a:fillRect/>
          </a:stretch>
        </p:blipFill>
        <p:spPr>
          <a:xfrm>
            <a:off x="832104" y="760927"/>
            <a:ext cx="7170016" cy="2964370"/>
          </a:xfrm>
          <a:prstGeom prst="rect">
            <a:avLst/>
          </a:prstGeom>
        </p:spPr>
      </p:pic>
    </p:spTree>
    <p:extLst>
      <p:ext uri="{BB962C8B-B14F-4D97-AF65-F5344CB8AC3E}">
        <p14:creationId xmlns:p14="http://schemas.microsoft.com/office/powerpoint/2010/main" val="62123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 name="TextBox 3"/>
          <p:cNvSpPr txBox="1"/>
          <p:nvPr/>
        </p:nvSpPr>
        <p:spPr>
          <a:xfrm>
            <a:off x="389107" y="166375"/>
            <a:ext cx="5066896" cy="461665"/>
          </a:xfrm>
          <a:prstGeom prst="rect">
            <a:avLst/>
          </a:prstGeom>
          <a:noFill/>
        </p:spPr>
        <p:txBody>
          <a:bodyPr wrap="square" rtlCol="0">
            <a:spAutoFit/>
          </a:bodyPr>
          <a:lstStyle/>
          <a:p>
            <a:r>
              <a:rPr lang="en-IN" sz="2400" dirty="0">
                <a:solidFill>
                  <a:schemeClr val="accent5">
                    <a:lumMod val="50000"/>
                  </a:schemeClr>
                </a:solidFill>
                <a:latin typeface="Times New Roman" panose="02020603050405020304" pitchFamily="18" charset="0"/>
                <a:cs typeface="Times New Roman" panose="02020603050405020304" pitchFamily="18" charset="0"/>
              </a:rPr>
              <a:t>Setting Up CloudFront Distribution</a:t>
            </a:r>
          </a:p>
        </p:txBody>
      </p:sp>
      <p:sp>
        <p:nvSpPr>
          <p:cNvPr id="3" name="TextBox 2"/>
          <p:cNvSpPr txBox="1"/>
          <p:nvPr/>
        </p:nvSpPr>
        <p:spPr>
          <a:xfrm>
            <a:off x="389107" y="676931"/>
            <a:ext cx="10930934" cy="677108"/>
          </a:xfrm>
          <a:prstGeom prst="rect">
            <a:avLst/>
          </a:prstGeom>
          <a:noFill/>
        </p:spPr>
        <p:txBody>
          <a:bodyPr wrap="square" rtlCol="0">
            <a:spAutoFit/>
          </a:bodyPr>
          <a:lstStyle/>
          <a:p>
            <a:r>
              <a:rPr lang="en-US" sz="2000" b="1" u="sng" dirty="0">
                <a:solidFill>
                  <a:schemeClr val="accent5">
                    <a:lumMod val="75000"/>
                  </a:schemeClr>
                </a:solidFill>
                <a:latin typeface="Times New Roman" panose="02020603050405020304" pitchFamily="18" charset="0"/>
                <a:cs typeface="Times New Roman" panose="02020603050405020304" pitchFamily="18" charset="0"/>
              </a:rPr>
              <a:t>Steps for creating a </a:t>
            </a:r>
            <a:r>
              <a:rPr lang="en-US" sz="2000" b="1" u="sng" dirty="0" smtClean="0">
                <a:solidFill>
                  <a:schemeClr val="accent5">
                    <a:lumMod val="75000"/>
                  </a:schemeClr>
                </a:solidFill>
                <a:latin typeface="Times New Roman" panose="02020603050405020304" pitchFamily="18" charset="0"/>
                <a:cs typeface="Times New Roman" panose="02020603050405020304" pitchFamily="18" charset="0"/>
              </a:rPr>
              <a:t>distribution </a:t>
            </a:r>
            <a:r>
              <a:rPr lang="en-US" sz="2000" dirty="0">
                <a:solidFill>
                  <a:schemeClr val="accent5">
                    <a:lumMod val="75000"/>
                  </a:schemeClr>
                </a:solidFill>
                <a:latin typeface="Times New Roman" panose="02020603050405020304" pitchFamily="18" charset="0"/>
                <a:cs typeface="Times New Roman" panose="02020603050405020304" pitchFamily="18" charset="0"/>
              </a:rPr>
              <a:t> </a:t>
            </a:r>
            <a:endParaRPr lang="en-US" sz="2000"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dirty="0" smtClean="0">
                <a:solidFill>
                  <a:schemeClr val="accent5">
                    <a:lumMod val="75000"/>
                  </a:schemeClr>
                </a:solidFill>
                <a:latin typeface="Times New Roman" panose="02020603050405020304" pitchFamily="18" charset="0"/>
                <a:cs typeface="Times New Roman" panose="02020603050405020304" pitchFamily="18" charset="0"/>
              </a:rPr>
              <a:t>(</a:t>
            </a:r>
            <a:r>
              <a:rPr lang="en-US" dirty="0">
                <a:solidFill>
                  <a:schemeClr val="accent5">
                    <a:lumMod val="75000"/>
                  </a:schemeClr>
                </a:solidFill>
                <a:latin typeface="Times New Roman" panose="02020603050405020304" pitchFamily="18" charset="0"/>
                <a:cs typeface="Times New Roman" panose="02020603050405020304" pitchFamily="18" charset="0"/>
                <a:hlinkClick r:id="rId3"/>
              </a:rPr>
              <a:t>https://</a:t>
            </a:r>
            <a:r>
              <a:rPr lang="en-US" dirty="0" smtClean="0">
                <a:solidFill>
                  <a:schemeClr val="accent5">
                    <a:lumMod val="75000"/>
                  </a:schemeClr>
                </a:solidFill>
                <a:latin typeface="Times New Roman" panose="02020603050405020304" pitchFamily="18" charset="0"/>
                <a:cs typeface="Times New Roman" panose="02020603050405020304" pitchFamily="18" charset="0"/>
                <a:hlinkClick r:id="rId3"/>
              </a:rPr>
              <a:t>docs.aws.amazon.com/AmazonCloudFront/latest/DeveloperGuide/distribution-web-creating.html</a:t>
            </a:r>
            <a:r>
              <a:rPr lang="en-US"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p:txBody>
      </p:sp>
      <p:sp>
        <p:nvSpPr>
          <p:cNvPr id="5" name="TextBox 4"/>
          <p:cNvSpPr txBox="1"/>
          <p:nvPr/>
        </p:nvSpPr>
        <p:spPr>
          <a:xfrm>
            <a:off x="389107" y="1297102"/>
            <a:ext cx="9534662" cy="5801588"/>
          </a:xfrm>
          <a:prstGeom prst="rect">
            <a:avLst/>
          </a:prstGeom>
          <a:noFill/>
        </p:spPr>
        <p:txBody>
          <a:bodyPr wrap="square" rtlCol="0">
            <a:spAutoFit/>
          </a:bodyPr>
          <a:lstStyle/>
          <a:p>
            <a:r>
              <a:rPr lang="en-IN" sz="1600" b="1" dirty="0">
                <a:solidFill>
                  <a:schemeClr val="accent5">
                    <a:lumMod val="75000"/>
                  </a:schemeClr>
                </a:solidFill>
                <a:latin typeface="Times New Roman" panose="02020603050405020304" pitchFamily="18" charset="0"/>
                <a:cs typeface="Times New Roman" panose="02020603050405020304" pitchFamily="18" charset="0"/>
              </a:rPr>
              <a:t>To create a </a:t>
            </a:r>
            <a:r>
              <a:rPr lang="en-IN" sz="1600" b="1" dirty="0" smtClean="0">
                <a:solidFill>
                  <a:schemeClr val="accent5">
                    <a:lumMod val="75000"/>
                  </a:schemeClr>
                </a:solidFill>
                <a:latin typeface="Times New Roman" panose="02020603050405020304" pitchFamily="18" charset="0"/>
                <a:cs typeface="Times New Roman" panose="02020603050405020304" pitchFamily="18" charset="0"/>
              </a:rPr>
              <a:t>distribution</a:t>
            </a:r>
          </a:p>
          <a:p>
            <a:pPr marL="342900" indent="-342900">
              <a:buFont typeface="+mj-lt"/>
              <a:buAutoNum type="arabicPeriod"/>
            </a:pPr>
            <a:r>
              <a:rPr lang="en-US" sz="1400" dirty="0">
                <a:solidFill>
                  <a:schemeClr val="accent5">
                    <a:lumMod val="75000"/>
                  </a:schemeClr>
                </a:solidFill>
                <a:latin typeface="Times New Roman" panose="02020603050405020304" pitchFamily="18" charset="0"/>
                <a:cs typeface="Times New Roman" panose="02020603050405020304" pitchFamily="18" charset="0"/>
              </a:rPr>
              <a:t>Create one or more Amazon S3 buckets or configure HTTP servers as your origin servers. An origin is the location where you store the original version of your content. When CloudFront gets a request for your files, it goes to the origin to get the files that it distributes at edge locations. You can use any combination of Amazon S3 buckets and HTTP servers as your origin </a:t>
            </a:r>
            <a:r>
              <a:rPr lang="en-US" sz="1400" dirty="0" smtClean="0">
                <a:solidFill>
                  <a:schemeClr val="accent5">
                    <a:lumMod val="75000"/>
                  </a:schemeClr>
                </a:solidFill>
                <a:latin typeface="Times New Roman" panose="02020603050405020304" pitchFamily="18" charset="0"/>
                <a:cs typeface="Times New Roman" panose="02020603050405020304" pitchFamily="18" charset="0"/>
              </a:rPr>
              <a:t>servers. If </a:t>
            </a:r>
            <a:r>
              <a:rPr lang="en-US" sz="1400" dirty="0">
                <a:solidFill>
                  <a:schemeClr val="accent5">
                    <a:lumMod val="75000"/>
                  </a:schemeClr>
                </a:solidFill>
                <a:latin typeface="Times New Roman" panose="02020603050405020304" pitchFamily="18" charset="0"/>
                <a:cs typeface="Times New Roman" panose="02020603050405020304" pitchFamily="18" charset="0"/>
              </a:rPr>
              <a:t>you're using Amazon S3, note that the name of your bucket must be all lowercase and cannot contain spaces</a:t>
            </a:r>
            <a:r>
              <a:rPr lang="en-US" sz="1400" dirty="0" smtClean="0">
                <a:solidFill>
                  <a:schemeClr val="accent5">
                    <a:lumMod val="75000"/>
                  </a:schemeClr>
                </a:solidFill>
                <a:latin typeface="Times New Roman" panose="02020603050405020304" pitchFamily="18" charset="0"/>
                <a:cs typeface="Times New Roman" panose="02020603050405020304" pitchFamily="18" charset="0"/>
              </a:rPr>
              <a:t>.</a:t>
            </a:r>
            <a:endParaRPr lang="en-US" sz="300" dirty="0" smtClean="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solidFill>
                  <a:schemeClr val="accent5">
                    <a:lumMod val="75000"/>
                  </a:schemeClr>
                </a:solidFill>
                <a:latin typeface="Times New Roman" panose="02020603050405020304" pitchFamily="18" charset="0"/>
                <a:cs typeface="Times New Roman" panose="02020603050405020304" pitchFamily="18" charset="0"/>
              </a:rPr>
              <a:t>Upload your content to your origin servers. If you don't want to restrict access to your content using </a:t>
            </a:r>
            <a:r>
              <a:rPr lang="en-US" sz="1400" dirty="0" smtClean="0">
                <a:solidFill>
                  <a:schemeClr val="accent5">
                    <a:lumMod val="75000"/>
                  </a:schemeClr>
                </a:solidFill>
                <a:latin typeface="Times New Roman" panose="02020603050405020304" pitchFamily="18" charset="0"/>
                <a:cs typeface="Times New Roman" panose="02020603050405020304" pitchFamily="18" charset="0"/>
              </a:rPr>
              <a:t>Cloud Front </a:t>
            </a:r>
            <a:r>
              <a:rPr lang="en-US" sz="1400" dirty="0">
                <a:solidFill>
                  <a:schemeClr val="accent5">
                    <a:lumMod val="75000"/>
                  </a:schemeClr>
                </a:solidFill>
                <a:latin typeface="Times New Roman" panose="02020603050405020304" pitchFamily="18" charset="0"/>
                <a:cs typeface="Times New Roman" panose="02020603050405020304" pitchFamily="18" charset="0"/>
              </a:rPr>
              <a:t>signed URLs, make the objects publicly readable</a:t>
            </a:r>
            <a:r>
              <a:rPr lang="en-US" sz="1400" dirty="0" smtClean="0">
                <a:solidFill>
                  <a:schemeClr val="accent5">
                    <a:lumMod val="75000"/>
                  </a:schemeClr>
                </a:solidFill>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1400" dirty="0">
                <a:solidFill>
                  <a:schemeClr val="accent5">
                    <a:lumMod val="75000"/>
                  </a:schemeClr>
                </a:solidFill>
                <a:latin typeface="Times New Roman" panose="02020603050405020304" pitchFamily="18" charset="0"/>
                <a:cs typeface="Times New Roman" panose="02020603050405020304" pitchFamily="18" charset="0"/>
              </a:rPr>
              <a:t>Create your CloudFront distribution</a:t>
            </a:r>
            <a:r>
              <a:rPr lang="en-IN" sz="1400" dirty="0" smtClean="0">
                <a:solidFill>
                  <a:schemeClr val="accent5">
                    <a:lumMod val="75000"/>
                  </a:schemeClr>
                </a:solidFill>
                <a:latin typeface="Times New Roman" panose="02020603050405020304" pitchFamily="18" charset="0"/>
                <a:cs typeface="Times New Roman" panose="02020603050405020304" pitchFamily="18" charset="0"/>
              </a:rPr>
              <a:t>:</a:t>
            </a:r>
            <a:endParaRPr lang="en-IN" sz="1400" dirty="0">
              <a:solidFill>
                <a:schemeClr val="accent5">
                  <a:lumMod val="75000"/>
                </a:schemeClr>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400" dirty="0">
                <a:solidFill>
                  <a:schemeClr val="accent5">
                    <a:lumMod val="75000"/>
                  </a:schemeClr>
                </a:solidFill>
                <a:latin typeface="Times New Roman" panose="02020603050405020304" pitchFamily="18" charset="0"/>
                <a:cs typeface="Times New Roman" panose="02020603050405020304" pitchFamily="18" charset="0"/>
              </a:rPr>
              <a:t>Sign in to the AWS Management Console and open the CloudFront console.</a:t>
            </a:r>
          </a:p>
          <a:p>
            <a:pPr marL="742950" lvl="1" indent="-285750">
              <a:buFont typeface="Arial" panose="020B0604020202020204" pitchFamily="34" charset="0"/>
              <a:buChar char="•"/>
            </a:pPr>
            <a:r>
              <a:rPr lang="en-US" sz="1400" dirty="0">
                <a:solidFill>
                  <a:schemeClr val="accent5">
                    <a:lumMod val="75000"/>
                  </a:schemeClr>
                </a:solidFill>
                <a:latin typeface="Times New Roman" panose="02020603050405020304" pitchFamily="18" charset="0"/>
                <a:cs typeface="Times New Roman" panose="02020603050405020304" pitchFamily="18" charset="0"/>
              </a:rPr>
              <a:t>Choose </a:t>
            </a:r>
            <a:r>
              <a:rPr lang="en-US" sz="1400" b="1" dirty="0">
                <a:solidFill>
                  <a:schemeClr val="accent5">
                    <a:lumMod val="75000"/>
                  </a:schemeClr>
                </a:solidFill>
                <a:latin typeface="Times New Roman" panose="02020603050405020304" pitchFamily="18" charset="0"/>
                <a:cs typeface="Times New Roman" panose="02020603050405020304" pitchFamily="18" charset="0"/>
              </a:rPr>
              <a:t>Create distribution</a:t>
            </a:r>
            <a:r>
              <a:rPr lang="en-US" sz="1400" dirty="0">
                <a:solidFill>
                  <a:schemeClr val="accent5">
                    <a:lumMod val="75000"/>
                  </a:schemeClr>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solidFill>
                  <a:schemeClr val="accent5">
                    <a:lumMod val="75000"/>
                  </a:schemeClr>
                </a:solidFill>
                <a:latin typeface="Times New Roman" panose="02020603050405020304" pitchFamily="18" charset="0"/>
                <a:cs typeface="Times New Roman" panose="02020603050405020304" pitchFamily="18" charset="0"/>
              </a:rPr>
              <a:t>Specify settings for the distribution.</a:t>
            </a:r>
          </a:p>
          <a:p>
            <a:pPr marL="742950" lvl="1" indent="-285750">
              <a:buFont typeface="Arial" panose="020B0604020202020204" pitchFamily="34" charset="0"/>
              <a:buChar char="•"/>
            </a:pPr>
            <a:r>
              <a:rPr lang="en-US" sz="1400" dirty="0">
                <a:solidFill>
                  <a:schemeClr val="accent5">
                    <a:lumMod val="75000"/>
                  </a:schemeClr>
                </a:solidFill>
                <a:latin typeface="Times New Roman" panose="02020603050405020304" pitchFamily="18" charset="0"/>
                <a:cs typeface="Times New Roman" panose="02020603050405020304" pitchFamily="18" charset="0"/>
              </a:rPr>
              <a:t>Save changes.</a:t>
            </a:r>
          </a:p>
          <a:p>
            <a:pPr marL="742950" lvl="1" indent="-285750">
              <a:buFont typeface="Arial" panose="020B0604020202020204" pitchFamily="34" charset="0"/>
              <a:buChar char="•"/>
            </a:pPr>
            <a:r>
              <a:rPr lang="en-US" sz="1400" dirty="0">
                <a:solidFill>
                  <a:schemeClr val="accent5">
                    <a:lumMod val="75000"/>
                  </a:schemeClr>
                </a:solidFill>
                <a:latin typeface="Times New Roman" panose="02020603050405020304" pitchFamily="18" charset="0"/>
                <a:cs typeface="Times New Roman" panose="02020603050405020304" pitchFamily="18" charset="0"/>
              </a:rPr>
              <a:t>After CloudFront creates your distribution, the value of the </a:t>
            </a:r>
            <a:r>
              <a:rPr lang="en-US" sz="1400" b="1" dirty="0">
                <a:solidFill>
                  <a:schemeClr val="accent5">
                    <a:lumMod val="75000"/>
                  </a:schemeClr>
                </a:solidFill>
                <a:latin typeface="Times New Roman" panose="02020603050405020304" pitchFamily="18" charset="0"/>
                <a:cs typeface="Times New Roman" panose="02020603050405020304" pitchFamily="18" charset="0"/>
              </a:rPr>
              <a:t>Status</a:t>
            </a:r>
            <a:r>
              <a:rPr lang="en-US" sz="1400" dirty="0">
                <a:solidFill>
                  <a:schemeClr val="accent5">
                    <a:lumMod val="75000"/>
                  </a:schemeClr>
                </a:solidFill>
                <a:latin typeface="Times New Roman" panose="02020603050405020304" pitchFamily="18" charset="0"/>
                <a:cs typeface="Times New Roman" panose="02020603050405020304" pitchFamily="18" charset="0"/>
              </a:rPr>
              <a:t> column for your distribution will change from </a:t>
            </a:r>
            <a:r>
              <a:rPr lang="en-US" sz="1400" b="1" dirty="0">
                <a:solidFill>
                  <a:schemeClr val="accent5">
                    <a:lumMod val="75000"/>
                  </a:schemeClr>
                </a:solidFill>
                <a:latin typeface="Times New Roman" panose="02020603050405020304" pitchFamily="18" charset="0"/>
                <a:cs typeface="Times New Roman" panose="02020603050405020304" pitchFamily="18" charset="0"/>
              </a:rPr>
              <a:t>InProgress</a:t>
            </a:r>
            <a:r>
              <a:rPr lang="en-US" sz="1400" dirty="0">
                <a:solidFill>
                  <a:schemeClr val="accent5">
                    <a:lumMod val="75000"/>
                  </a:schemeClr>
                </a:solidFill>
                <a:latin typeface="Times New Roman" panose="02020603050405020304" pitchFamily="18" charset="0"/>
                <a:cs typeface="Times New Roman" panose="02020603050405020304" pitchFamily="18" charset="0"/>
              </a:rPr>
              <a:t> to </a:t>
            </a:r>
            <a:r>
              <a:rPr lang="en-US" sz="1400" b="1" dirty="0">
                <a:solidFill>
                  <a:schemeClr val="accent5">
                    <a:lumMod val="75000"/>
                  </a:schemeClr>
                </a:solidFill>
                <a:latin typeface="Times New Roman" panose="02020603050405020304" pitchFamily="18" charset="0"/>
                <a:cs typeface="Times New Roman" panose="02020603050405020304" pitchFamily="18" charset="0"/>
              </a:rPr>
              <a:t>Deployed</a:t>
            </a:r>
            <a:r>
              <a:rPr lang="en-US" sz="1400" dirty="0">
                <a:solidFill>
                  <a:schemeClr val="accent5">
                    <a:lumMod val="75000"/>
                  </a:schemeClr>
                </a:solidFill>
                <a:latin typeface="Times New Roman" panose="02020603050405020304" pitchFamily="18" charset="0"/>
                <a:cs typeface="Times New Roman" panose="02020603050405020304" pitchFamily="18" charset="0"/>
              </a:rPr>
              <a:t>. If you chose to enable the distribution, it will be ready to process requests after the status switches to </a:t>
            </a:r>
            <a:r>
              <a:rPr lang="en-US" sz="1400" b="1" dirty="0">
                <a:solidFill>
                  <a:schemeClr val="accent5">
                    <a:lumMod val="75000"/>
                  </a:schemeClr>
                </a:solidFill>
                <a:latin typeface="Times New Roman" panose="02020603050405020304" pitchFamily="18" charset="0"/>
                <a:cs typeface="Times New Roman" panose="02020603050405020304" pitchFamily="18" charset="0"/>
              </a:rPr>
              <a:t>Deployed</a:t>
            </a:r>
            <a:r>
              <a:rPr lang="en-US" sz="1400" dirty="0">
                <a:solidFill>
                  <a:schemeClr val="accent5">
                    <a:lumMod val="75000"/>
                  </a:schemeClr>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solidFill>
                  <a:schemeClr val="accent5">
                    <a:lumMod val="75000"/>
                  </a:schemeClr>
                </a:solidFill>
                <a:latin typeface="Times New Roman" panose="02020603050405020304" pitchFamily="18" charset="0"/>
                <a:cs typeface="Times New Roman" panose="02020603050405020304" pitchFamily="18" charset="0"/>
              </a:rPr>
              <a:t>The domain name that CloudFront assigns to your distribution appears in the list of distributions. (It also appears on the </a:t>
            </a:r>
            <a:r>
              <a:rPr lang="en-US" sz="1400" b="1" dirty="0">
                <a:solidFill>
                  <a:schemeClr val="accent5">
                    <a:lumMod val="75000"/>
                  </a:schemeClr>
                </a:solidFill>
                <a:latin typeface="Times New Roman" panose="02020603050405020304" pitchFamily="18" charset="0"/>
                <a:cs typeface="Times New Roman" panose="02020603050405020304" pitchFamily="18" charset="0"/>
              </a:rPr>
              <a:t>General</a:t>
            </a:r>
            <a:r>
              <a:rPr lang="en-US" sz="1400" dirty="0">
                <a:solidFill>
                  <a:schemeClr val="accent5">
                    <a:lumMod val="75000"/>
                  </a:schemeClr>
                </a:solidFill>
                <a:latin typeface="Times New Roman" panose="02020603050405020304" pitchFamily="18" charset="0"/>
                <a:cs typeface="Times New Roman" panose="02020603050405020304" pitchFamily="18" charset="0"/>
              </a:rPr>
              <a:t> tab for a selected distribution.)</a:t>
            </a:r>
          </a:p>
          <a:p>
            <a:pPr marL="742950" lvl="1" indent="-285750">
              <a:buFont typeface="Arial" panose="020B0604020202020204" pitchFamily="34" charset="0"/>
              <a:buChar char="•"/>
            </a:pPr>
            <a:r>
              <a:rPr lang="en-US" sz="1400" dirty="0">
                <a:solidFill>
                  <a:schemeClr val="accent5">
                    <a:lumMod val="75000"/>
                  </a:schemeClr>
                </a:solidFill>
                <a:latin typeface="Times New Roman" panose="02020603050405020304" pitchFamily="18" charset="0"/>
                <a:cs typeface="Times New Roman" panose="02020603050405020304" pitchFamily="18" charset="0"/>
              </a:rPr>
              <a:t>When your distribution is deployed, confirm that you can access your content using your new CloudFront URL or CNAME.</a:t>
            </a:r>
          </a:p>
          <a:p>
            <a:pPr marL="342900" indent="-342900">
              <a:buFont typeface="+mj-lt"/>
              <a:buAutoNum type="arabicPeriod"/>
            </a:pPr>
            <a:r>
              <a:rPr lang="en-US" altLang="en-US" sz="1400" dirty="0">
                <a:solidFill>
                  <a:schemeClr val="accent5">
                    <a:lumMod val="75000"/>
                  </a:schemeClr>
                </a:solidFill>
                <a:latin typeface="Times New Roman" panose="02020603050405020304" pitchFamily="18" charset="0"/>
                <a:cs typeface="Times New Roman" panose="02020603050405020304" pitchFamily="18" charset="0"/>
              </a:rPr>
              <a:t>Develop your website or application to access your content using the domain name that CloudFront returned </a:t>
            </a:r>
            <a:r>
              <a:rPr lang="en-US" altLang="en-US" sz="1400"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altLang="en-US" sz="1400" dirty="0">
                <a:solidFill>
                  <a:schemeClr val="accent5">
                    <a:lumMod val="75000"/>
                  </a:schemeClr>
                </a:solidFill>
                <a:latin typeface="Times New Roman" panose="02020603050405020304" pitchFamily="18" charset="0"/>
                <a:cs typeface="Times New Roman" panose="02020603050405020304" pitchFamily="18" charset="0"/>
              </a:rPr>
              <a:t>after you created your distribution in Step 3. For example, if CloudFront returns d111111abcdef8.cloudfront.net as the domain name for your distribution, the URL for the file image.jpg in an Amazon S3 bucket or in the root directory on an HTTP server will be </a:t>
            </a:r>
            <a:r>
              <a:rPr lang="en-US" altLang="en-US" sz="1400" b="1" dirty="0">
                <a:solidFill>
                  <a:schemeClr val="accent5">
                    <a:lumMod val="50000"/>
                  </a:schemeClr>
                </a:solidFill>
                <a:latin typeface="Times New Roman" panose="02020603050405020304" pitchFamily="18" charset="0"/>
                <a:cs typeface="Times New Roman" panose="02020603050405020304" pitchFamily="18" charset="0"/>
              </a:rPr>
              <a:t>https://d111111abcdef8.cloudfront.net .                                                          </a:t>
            </a:r>
            <a:r>
              <a:rPr lang="en-US" altLang="en-US" sz="1400" b="1"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en-US" sz="1400" dirty="0">
                <a:solidFill>
                  <a:schemeClr val="accent5">
                    <a:lumMod val="75000"/>
                  </a:schemeClr>
                </a:solidFill>
                <a:latin typeface="Times New Roman" panose="02020603050405020304" pitchFamily="18" charset="0"/>
                <a:cs typeface="Times New Roman" panose="02020603050405020304" pitchFamily="18" charset="0"/>
              </a:rPr>
              <a:t>If you specified one or more alternate domain names (CNAMEs) when you created your distribution, you can  use your own domain name. In that case, the URL for image.jpg might be https://www.example.com/image.jpg</a:t>
            </a:r>
            <a:r>
              <a:rPr lang="en-US" altLang="en-US" sz="1400" dirty="0" smtClean="0">
                <a:solidFill>
                  <a:schemeClr val="accent5">
                    <a:lumMod val="75000"/>
                  </a:schemeClr>
                </a:solidFill>
                <a:latin typeface="Times New Roman" panose="02020603050405020304" pitchFamily="18" charset="0"/>
                <a:cs typeface="Times New Roman" panose="02020603050405020304" pitchFamily="18" charset="0"/>
              </a:rPr>
              <a:t>.</a:t>
            </a:r>
            <a:endParaRPr lang="en-US" sz="1400" dirty="0" smtClean="0">
              <a:solidFill>
                <a:schemeClr val="accent5">
                  <a:lumMod val="75000"/>
                </a:schemeClr>
              </a:solidFill>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5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103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52" y="1857394"/>
            <a:ext cx="7956959" cy="4203916"/>
          </a:xfrm>
          <a:prstGeom prst="rect">
            <a:avLst/>
          </a:prstGeom>
        </p:spPr>
      </p:pic>
      <p:sp>
        <p:nvSpPr>
          <p:cNvPr id="5" name="TextBox 4"/>
          <p:cNvSpPr txBox="1"/>
          <p:nvPr/>
        </p:nvSpPr>
        <p:spPr>
          <a:xfrm>
            <a:off x="594360" y="1024128"/>
            <a:ext cx="9897749" cy="646331"/>
          </a:xfrm>
          <a:prstGeom prst="rect">
            <a:avLst/>
          </a:prstGeom>
          <a:noFill/>
        </p:spPr>
        <p:txBody>
          <a:bodyPr wrap="square" rtlCol="0">
            <a:spAutoFit/>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Create one or more Amazon S3 </a:t>
            </a:r>
            <a:r>
              <a:rPr lang="en-US" dirty="0" smtClean="0">
                <a:solidFill>
                  <a:schemeClr val="accent5">
                    <a:lumMod val="75000"/>
                  </a:schemeClr>
                </a:solidFill>
                <a:latin typeface="Times New Roman" panose="02020603050405020304" pitchFamily="18" charset="0"/>
                <a:cs typeface="Times New Roman" panose="02020603050405020304" pitchFamily="18" charset="0"/>
              </a:rPr>
              <a:t>buckets as</a:t>
            </a:r>
            <a:r>
              <a:rPr lang="en-IN" dirty="0" smtClean="0">
                <a:solidFill>
                  <a:schemeClr val="accent5">
                    <a:lumMod val="75000"/>
                  </a:schemeClr>
                </a:solidFill>
                <a:latin typeface="Times New Roman" panose="02020603050405020304" pitchFamily="18" charset="0"/>
                <a:cs typeface="Times New Roman" panose="02020603050405020304" pitchFamily="18" charset="0"/>
              </a:rPr>
              <a:t> </a:t>
            </a:r>
            <a:r>
              <a:rPr lang="en-IN" dirty="0">
                <a:solidFill>
                  <a:schemeClr val="accent5">
                    <a:lumMod val="75000"/>
                  </a:schemeClr>
                </a:solidFill>
                <a:latin typeface="Times New Roman" panose="02020603050405020304" pitchFamily="18" charset="0"/>
                <a:cs typeface="Times New Roman" panose="02020603050405020304" pitchFamily="18" charset="0"/>
              </a:rPr>
              <a:t>your origin </a:t>
            </a:r>
            <a:r>
              <a:rPr lang="en-IN" dirty="0" smtClean="0">
                <a:solidFill>
                  <a:schemeClr val="accent5">
                    <a:lumMod val="75000"/>
                  </a:schemeClr>
                </a:solidFill>
                <a:latin typeface="Times New Roman" panose="02020603050405020304" pitchFamily="18" charset="0"/>
                <a:cs typeface="Times New Roman" panose="02020603050405020304" pitchFamily="18" charset="0"/>
              </a:rPr>
              <a:t>servers (</a:t>
            </a:r>
            <a:r>
              <a:rPr lang="en-US" dirty="0">
                <a:solidFill>
                  <a:schemeClr val="accent5">
                    <a:lumMod val="75000"/>
                  </a:schemeClr>
                </a:solidFill>
                <a:latin typeface="Times New Roman" panose="02020603050405020304" pitchFamily="18" charset="0"/>
                <a:cs typeface="Times New Roman" panose="02020603050405020304" pitchFamily="18" charset="0"/>
              </a:rPr>
              <a:t>a</a:t>
            </a:r>
            <a:r>
              <a:rPr lang="en-US" dirty="0" smtClean="0">
                <a:solidFill>
                  <a:schemeClr val="accent5">
                    <a:lumMod val="75000"/>
                  </a:schemeClr>
                </a:solidFill>
                <a:latin typeface="Times New Roman" panose="02020603050405020304" pitchFamily="18" charset="0"/>
                <a:cs typeface="Times New Roman" panose="02020603050405020304" pitchFamily="18" charset="0"/>
              </a:rPr>
              <a:t>n </a:t>
            </a:r>
            <a:r>
              <a:rPr lang="en-US" dirty="0">
                <a:solidFill>
                  <a:schemeClr val="accent5">
                    <a:lumMod val="75000"/>
                  </a:schemeClr>
                </a:solidFill>
                <a:latin typeface="Times New Roman" panose="02020603050405020304" pitchFamily="18" charset="0"/>
                <a:cs typeface="Times New Roman" panose="02020603050405020304" pitchFamily="18" charset="0"/>
              </a:rPr>
              <a:t>origin is the location where you store the original version of your </a:t>
            </a:r>
            <a:r>
              <a:rPr lang="en-US" dirty="0" smtClean="0">
                <a:solidFill>
                  <a:schemeClr val="accent5">
                    <a:lumMod val="75000"/>
                  </a:schemeClr>
                </a:solidFill>
                <a:latin typeface="Times New Roman" panose="02020603050405020304" pitchFamily="18" charset="0"/>
                <a:cs typeface="Times New Roman" panose="02020603050405020304" pitchFamily="18" charset="0"/>
              </a:rPr>
              <a:t>content) and </a:t>
            </a:r>
            <a:r>
              <a:rPr lang="en-US" dirty="0">
                <a:solidFill>
                  <a:schemeClr val="accent5">
                    <a:lumMod val="75000"/>
                  </a:schemeClr>
                </a:solidFill>
                <a:latin typeface="Times New Roman" panose="02020603050405020304" pitchFamily="18" charset="0"/>
                <a:cs typeface="Times New Roman" panose="02020603050405020304" pitchFamily="18" charset="0"/>
              </a:rPr>
              <a:t>u</a:t>
            </a:r>
            <a:r>
              <a:rPr lang="en-US" dirty="0" smtClean="0">
                <a:solidFill>
                  <a:schemeClr val="accent5">
                    <a:lumMod val="75000"/>
                  </a:schemeClr>
                </a:solidFill>
                <a:latin typeface="Times New Roman" panose="02020603050405020304" pitchFamily="18" charset="0"/>
                <a:cs typeface="Times New Roman" panose="02020603050405020304" pitchFamily="18" charset="0"/>
              </a:rPr>
              <a:t>pload </a:t>
            </a:r>
            <a:r>
              <a:rPr lang="en-US" dirty="0">
                <a:solidFill>
                  <a:schemeClr val="accent5">
                    <a:lumMod val="75000"/>
                  </a:schemeClr>
                </a:solidFill>
                <a:latin typeface="Times New Roman" panose="02020603050405020304" pitchFamily="18" charset="0"/>
                <a:cs typeface="Times New Roman" panose="02020603050405020304" pitchFamily="18" charset="0"/>
              </a:rPr>
              <a:t>your content to your origin </a:t>
            </a:r>
            <a:r>
              <a:rPr lang="en-US" dirty="0" smtClean="0">
                <a:solidFill>
                  <a:schemeClr val="accent5">
                    <a:lumMod val="75000"/>
                  </a:schemeClr>
                </a:solidFill>
                <a:latin typeface="Times New Roman" panose="02020603050405020304" pitchFamily="18" charset="0"/>
                <a:cs typeface="Times New Roman" panose="02020603050405020304" pitchFamily="18" charset="0"/>
              </a:rPr>
              <a:t>servers.</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83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777" y="905285"/>
            <a:ext cx="6254264" cy="3017491"/>
          </a:xfrm>
          <a:prstGeom prst="rect">
            <a:avLst/>
          </a:prstGeom>
        </p:spPr>
      </p:pic>
      <p:sp>
        <p:nvSpPr>
          <p:cNvPr id="5" name="TextBox 4"/>
          <p:cNvSpPr txBox="1"/>
          <p:nvPr/>
        </p:nvSpPr>
        <p:spPr>
          <a:xfrm>
            <a:off x="630936" y="1664208"/>
            <a:ext cx="4032504" cy="923330"/>
          </a:xfrm>
          <a:prstGeom prst="rect">
            <a:avLst/>
          </a:prstGeom>
          <a:noFill/>
        </p:spPr>
        <p:txBody>
          <a:bodyPr wrap="square" rtlCol="0">
            <a:spAutoFit/>
          </a:bodyPr>
          <a:lstStyle/>
          <a:p>
            <a:r>
              <a:rPr lang="en-US" dirty="0" smtClean="0">
                <a:solidFill>
                  <a:schemeClr val="accent5">
                    <a:lumMod val="75000"/>
                  </a:schemeClr>
                </a:solidFill>
                <a:latin typeface="Times New Roman" panose="02020603050405020304" pitchFamily="18" charset="0"/>
                <a:cs typeface="Times New Roman" panose="02020603050405020304" pitchFamily="18" charset="0"/>
              </a:rPr>
              <a:t>While creating the distribution its ask for origin . In my case I am using S3 bucket as origin and select that origin server.</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30936" y="4396187"/>
            <a:ext cx="4032504" cy="1754326"/>
          </a:xfrm>
          <a:prstGeom prst="rect">
            <a:avLst/>
          </a:prstGeom>
          <a:noFill/>
        </p:spPr>
        <p:txBody>
          <a:bodyPr wrap="square" rtlCol="0">
            <a:spAutoFit/>
          </a:bodyPr>
          <a:lstStyle/>
          <a:p>
            <a:r>
              <a:rPr lang="en-US" dirty="0" smtClean="0">
                <a:solidFill>
                  <a:schemeClr val="accent5">
                    <a:lumMod val="75000"/>
                  </a:schemeClr>
                </a:solidFill>
                <a:latin typeface="Times New Roman" panose="02020603050405020304" pitchFamily="18" charset="0"/>
                <a:cs typeface="Times New Roman" panose="02020603050405020304" pitchFamily="18" charset="0"/>
              </a:rPr>
              <a:t>Under origin access let’s set to the recommended setting, which will give cloudfront access to things in bucket. And also we should  setup origin access control, click on create control setting and select origin as S3 and save.</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778" y="4269758"/>
            <a:ext cx="6254262" cy="2270083"/>
          </a:xfrm>
          <a:prstGeom prst="rect">
            <a:avLst/>
          </a:prstGeom>
        </p:spPr>
      </p:pic>
    </p:spTree>
    <p:extLst>
      <p:ext uri="{BB962C8B-B14F-4D97-AF65-F5344CB8AC3E}">
        <p14:creationId xmlns:p14="http://schemas.microsoft.com/office/powerpoint/2010/main" val="2154400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190" y="1207489"/>
            <a:ext cx="5398208" cy="2152761"/>
          </a:xfrm>
          <a:prstGeom prst="rect">
            <a:avLst/>
          </a:prstGeom>
        </p:spPr>
      </p:pic>
      <p:sp>
        <p:nvSpPr>
          <p:cNvPr id="5" name="TextBox 4"/>
          <p:cNvSpPr txBox="1"/>
          <p:nvPr/>
        </p:nvSpPr>
        <p:spPr>
          <a:xfrm>
            <a:off x="493776" y="1838682"/>
            <a:ext cx="4395158" cy="646331"/>
          </a:xfrm>
          <a:prstGeom prst="rect">
            <a:avLst/>
          </a:prstGeom>
          <a:noFill/>
        </p:spPr>
        <p:txBody>
          <a:bodyPr wrap="square" rtlCol="0">
            <a:spAutoFit/>
          </a:bodyPr>
          <a:lstStyle/>
          <a:p>
            <a:r>
              <a:rPr lang="en-US" dirty="0" smtClean="0">
                <a:solidFill>
                  <a:schemeClr val="accent5">
                    <a:lumMod val="75000"/>
                  </a:schemeClr>
                </a:solidFill>
                <a:latin typeface="Times New Roman" panose="02020603050405020304" pitchFamily="18" charset="0"/>
                <a:cs typeface="Times New Roman" panose="02020603050405020304" pitchFamily="18" charset="0"/>
              </a:rPr>
              <a:t>And select the Do not enable security protections.</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190" y="3904254"/>
            <a:ext cx="5398208" cy="2133710"/>
          </a:xfrm>
          <a:prstGeom prst="rect">
            <a:avLst/>
          </a:prstGeom>
        </p:spPr>
      </p:pic>
      <p:sp>
        <p:nvSpPr>
          <p:cNvPr id="7" name="TextBox 6"/>
          <p:cNvSpPr txBox="1"/>
          <p:nvPr/>
        </p:nvSpPr>
        <p:spPr>
          <a:xfrm flipH="1">
            <a:off x="630935" y="4663440"/>
            <a:ext cx="4462273" cy="923330"/>
          </a:xfrm>
          <a:prstGeom prst="rect">
            <a:avLst/>
          </a:prstGeom>
          <a:noFill/>
        </p:spPr>
        <p:txBody>
          <a:bodyPr wrap="square" rtlCol="0">
            <a:spAutoFit/>
          </a:bodyPr>
          <a:lstStyle/>
          <a:p>
            <a:r>
              <a:rPr lang="en-US" dirty="0" smtClean="0">
                <a:solidFill>
                  <a:schemeClr val="accent5">
                    <a:lumMod val="75000"/>
                  </a:schemeClr>
                </a:solidFill>
                <a:latin typeface="Times New Roman" panose="02020603050405020304" pitchFamily="18" charset="0"/>
                <a:cs typeface="Times New Roman" panose="02020603050405020304" pitchFamily="18" charset="0"/>
              </a:rPr>
              <a:t>In default root object specify your web page name. afterwards click below create distribution </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3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 name="TextBox 3"/>
          <p:cNvSpPr txBox="1"/>
          <p:nvPr/>
        </p:nvSpPr>
        <p:spPr>
          <a:xfrm>
            <a:off x="876704" y="925122"/>
            <a:ext cx="3110080" cy="1754326"/>
          </a:xfrm>
          <a:prstGeom prst="rect">
            <a:avLst/>
          </a:prstGeom>
          <a:noFill/>
        </p:spPr>
        <p:txBody>
          <a:bodyPr wrap="square" rtlCol="0">
            <a:spAutoFit/>
          </a:bodyPr>
          <a:lstStyle/>
          <a:p>
            <a:r>
              <a:rPr lang="en-US" dirty="0" smtClean="0">
                <a:solidFill>
                  <a:schemeClr val="accent5">
                    <a:lumMod val="75000"/>
                  </a:schemeClr>
                </a:solidFill>
                <a:latin typeface="Times New Roman" panose="02020603050405020304" pitchFamily="18" charset="0"/>
                <a:cs typeface="Times New Roman" panose="02020603050405020304" pitchFamily="18" charset="0"/>
              </a:rPr>
              <a:t>Successfully created distribution. And also it will show update your bucket policy, to update click on copy policy and click on S3 bucket permission link.</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871" y="925122"/>
            <a:ext cx="6629169" cy="313417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0871" y="4142232"/>
            <a:ext cx="5559553" cy="2368296"/>
          </a:xfrm>
          <a:prstGeom prst="rect">
            <a:avLst/>
          </a:prstGeom>
        </p:spPr>
      </p:pic>
      <p:sp>
        <p:nvSpPr>
          <p:cNvPr id="5" name="TextBox 4"/>
          <p:cNvSpPr txBox="1"/>
          <p:nvPr/>
        </p:nvSpPr>
        <p:spPr>
          <a:xfrm>
            <a:off x="557784" y="4489704"/>
            <a:ext cx="3666744" cy="1477328"/>
          </a:xfrm>
          <a:prstGeom prst="rect">
            <a:avLst/>
          </a:prstGeom>
          <a:noFill/>
        </p:spPr>
        <p:txBody>
          <a:bodyPr wrap="square" rtlCol="0">
            <a:spAutoFit/>
          </a:bodyPr>
          <a:lstStyle/>
          <a:p>
            <a:r>
              <a:rPr lang="en-US" dirty="0" smtClean="0">
                <a:solidFill>
                  <a:schemeClr val="accent5">
                    <a:lumMod val="75000"/>
                  </a:schemeClr>
                </a:solidFill>
                <a:latin typeface="Times New Roman" panose="02020603050405020304" pitchFamily="18" charset="0"/>
                <a:cs typeface="Times New Roman" panose="02020603050405020304" pitchFamily="18" charset="0"/>
              </a:rPr>
              <a:t>Go to S3 bucket in that permission and paste the policy which you have copied in edit bucket policy (we allowing the cloudfront to access the </a:t>
            </a:r>
            <a:r>
              <a:rPr lang="en-US" smtClean="0">
                <a:solidFill>
                  <a:schemeClr val="accent5">
                    <a:lumMod val="75000"/>
                  </a:schemeClr>
                </a:solidFill>
                <a:latin typeface="Times New Roman" panose="02020603050405020304" pitchFamily="18" charset="0"/>
                <a:cs typeface="Times New Roman" panose="02020603050405020304" pitchFamily="18" charset="0"/>
              </a:rPr>
              <a:t>S3 bucket) and </a:t>
            </a:r>
            <a:r>
              <a:rPr lang="en-US" dirty="0" smtClean="0">
                <a:solidFill>
                  <a:schemeClr val="accent5">
                    <a:lumMod val="75000"/>
                  </a:schemeClr>
                </a:solidFill>
                <a:latin typeface="Times New Roman" panose="02020603050405020304" pitchFamily="18" charset="0"/>
                <a:cs typeface="Times New Roman" panose="02020603050405020304" pitchFamily="18" charset="0"/>
              </a:rPr>
              <a:t>save.</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54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 name="TextBox 3"/>
          <p:cNvSpPr txBox="1"/>
          <p:nvPr/>
        </p:nvSpPr>
        <p:spPr>
          <a:xfrm>
            <a:off x="675536" y="129799"/>
            <a:ext cx="4454248" cy="461665"/>
          </a:xfrm>
          <a:prstGeom prst="rect">
            <a:avLst/>
          </a:prstGeom>
          <a:noFill/>
        </p:spPr>
        <p:txBody>
          <a:bodyPr wrap="square" rtlCol="0">
            <a:spAutoFit/>
          </a:bodyPr>
          <a:lstStyle/>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VPC Architecture</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683" y="1245805"/>
            <a:ext cx="6487694" cy="4633787"/>
          </a:xfrm>
          <a:prstGeom prst="rect">
            <a:avLst/>
          </a:prstGeom>
        </p:spPr>
      </p:pic>
    </p:spTree>
    <p:extLst>
      <p:ext uri="{BB962C8B-B14F-4D97-AF65-F5344CB8AC3E}">
        <p14:creationId xmlns:p14="http://schemas.microsoft.com/office/powerpoint/2010/main" val="2401597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 name="TextBox 3"/>
          <p:cNvSpPr txBox="1"/>
          <p:nvPr/>
        </p:nvSpPr>
        <p:spPr>
          <a:xfrm>
            <a:off x="745606" y="1281251"/>
            <a:ext cx="9724157" cy="923330"/>
          </a:xfrm>
          <a:prstGeom prst="rect">
            <a:avLst/>
          </a:prstGeom>
          <a:noFill/>
        </p:spPr>
        <p:txBody>
          <a:bodyPr wrap="square" rtlCol="0">
            <a:spAutoFit/>
          </a:bodyPr>
          <a:lstStyle/>
          <a:p>
            <a:r>
              <a:rPr lang="en-US" dirty="0" smtClean="0">
                <a:solidFill>
                  <a:schemeClr val="accent5">
                    <a:lumMod val="75000"/>
                  </a:schemeClr>
                </a:solidFill>
                <a:latin typeface="Times New Roman" panose="02020603050405020304" pitchFamily="18" charset="0"/>
                <a:cs typeface="Times New Roman" panose="02020603050405020304" pitchFamily="18" charset="0"/>
              </a:rPr>
              <a:t>Go back to the distributions. </a:t>
            </a:r>
            <a:r>
              <a:rPr lang="en-US" dirty="0">
                <a:solidFill>
                  <a:schemeClr val="accent5">
                    <a:lumMod val="75000"/>
                  </a:schemeClr>
                </a:solidFill>
                <a:latin typeface="Times New Roman" panose="02020603050405020304" pitchFamily="18" charset="0"/>
                <a:cs typeface="Times New Roman" panose="02020603050405020304" pitchFamily="18" charset="0"/>
              </a:rPr>
              <a:t>D</a:t>
            </a:r>
            <a:r>
              <a:rPr lang="en-US" dirty="0" smtClean="0">
                <a:solidFill>
                  <a:schemeClr val="accent5">
                    <a:lumMod val="75000"/>
                  </a:schemeClr>
                </a:solidFill>
                <a:latin typeface="Times New Roman" panose="02020603050405020304" pitchFamily="18" charset="0"/>
                <a:cs typeface="Times New Roman" panose="02020603050405020304" pitchFamily="18" charset="0"/>
              </a:rPr>
              <a:t>istribution will be created but in the last modified there will be in deploying stage, wait until to deploy. After deploy copy the domain name and paste it any web browser. Then it will display the content which is uploaded in the S3 bucket.</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972" y="2796070"/>
            <a:ext cx="6391424" cy="3200564"/>
          </a:xfrm>
          <a:prstGeom prst="rect">
            <a:avLst/>
          </a:prstGeom>
        </p:spPr>
      </p:pic>
    </p:spTree>
    <p:extLst>
      <p:ext uri="{BB962C8B-B14F-4D97-AF65-F5344CB8AC3E}">
        <p14:creationId xmlns:p14="http://schemas.microsoft.com/office/powerpoint/2010/main" val="4238256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7" name="Picture 6"/>
          <p:cNvPicPr>
            <a:picLocks noChangeAspect="1"/>
          </p:cNvPicPr>
          <p:nvPr/>
        </p:nvPicPr>
        <p:blipFill>
          <a:blip r:embed="rId3"/>
          <a:stretch>
            <a:fillRect/>
          </a:stretch>
        </p:blipFill>
        <p:spPr>
          <a:xfrm>
            <a:off x="1730584" y="3849624"/>
            <a:ext cx="6370999" cy="2580519"/>
          </a:xfrm>
          <a:prstGeom prst="rect">
            <a:avLst/>
          </a:prstGeom>
        </p:spPr>
      </p:pic>
      <p:pic>
        <p:nvPicPr>
          <p:cNvPr id="9" name="Picture 8"/>
          <p:cNvPicPr>
            <a:picLocks noChangeAspect="1"/>
          </p:cNvPicPr>
          <p:nvPr/>
        </p:nvPicPr>
        <p:blipFill>
          <a:blip r:embed="rId4"/>
          <a:stretch>
            <a:fillRect/>
          </a:stretch>
        </p:blipFill>
        <p:spPr>
          <a:xfrm>
            <a:off x="1730584" y="775735"/>
            <a:ext cx="6370999" cy="3073889"/>
          </a:xfrm>
          <a:prstGeom prst="rect">
            <a:avLst/>
          </a:prstGeom>
        </p:spPr>
      </p:pic>
    </p:spTree>
    <p:extLst>
      <p:ext uri="{BB962C8B-B14F-4D97-AF65-F5344CB8AC3E}">
        <p14:creationId xmlns:p14="http://schemas.microsoft.com/office/powerpoint/2010/main" val="80938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TextBox 2"/>
          <p:cNvSpPr txBox="1"/>
          <p:nvPr/>
        </p:nvSpPr>
        <p:spPr>
          <a:xfrm>
            <a:off x="941683" y="1581912"/>
            <a:ext cx="6517895" cy="3539430"/>
          </a:xfrm>
          <a:prstGeom prst="rect">
            <a:avLst/>
          </a:prstGeom>
          <a:noFill/>
        </p:spPr>
        <p:txBody>
          <a:bodyPr wrap="square" rtlCol="0">
            <a:spAutoFit/>
          </a:bodyPr>
          <a:lstStyle/>
          <a:p>
            <a:r>
              <a:rPr lang="en-IN" sz="2800" u="sng" dirty="0">
                <a:solidFill>
                  <a:schemeClr val="accent5">
                    <a:lumMod val="75000"/>
                  </a:schemeClr>
                </a:solidFill>
                <a:latin typeface="Times New Roman" panose="02020603050405020304" pitchFamily="18" charset="0"/>
                <a:cs typeface="Times New Roman" panose="02020603050405020304" pitchFamily="18" charset="0"/>
              </a:rPr>
              <a:t>Key VPC components</a:t>
            </a:r>
            <a:r>
              <a:rPr lang="en-IN" sz="2800" u="sng" dirty="0" smtClean="0">
                <a:solidFill>
                  <a:schemeClr val="accent5">
                    <a:lumMod val="75000"/>
                  </a:schemeClr>
                </a:solidFill>
                <a:latin typeface="Times New Roman" panose="02020603050405020304" pitchFamily="18" charset="0"/>
                <a:cs typeface="Times New Roman" panose="02020603050405020304" pitchFamily="18" charset="0"/>
              </a:rPr>
              <a:t>:</a:t>
            </a:r>
          </a:p>
          <a:p>
            <a:endParaRPr lang="en-IN" sz="2800" dirty="0" smtClean="0">
              <a:solidFill>
                <a:schemeClr val="accent5">
                  <a:lumMod val="75000"/>
                </a:schemeClr>
              </a:solidFill>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Subnets</a:t>
            </a:r>
          </a:p>
          <a:p>
            <a:pPr marL="914400" lvl="1" indent="-457200">
              <a:lnSpc>
                <a:spcPct val="150000"/>
              </a:lnSpc>
              <a:buFont typeface="Arial" panose="020B0604020202020204" pitchFamily="34" charset="0"/>
              <a:buChar char="•"/>
            </a:pP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Route Tables</a:t>
            </a:r>
          </a:p>
          <a:p>
            <a:pPr marL="914400" lvl="1" indent="-457200">
              <a:lnSpc>
                <a:spcPct val="150000"/>
              </a:lnSpc>
              <a:buFont typeface="Arial" panose="020B0604020202020204" pitchFamily="34" charset="0"/>
              <a:buChar char="•"/>
            </a:pP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Network ACLs</a:t>
            </a:r>
          </a:p>
          <a:p>
            <a:pPr marL="914400" lvl="1" indent="-457200">
              <a:lnSpc>
                <a:spcPct val="150000"/>
              </a:lnSpc>
              <a:buFont typeface="Arial" panose="020B0604020202020204" pitchFamily="34" charset="0"/>
              <a:buChar char="•"/>
            </a:pP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Security Groups</a:t>
            </a:r>
            <a:endParaRPr lang="en-IN" sz="28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5536" y="166375"/>
            <a:ext cx="4454248" cy="461665"/>
          </a:xfrm>
          <a:prstGeom prst="rect">
            <a:avLst/>
          </a:prstGeom>
          <a:noFill/>
        </p:spPr>
        <p:txBody>
          <a:bodyPr wrap="square" rtlCol="0">
            <a:spAutoFit/>
          </a:bodyPr>
          <a:lstStyle/>
          <a:p>
            <a:r>
              <a:rPr lang="en-IN" sz="2400" b="1" dirty="0">
                <a:solidFill>
                  <a:schemeClr val="accent5">
                    <a:lumMod val="50000"/>
                  </a:schemeClr>
                </a:solidFill>
                <a:latin typeface="Times New Roman" panose="02020603050405020304" pitchFamily="18" charset="0"/>
                <a:cs typeface="Times New Roman" panose="02020603050405020304" pitchFamily="18" charset="0"/>
              </a:rPr>
              <a:t>VPC Components</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07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 name="TextBox 3"/>
          <p:cNvSpPr txBox="1"/>
          <p:nvPr/>
        </p:nvSpPr>
        <p:spPr>
          <a:xfrm>
            <a:off x="675536" y="129799"/>
            <a:ext cx="4454248" cy="461665"/>
          </a:xfrm>
          <a:prstGeom prst="rect">
            <a:avLst/>
          </a:prstGeom>
          <a:noFill/>
        </p:spPr>
        <p:txBody>
          <a:bodyPr wrap="square" rtlCol="0">
            <a:spAutoFit/>
          </a:bodyPr>
          <a:lstStyle/>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Subnets and IP Addressing</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39496" y="638259"/>
            <a:ext cx="9952613" cy="1415772"/>
          </a:xfrm>
          <a:prstGeom prst="rect">
            <a:avLst/>
          </a:prstGeom>
          <a:noFill/>
        </p:spPr>
        <p:txBody>
          <a:bodyPr wrap="square" rtlCol="0">
            <a:spAutoFit/>
          </a:bodyPr>
          <a:lstStyle/>
          <a:p>
            <a:r>
              <a:rPr lang="en-IN" sz="2000" u="sng" dirty="0">
                <a:solidFill>
                  <a:schemeClr val="accent5">
                    <a:lumMod val="75000"/>
                  </a:schemeClr>
                </a:solidFill>
                <a:latin typeface="Times New Roman" panose="02020603050405020304" pitchFamily="18" charset="0"/>
                <a:cs typeface="Times New Roman" panose="02020603050405020304" pitchFamily="18" charset="0"/>
              </a:rPr>
              <a:t>Explanation of </a:t>
            </a:r>
            <a:r>
              <a:rPr lang="en-IN" sz="2000" u="sng" dirty="0" smtClean="0">
                <a:solidFill>
                  <a:schemeClr val="accent5">
                    <a:lumMod val="75000"/>
                  </a:schemeClr>
                </a:solidFill>
                <a:latin typeface="Times New Roman" panose="02020603050405020304" pitchFamily="18" charset="0"/>
                <a:cs typeface="Times New Roman" panose="02020603050405020304" pitchFamily="18" charset="0"/>
              </a:rPr>
              <a:t>subnets:</a:t>
            </a:r>
          </a:p>
          <a:p>
            <a:endParaRPr lang="en-US" sz="500" u="sng"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A subnet </a:t>
            </a:r>
            <a:r>
              <a:rPr lang="en-US" sz="2000" dirty="0">
                <a:solidFill>
                  <a:schemeClr val="accent5">
                    <a:lumMod val="75000"/>
                  </a:schemeClr>
                </a:solidFill>
                <a:latin typeface="Times New Roman" panose="02020603050405020304" pitchFamily="18" charset="0"/>
                <a:cs typeface="Times New Roman" panose="02020603050405020304" pitchFamily="18" charset="0"/>
              </a:rPr>
              <a:t>is a network inside a network. Subnets make networks more efficient. Through subnetting, network traffic can travel a shorter distance without passing through unnecessary routers to reach its destination.</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32321" y="1988204"/>
            <a:ext cx="9816573" cy="1585049"/>
          </a:xfrm>
          <a:prstGeom prst="rect">
            <a:avLst/>
          </a:prstGeom>
          <a:noFill/>
        </p:spPr>
        <p:txBody>
          <a:bodyPr wrap="square" rtlCol="0">
            <a:spAutoFit/>
          </a:bodyPr>
          <a:lstStyle/>
          <a:p>
            <a:endParaRPr lang="en-IN" sz="900" u="sng"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IN" sz="2000" u="sng" dirty="0" smtClean="0">
                <a:solidFill>
                  <a:schemeClr val="accent5">
                    <a:lumMod val="75000"/>
                  </a:schemeClr>
                </a:solidFill>
                <a:latin typeface="Times New Roman" panose="02020603050405020304" pitchFamily="18" charset="0"/>
                <a:cs typeface="Times New Roman" panose="02020603050405020304" pitchFamily="18" charset="0"/>
              </a:rPr>
              <a:t>Private vs </a:t>
            </a:r>
            <a:r>
              <a:rPr lang="en-IN" sz="2000" u="sng" dirty="0">
                <a:solidFill>
                  <a:schemeClr val="accent5">
                    <a:lumMod val="75000"/>
                  </a:schemeClr>
                </a:solidFill>
                <a:latin typeface="Times New Roman" panose="02020603050405020304" pitchFamily="18" charset="0"/>
                <a:cs typeface="Times New Roman" panose="02020603050405020304" pitchFamily="18" charset="0"/>
              </a:rPr>
              <a:t>public </a:t>
            </a:r>
            <a:r>
              <a:rPr lang="en-IN" sz="2000" u="sng" dirty="0" smtClean="0">
                <a:solidFill>
                  <a:schemeClr val="accent5">
                    <a:lumMod val="75000"/>
                  </a:schemeClr>
                </a:solidFill>
                <a:latin typeface="Times New Roman" panose="02020603050405020304" pitchFamily="18" charset="0"/>
                <a:cs typeface="Times New Roman" panose="02020603050405020304" pitchFamily="18" charset="0"/>
              </a:rPr>
              <a:t>subnets:</a:t>
            </a:r>
          </a:p>
          <a:p>
            <a:endParaRPr lang="en-IN" sz="800" u="sng"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a:solidFill>
                  <a:schemeClr val="accent5">
                    <a:lumMod val="75000"/>
                  </a:schemeClr>
                </a:solidFill>
                <a:latin typeface="Times New Roman" panose="02020603050405020304" pitchFamily="18" charset="0"/>
                <a:cs typeface="Times New Roman" panose="02020603050405020304" pitchFamily="18" charset="0"/>
              </a:rPr>
              <a:t>A public subnet is a subnet that is associated with a route table that has a route to an Internet gateway. A private subnet is a subnet that is associated with a route table that does not have a route to an Internet gateway.</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39496" y="3583262"/>
            <a:ext cx="9809398" cy="3062377"/>
          </a:xfrm>
          <a:prstGeom prst="rect">
            <a:avLst/>
          </a:prstGeom>
          <a:noFill/>
        </p:spPr>
        <p:txBody>
          <a:bodyPr wrap="square" rtlCol="0">
            <a:spAutoFit/>
          </a:bodyPr>
          <a:lstStyle/>
          <a:p>
            <a:endParaRPr lang="en-US" sz="300" u="sng"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000" u="sng" dirty="0" smtClean="0">
                <a:solidFill>
                  <a:schemeClr val="accent5">
                    <a:lumMod val="75000"/>
                  </a:schemeClr>
                </a:solidFill>
                <a:latin typeface="Times New Roman" panose="02020603050405020304" pitchFamily="18" charset="0"/>
                <a:cs typeface="Times New Roman" panose="02020603050405020304" pitchFamily="18" charset="0"/>
              </a:rPr>
              <a:t>IPv4 </a:t>
            </a:r>
            <a:r>
              <a:rPr lang="en-US" sz="2000" u="sng" dirty="0">
                <a:solidFill>
                  <a:schemeClr val="accent5">
                    <a:lumMod val="75000"/>
                  </a:schemeClr>
                </a:solidFill>
                <a:latin typeface="Times New Roman" panose="02020603050405020304" pitchFamily="18" charset="0"/>
                <a:cs typeface="Times New Roman" panose="02020603050405020304" pitchFamily="18" charset="0"/>
              </a:rPr>
              <a:t>and IPv6 addressing within </a:t>
            </a:r>
            <a:r>
              <a:rPr lang="en-US" sz="2000" u="sng" dirty="0" smtClean="0">
                <a:solidFill>
                  <a:schemeClr val="accent5">
                    <a:lumMod val="75000"/>
                  </a:schemeClr>
                </a:solidFill>
                <a:latin typeface="Times New Roman" panose="02020603050405020304" pitchFamily="18" charset="0"/>
                <a:cs typeface="Times New Roman" panose="02020603050405020304" pitchFamily="18" charset="0"/>
              </a:rPr>
              <a:t>VPC:</a:t>
            </a:r>
          </a:p>
          <a:p>
            <a:endParaRPr lang="en-US" sz="1000" u="sng"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a:solidFill>
                  <a:schemeClr val="accent5">
                    <a:lumMod val="75000"/>
                  </a:schemeClr>
                </a:solidFill>
                <a:latin typeface="Times New Roman" panose="02020603050405020304" pitchFamily="18" charset="0"/>
                <a:cs typeface="Times New Roman" panose="02020603050405020304" pitchFamily="18" charset="0"/>
              </a:rPr>
              <a:t>VPC can operate in dual-stack mode — your resources can communicate over IPv4, or IPv6, or both. IPv4 and IPv6 communication are independent of each other. You cannot disable IPv4 support for your VPC and subnets; this is the default IP addressing system for Amazon VPC and Amazon EC2</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a:t>
            </a:r>
          </a:p>
          <a:p>
            <a:r>
              <a:rPr lang="en-US" sz="2000" dirty="0">
                <a:solidFill>
                  <a:schemeClr val="accent5">
                    <a:lumMod val="75000"/>
                  </a:schemeClr>
                </a:solidFill>
                <a:latin typeface="Times New Roman" panose="02020603050405020304" pitchFamily="18" charset="0"/>
                <a:cs typeface="Times New Roman" panose="02020603050405020304" pitchFamily="18" charset="0"/>
              </a:rPr>
              <a:t>IPv6 addresses are only supported for the inside IP addresses of the VPN tunnels. The outside tunnel IP addresses for the AWS endpoints are IPv4 addresses, and the public IP address of your customer gateway must be an IPv4 address. Site-to-Site VPN connections on a virtual private gateway do not support IPv6.</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4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 name="TextBox 3"/>
          <p:cNvSpPr txBox="1"/>
          <p:nvPr/>
        </p:nvSpPr>
        <p:spPr>
          <a:xfrm>
            <a:off x="675536" y="156101"/>
            <a:ext cx="4454248" cy="461665"/>
          </a:xfrm>
          <a:prstGeom prst="rect">
            <a:avLst/>
          </a:prstGeom>
          <a:noFill/>
        </p:spPr>
        <p:txBody>
          <a:bodyPr wrap="square" rtlCol="0">
            <a:spAutoFit/>
          </a:bodyPr>
          <a:lstStyle/>
          <a:p>
            <a:r>
              <a:rPr lang="en-IN" sz="2400" b="1" dirty="0">
                <a:solidFill>
                  <a:schemeClr val="accent5">
                    <a:lumMod val="50000"/>
                  </a:schemeClr>
                </a:solidFill>
                <a:latin typeface="Times New Roman" panose="02020603050405020304" pitchFamily="18" charset="0"/>
                <a:cs typeface="Times New Roman" panose="02020603050405020304" pitchFamily="18" charset="0"/>
              </a:rPr>
              <a:t>Routing in VPC</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85215" y="1051560"/>
            <a:ext cx="9906893" cy="1477328"/>
          </a:xfrm>
          <a:prstGeom prst="rect">
            <a:avLst/>
          </a:prstGeom>
          <a:noFill/>
        </p:spPr>
        <p:txBody>
          <a:bodyPr wrap="square" rtlCol="0">
            <a:spAutoFit/>
          </a:bodyPr>
          <a:lstStyle/>
          <a:p>
            <a:r>
              <a:rPr lang="en-US" sz="2000" u="sng" dirty="0">
                <a:solidFill>
                  <a:schemeClr val="accent5">
                    <a:lumMod val="75000"/>
                  </a:schemeClr>
                </a:solidFill>
                <a:latin typeface="Times New Roman" panose="02020603050405020304" pitchFamily="18" charset="0"/>
                <a:cs typeface="Times New Roman" panose="02020603050405020304" pitchFamily="18" charset="0"/>
              </a:rPr>
              <a:t>How routing works in </a:t>
            </a:r>
            <a:r>
              <a:rPr lang="en-US" sz="2000" u="sng" dirty="0" smtClean="0">
                <a:solidFill>
                  <a:schemeClr val="accent5">
                    <a:lumMod val="75000"/>
                  </a:schemeClr>
                </a:solidFill>
                <a:latin typeface="Times New Roman" panose="02020603050405020304" pitchFamily="18" charset="0"/>
                <a:cs typeface="Times New Roman" panose="02020603050405020304" pitchFamily="18" charset="0"/>
              </a:rPr>
              <a:t>VPC:</a:t>
            </a:r>
          </a:p>
          <a:p>
            <a:endParaRPr lang="en-US" sz="900" u="sng"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a:solidFill>
                  <a:schemeClr val="accent5">
                    <a:lumMod val="75000"/>
                  </a:schemeClr>
                </a:solidFill>
                <a:latin typeface="Times New Roman" panose="02020603050405020304" pitchFamily="18" charset="0"/>
                <a:cs typeface="Times New Roman" panose="02020603050405020304" pitchFamily="18" charset="0"/>
              </a:rPr>
              <a:t>Amazon VPC uses route tables to direct traffic within the VPC and between the VPC and the internet. Each subnet in a VPC must be associated with a route table, which controls the traffic routing for the subnet.</a:t>
            </a:r>
            <a:endParaRPr lang="en-IN" sz="2000" u="sng"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75536" y="3419856"/>
            <a:ext cx="9816572" cy="2739211"/>
          </a:xfrm>
          <a:prstGeom prst="rect">
            <a:avLst/>
          </a:prstGeom>
          <a:noFill/>
        </p:spPr>
        <p:txBody>
          <a:bodyPr wrap="square" rtlCol="0">
            <a:spAutoFit/>
          </a:bodyPr>
          <a:lstStyle/>
          <a:p>
            <a:r>
              <a:rPr lang="en-US" sz="2000" u="sng" dirty="0">
                <a:solidFill>
                  <a:schemeClr val="accent5">
                    <a:lumMod val="75000"/>
                  </a:schemeClr>
                </a:solidFill>
                <a:latin typeface="Times New Roman" panose="02020603050405020304" pitchFamily="18" charset="0"/>
                <a:cs typeface="Times New Roman" panose="02020603050405020304" pitchFamily="18" charset="0"/>
              </a:rPr>
              <a:t>Route tables and their </a:t>
            </a:r>
            <a:r>
              <a:rPr lang="en-US" sz="2000" u="sng" dirty="0" smtClean="0">
                <a:solidFill>
                  <a:schemeClr val="accent5">
                    <a:lumMod val="75000"/>
                  </a:schemeClr>
                </a:solidFill>
                <a:latin typeface="Times New Roman" panose="02020603050405020304" pitchFamily="18" charset="0"/>
                <a:cs typeface="Times New Roman" panose="02020603050405020304" pitchFamily="18" charset="0"/>
              </a:rPr>
              <a:t>associations:</a:t>
            </a:r>
          </a:p>
          <a:p>
            <a:endParaRPr lang="en-US" sz="900" u="sng"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a:solidFill>
                  <a:schemeClr val="accent5">
                    <a:lumMod val="75000"/>
                  </a:schemeClr>
                </a:solidFill>
                <a:latin typeface="Times New Roman" panose="02020603050405020304" pitchFamily="18" charset="0"/>
                <a:cs typeface="Times New Roman" panose="02020603050405020304" pitchFamily="18" charset="0"/>
              </a:rPr>
              <a:t>A route table contains a set of rules, called routes, that determine where network traffic from your subnet or gateway is directed. A route table can be associated with zero or more subnets. Each subnet in your VPC must be associated with a route table, which controls the routing for the subnet (subnet route table). You can explicitly associate a subnet with a particular route table. Otherwise, the subnet is implicitly associated with the main route table. A subnet can only be associated with one route table at a time, but you can associate multiple subnets with the same subnet route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table.</a:t>
            </a:r>
            <a:endParaRPr lang="en-IN" sz="2000" u="sng"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98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 name="TextBox 3"/>
          <p:cNvSpPr txBox="1"/>
          <p:nvPr/>
        </p:nvSpPr>
        <p:spPr>
          <a:xfrm>
            <a:off x="675536" y="166375"/>
            <a:ext cx="4454248" cy="461665"/>
          </a:xfrm>
          <a:prstGeom prst="rect">
            <a:avLst/>
          </a:prstGeom>
          <a:noFill/>
        </p:spPr>
        <p:txBody>
          <a:bodyPr wrap="square" rtlCol="0">
            <a:spAutoFit/>
          </a:bodyPr>
          <a:lstStyle/>
          <a:p>
            <a:r>
              <a:rPr lang="en-IN" sz="2400" b="1" dirty="0" smtClean="0">
                <a:solidFill>
                  <a:schemeClr val="accent5">
                    <a:lumMod val="75000"/>
                  </a:schemeClr>
                </a:solidFill>
                <a:latin typeface="Times New Roman" panose="02020603050405020304" pitchFamily="18" charset="0"/>
                <a:cs typeface="Times New Roman" panose="02020603050405020304" pitchFamily="18" charset="0"/>
              </a:rPr>
              <a:t>Secure </a:t>
            </a:r>
            <a:r>
              <a:rPr lang="en-IN" sz="2400" b="1" dirty="0">
                <a:solidFill>
                  <a:schemeClr val="accent5">
                    <a:lumMod val="75000"/>
                  </a:schemeClr>
                </a:solidFill>
                <a:latin typeface="Times New Roman" panose="02020603050405020304" pitchFamily="18" charset="0"/>
                <a:cs typeface="Times New Roman" panose="02020603050405020304" pitchFamily="18" charset="0"/>
              </a:rPr>
              <a:t>Communication</a:t>
            </a:r>
            <a:endParaRPr lang="en-IN" sz="2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flipH="1">
            <a:off x="505448" y="882445"/>
            <a:ext cx="9986661" cy="1938992"/>
          </a:xfrm>
          <a:prstGeom prst="rect">
            <a:avLst/>
          </a:prstGeom>
          <a:noFill/>
        </p:spPr>
        <p:txBody>
          <a:bodyPr wrap="square" rtlCol="0">
            <a:spAutoFit/>
          </a:bodyPr>
          <a:lstStyle/>
          <a:p>
            <a:r>
              <a:rPr lang="en-US" sz="2000" u="sng" dirty="0" smtClean="0">
                <a:solidFill>
                  <a:schemeClr val="accent5">
                    <a:lumMod val="75000"/>
                  </a:schemeClr>
                </a:solidFill>
                <a:latin typeface="Times New Roman" panose="02020603050405020304" pitchFamily="18" charset="0"/>
                <a:cs typeface="Times New Roman" panose="02020603050405020304" pitchFamily="18" charset="0"/>
              </a:rPr>
              <a:t>Security groups:</a:t>
            </a:r>
          </a:p>
          <a:p>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Security </a:t>
            </a:r>
            <a:r>
              <a:rPr lang="en-US" sz="2000" dirty="0">
                <a:solidFill>
                  <a:schemeClr val="accent5">
                    <a:lumMod val="75000"/>
                  </a:schemeClr>
                </a:solidFill>
                <a:latin typeface="Times New Roman" panose="02020603050405020304" pitchFamily="18" charset="0"/>
                <a:cs typeface="Times New Roman" panose="02020603050405020304" pitchFamily="18" charset="0"/>
              </a:rPr>
              <a:t>groups are a key AWS feature for managing network traffic to EC2 instances within a VPC. They act as a virtual firewall that controls the traffic allowed to and from the resources in your virtual private cloud (VPC). You can choose the ports and protocols to allow for inbound traffic and for outbound traffic. For each security group, you add separate sets of rules for inbound traffic and outbound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traffic.</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29817" y="4782312"/>
            <a:ext cx="10690222" cy="369332"/>
          </a:xfrm>
          <a:prstGeom prst="rect">
            <a:avLst/>
          </a:prstGeom>
          <a:noFill/>
        </p:spPr>
        <p:txBody>
          <a:bodyPr wrap="square" rtlCol="0">
            <a:spAutoFit/>
          </a:bodyPr>
          <a:lstStyle/>
          <a:p>
            <a:endParaRPr lang="en-IN" dirty="0"/>
          </a:p>
        </p:txBody>
      </p:sp>
      <p:sp>
        <p:nvSpPr>
          <p:cNvPr id="11" name="TextBox 10"/>
          <p:cNvSpPr txBox="1"/>
          <p:nvPr/>
        </p:nvSpPr>
        <p:spPr>
          <a:xfrm flipH="1">
            <a:off x="536187" y="3158790"/>
            <a:ext cx="9925182" cy="3247043"/>
          </a:xfrm>
          <a:prstGeom prst="rect">
            <a:avLst/>
          </a:prstGeom>
          <a:noFill/>
        </p:spPr>
        <p:txBody>
          <a:bodyPr wrap="square" rtlCol="0">
            <a:spAutoFit/>
          </a:bodyPr>
          <a:lstStyle/>
          <a:p>
            <a:r>
              <a:rPr lang="en-US" sz="2000" u="sng" dirty="0">
                <a:solidFill>
                  <a:schemeClr val="accent5">
                    <a:lumMod val="75000"/>
                  </a:schemeClr>
                </a:solidFill>
                <a:latin typeface="Times New Roman" panose="02020603050405020304" pitchFamily="18" charset="0"/>
                <a:cs typeface="Times New Roman" panose="02020603050405020304" pitchFamily="18" charset="0"/>
              </a:rPr>
              <a:t>Best practices for network </a:t>
            </a:r>
            <a:r>
              <a:rPr lang="en-US" sz="2000" u="sng" dirty="0" smtClean="0">
                <a:solidFill>
                  <a:schemeClr val="accent5">
                    <a:lumMod val="75000"/>
                  </a:schemeClr>
                </a:solidFill>
                <a:latin typeface="Times New Roman" panose="02020603050405020304" pitchFamily="18" charset="0"/>
                <a:cs typeface="Times New Roman" panose="02020603050405020304" pitchFamily="18" charset="0"/>
              </a:rPr>
              <a:t>security:</a:t>
            </a:r>
          </a:p>
          <a:p>
            <a:pPr marL="914400" lvl="1" indent="-457200">
              <a:buFont typeface="+mj-lt"/>
              <a:buAutoNum type="arabicPeriod"/>
            </a:pPr>
            <a:r>
              <a:rPr lang="en-US" sz="2000" dirty="0">
                <a:solidFill>
                  <a:schemeClr val="accent5">
                    <a:lumMod val="75000"/>
                  </a:schemeClr>
                </a:solidFill>
                <a:latin typeface="Times New Roman" panose="02020603050405020304" pitchFamily="18" charset="0"/>
                <a:cs typeface="Times New Roman" panose="02020603050405020304" pitchFamily="18" charset="0"/>
              </a:rPr>
              <a:t>Use security groups and network ACLs to control traffic.</a:t>
            </a:r>
          </a:p>
          <a:p>
            <a:pPr marL="914400" lvl="1" indent="-457200">
              <a:buFont typeface="+mj-lt"/>
              <a:buAutoNum type="arabicPeriod"/>
            </a:pPr>
            <a:r>
              <a:rPr lang="en-US" sz="2000" dirty="0">
                <a:solidFill>
                  <a:schemeClr val="accent5">
                    <a:lumMod val="75000"/>
                  </a:schemeClr>
                </a:solidFill>
                <a:latin typeface="Times New Roman" panose="02020603050405020304" pitchFamily="18" charset="0"/>
                <a:cs typeface="Times New Roman" panose="02020603050405020304" pitchFamily="18" charset="0"/>
              </a:rPr>
              <a:t>Use IAM roles to control access to AWS resources.</a:t>
            </a:r>
          </a:p>
          <a:p>
            <a:pPr marL="914400" lvl="1" indent="-457200">
              <a:buFont typeface="+mj-lt"/>
              <a:buAutoNum type="arabicPeriod"/>
            </a:pPr>
            <a:r>
              <a:rPr lang="en-US" sz="2000" dirty="0">
                <a:solidFill>
                  <a:schemeClr val="accent5">
                    <a:lumMod val="75000"/>
                  </a:schemeClr>
                </a:solidFill>
                <a:latin typeface="Times New Roman" panose="02020603050405020304" pitchFamily="18" charset="0"/>
                <a:cs typeface="Times New Roman" panose="02020603050405020304" pitchFamily="18" charset="0"/>
              </a:rPr>
              <a:t>Use Amazon VPC flow logs to monitor network traffic.</a:t>
            </a:r>
          </a:p>
          <a:p>
            <a:pPr marL="914400" lvl="1" indent="-457200">
              <a:buFont typeface="+mj-lt"/>
              <a:buAutoNum type="arabicPeriod"/>
            </a:pPr>
            <a:r>
              <a:rPr lang="en-US" sz="2000" dirty="0">
                <a:solidFill>
                  <a:schemeClr val="accent5">
                    <a:lumMod val="75000"/>
                  </a:schemeClr>
                </a:solidFill>
                <a:latin typeface="Times New Roman" panose="02020603050405020304" pitchFamily="18" charset="0"/>
                <a:cs typeface="Times New Roman" panose="02020603050405020304" pitchFamily="18" charset="0"/>
              </a:rPr>
              <a:t>Use AWS WAF to protect web applications.</a:t>
            </a:r>
          </a:p>
          <a:p>
            <a:pPr marL="914400" lvl="1" indent="-457200">
              <a:buFont typeface="+mj-lt"/>
              <a:buAutoNum type="arabicPeriod"/>
            </a:pPr>
            <a:r>
              <a:rPr lang="en-US" sz="2000" dirty="0">
                <a:solidFill>
                  <a:schemeClr val="accent5">
                    <a:lumMod val="75000"/>
                  </a:schemeClr>
                </a:solidFill>
                <a:latin typeface="Times New Roman" panose="02020603050405020304" pitchFamily="18" charset="0"/>
                <a:cs typeface="Times New Roman" panose="02020603050405020304" pitchFamily="18" charset="0"/>
              </a:rPr>
              <a:t>Use AWS Shield to protect against DDoS attacks.</a:t>
            </a:r>
          </a:p>
          <a:p>
            <a:pPr marL="914400" lvl="1" indent="-457200">
              <a:buFont typeface="+mj-lt"/>
              <a:buAutoNum type="arabicPeriod"/>
            </a:pPr>
            <a:r>
              <a:rPr lang="en-US" sz="2000" dirty="0">
                <a:solidFill>
                  <a:schemeClr val="accent5">
                    <a:lumMod val="75000"/>
                  </a:schemeClr>
                </a:solidFill>
                <a:latin typeface="Times New Roman" panose="02020603050405020304" pitchFamily="18" charset="0"/>
                <a:cs typeface="Times New Roman" panose="02020603050405020304" pitchFamily="18" charset="0"/>
              </a:rPr>
              <a:t>Use AWS PrivateLink to access services privately</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a:t>
            </a:r>
            <a:endParaRPr lang="en-US" sz="700" dirty="0">
              <a:solidFill>
                <a:schemeClr val="bg1"/>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Use </a:t>
            </a:r>
            <a:r>
              <a:rPr lang="en-US" sz="2000" dirty="0">
                <a:solidFill>
                  <a:schemeClr val="accent5">
                    <a:lumMod val="75000"/>
                  </a:schemeClr>
                </a:solidFill>
                <a:latin typeface="Times New Roman" panose="02020603050405020304" pitchFamily="18" charset="0"/>
                <a:cs typeface="Times New Roman" panose="02020603050405020304" pitchFamily="18" charset="0"/>
              </a:rPr>
              <a:t>AWS Direct Connect to establish a dedicated network connection between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your data </a:t>
            </a:r>
            <a:r>
              <a:rPr lang="en-US" sz="2000" dirty="0">
                <a:solidFill>
                  <a:schemeClr val="accent5">
                    <a:lumMod val="75000"/>
                  </a:schemeClr>
                </a:solidFill>
                <a:latin typeface="Times New Roman" panose="02020603050405020304" pitchFamily="18" charset="0"/>
                <a:cs typeface="Times New Roman" panose="02020603050405020304" pitchFamily="18" charset="0"/>
              </a:rPr>
              <a:t>center and AWS.</a:t>
            </a:r>
          </a:p>
          <a:p>
            <a:endParaRPr lang="en-IN" dirty="0"/>
          </a:p>
        </p:txBody>
      </p:sp>
    </p:spTree>
    <p:extLst>
      <p:ext uri="{BB962C8B-B14F-4D97-AF65-F5344CB8AC3E}">
        <p14:creationId xmlns:p14="http://schemas.microsoft.com/office/powerpoint/2010/main" val="270487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537" y="3264408"/>
            <a:ext cx="4846319" cy="3070554"/>
          </a:xfrm>
          <a:prstGeom prst="rect">
            <a:avLst/>
          </a:prstGeom>
        </p:spPr>
      </p:pic>
      <p:sp>
        <p:nvSpPr>
          <p:cNvPr id="9" name="TextBox 8"/>
          <p:cNvSpPr txBox="1"/>
          <p:nvPr/>
        </p:nvSpPr>
        <p:spPr>
          <a:xfrm>
            <a:off x="675536" y="1079431"/>
            <a:ext cx="9986660" cy="2246769"/>
          </a:xfrm>
          <a:prstGeom prst="rect">
            <a:avLst/>
          </a:prstGeom>
          <a:noFill/>
        </p:spPr>
        <p:txBody>
          <a:bodyPr wrap="square" rtlCol="0">
            <a:spAutoFit/>
          </a:bodyPr>
          <a:lstStyle/>
          <a:p>
            <a:r>
              <a:rPr lang="en-IN" sz="2000" u="sng" dirty="0">
                <a:solidFill>
                  <a:schemeClr val="accent5">
                    <a:lumMod val="75000"/>
                  </a:schemeClr>
                </a:solidFill>
                <a:latin typeface="Times New Roman" panose="02020603050405020304" pitchFamily="18" charset="0"/>
                <a:cs typeface="Times New Roman" panose="02020603050405020304" pitchFamily="18" charset="0"/>
              </a:rPr>
              <a:t>Role of Network </a:t>
            </a:r>
            <a:r>
              <a:rPr lang="en-IN" sz="2000" u="sng" dirty="0" smtClean="0">
                <a:solidFill>
                  <a:schemeClr val="accent5">
                    <a:lumMod val="75000"/>
                  </a:schemeClr>
                </a:solidFill>
                <a:latin typeface="Times New Roman" panose="02020603050405020304" pitchFamily="18" charset="0"/>
                <a:cs typeface="Times New Roman" panose="02020603050405020304" pitchFamily="18" charset="0"/>
              </a:rPr>
              <a:t>ACLs:</a:t>
            </a:r>
          </a:p>
          <a:p>
            <a:r>
              <a:rPr lang="en-US" sz="2000" dirty="0">
                <a:solidFill>
                  <a:schemeClr val="accent5">
                    <a:lumMod val="75000"/>
                  </a:schemeClr>
                </a:solidFill>
                <a:latin typeface="Times New Roman" panose="02020603050405020304" pitchFamily="18" charset="0"/>
                <a:cs typeface="Times New Roman" panose="02020603050405020304" pitchFamily="18" charset="0"/>
              </a:rPr>
              <a:t>Network ACLs are stateless and operate at the subnet level. They provide an optional layer of security for your VPC that acts as a firewall for controlling traffic in and out of one or more subnets. Network ACLs are associated with subnets and evaluate traffic entering and exiting a subnet based on the rules you specify. Each subnet in your VPC must be associated with a network ACL; the rules of the network ACL are applied to all traffic entering and exiting the subnet</a:t>
            </a:r>
            <a:r>
              <a:rPr lang="en-US" sz="2000" dirty="0"/>
              <a:t>.</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66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TextBox 2"/>
          <p:cNvSpPr txBox="1"/>
          <p:nvPr/>
        </p:nvSpPr>
        <p:spPr>
          <a:xfrm>
            <a:off x="566928" y="1024128"/>
            <a:ext cx="9925181" cy="923330"/>
          </a:xfrm>
          <a:prstGeom prst="rect">
            <a:avLst/>
          </a:prstGeom>
          <a:noFill/>
        </p:spPr>
        <p:txBody>
          <a:bodyPr wrap="square" rtlCol="0">
            <a:spAutoFit/>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Create a VPC with two public subnets. AWS Directory Service requires two subnets in your VPC, and each subnet must be in a different Availability </a:t>
            </a:r>
            <a:r>
              <a:rPr lang="en-US" dirty="0" smtClean="0">
                <a:solidFill>
                  <a:schemeClr val="accent5">
                    <a:lumMod val="75000"/>
                  </a:schemeClr>
                </a:solidFill>
                <a:latin typeface="Times New Roman" panose="02020603050405020304" pitchFamily="18" charset="0"/>
                <a:cs typeface="Times New Roman" panose="02020603050405020304" pitchFamily="18" charset="0"/>
              </a:rPr>
              <a:t>Zone.</a:t>
            </a:r>
          </a:p>
          <a:p>
            <a:r>
              <a:rPr lang="en-US" dirty="0" smtClean="0">
                <a:solidFill>
                  <a:schemeClr val="accent5">
                    <a:lumMod val="75000"/>
                  </a:schemeClr>
                </a:solidFill>
                <a:latin typeface="Times New Roman" panose="02020603050405020304" pitchFamily="18" charset="0"/>
                <a:cs typeface="Times New Roman" panose="02020603050405020304" pitchFamily="18" charset="0"/>
              </a:rPr>
              <a:t>(</a:t>
            </a:r>
            <a:r>
              <a:rPr lang="en-US" dirty="0" smtClean="0">
                <a:solidFill>
                  <a:schemeClr val="accent5">
                    <a:lumMod val="75000"/>
                  </a:schemeClr>
                </a:solidFill>
                <a:latin typeface="Times New Roman" panose="02020603050405020304" pitchFamily="18" charset="0"/>
                <a:cs typeface="Times New Roman" panose="02020603050405020304" pitchFamily="18" charset="0"/>
                <a:hlinkClick r:id="rId3"/>
              </a:rPr>
              <a:t>https://docs.aws.amazon.com/directoryservice/latest/admin-guide/gsg_create_vpc.html</a:t>
            </a:r>
            <a:r>
              <a:rPr lang="en-US" dirty="0" smtClean="0">
                <a:solidFill>
                  <a:schemeClr val="accent5">
                    <a:lumMod val="75000"/>
                  </a:schemeClr>
                </a:solidFill>
                <a:latin typeface="Times New Roman" panose="02020603050405020304" pitchFamily="18" charset="0"/>
                <a:cs typeface="Times New Roman" panose="02020603050405020304" pitchFamily="18" charset="0"/>
              </a:rPr>
              <a:t> )</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675536" y="93223"/>
            <a:ext cx="4454248" cy="461665"/>
          </a:xfrm>
          <a:prstGeom prst="rect">
            <a:avLst/>
          </a:prstGeom>
          <a:noFill/>
        </p:spPr>
        <p:txBody>
          <a:bodyPr wrap="square" rtlCol="0">
            <a:spAutoFit/>
          </a:bodyPr>
          <a:lstStyle/>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Creating VPC, Subnets</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66928" y="2303315"/>
            <a:ext cx="9816573" cy="3693319"/>
          </a:xfrm>
          <a:prstGeom prst="rect">
            <a:avLst/>
          </a:prstGeom>
          <a:noFill/>
        </p:spPr>
        <p:txBody>
          <a:bodyPr wrap="square" rtlCol="0">
            <a:spAutoFit/>
          </a:bodyPr>
          <a:lstStyle/>
          <a:p>
            <a:pPr marL="342900" indent="-342900">
              <a:buFont typeface="+mj-lt"/>
              <a:buAutoNum type="arabicPeriod"/>
            </a:pPr>
            <a:r>
              <a:rPr lang="en-US" dirty="0" smtClean="0">
                <a:solidFill>
                  <a:schemeClr val="accent5">
                    <a:lumMod val="75000"/>
                  </a:schemeClr>
                </a:solidFill>
                <a:latin typeface="Times New Roman" panose="02020603050405020304" pitchFamily="18" charset="0"/>
                <a:cs typeface="Times New Roman" panose="02020603050405020304" pitchFamily="18" charset="0"/>
              </a:rPr>
              <a:t>Open the Amazon VPC console at https://console.aws.amazon.com/vpc/.</a:t>
            </a:r>
          </a:p>
          <a:p>
            <a:pPr marL="342900" indent="-342900">
              <a:buFont typeface="+mj-lt"/>
              <a:buAutoNum type="arabicPeriod"/>
            </a:pPr>
            <a:r>
              <a:rPr lang="en-US" dirty="0" smtClean="0">
                <a:solidFill>
                  <a:schemeClr val="accent5">
                    <a:lumMod val="75000"/>
                  </a:schemeClr>
                </a:solidFill>
                <a:latin typeface="Times New Roman" panose="02020603050405020304" pitchFamily="18" charset="0"/>
                <a:cs typeface="Times New Roman" panose="02020603050405020304" pitchFamily="18" charset="0"/>
              </a:rPr>
              <a:t>In the VPC Dashboard, choose Create VPC.</a:t>
            </a:r>
          </a:p>
          <a:p>
            <a:pPr marL="342900" indent="-342900">
              <a:buFont typeface="+mj-lt"/>
              <a:buAutoNum type="arabicPeriod"/>
            </a:pPr>
            <a:r>
              <a:rPr lang="en-US" dirty="0" smtClean="0">
                <a:solidFill>
                  <a:schemeClr val="accent5">
                    <a:lumMod val="75000"/>
                  </a:schemeClr>
                </a:solidFill>
                <a:latin typeface="Times New Roman" panose="02020603050405020304" pitchFamily="18" charset="0"/>
                <a:cs typeface="Times New Roman" panose="02020603050405020304" pitchFamily="18" charset="0"/>
              </a:rPr>
              <a:t>Under VPC settings, choose VPC and more.</a:t>
            </a:r>
          </a:p>
          <a:p>
            <a:pPr marL="342900" indent="-342900">
              <a:buFont typeface="+mj-lt"/>
              <a:buAutoNum type="arabicPeriod"/>
            </a:pPr>
            <a:r>
              <a:rPr lang="en-US" dirty="0" smtClean="0">
                <a:solidFill>
                  <a:schemeClr val="accent5">
                    <a:lumMod val="75000"/>
                  </a:schemeClr>
                </a:solidFill>
                <a:latin typeface="Times New Roman" panose="02020603050405020304" pitchFamily="18" charset="0"/>
                <a:cs typeface="Times New Roman" panose="02020603050405020304" pitchFamily="18" charset="0"/>
              </a:rPr>
              <a:t>Complete these fields as follows:</a:t>
            </a:r>
          </a:p>
          <a:p>
            <a:pPr marL="742950" lvl="1" indent="-285750">
              <a:buFont typeface="Arial" panose="020B0604020202020204" pitchFamily="34" charset="0"/>
              <a:buChar char="•"/>
            </a:pPr>
            <a:r>
              <a:rPr lang="en-US" dirty="0" smtClean="0">
                <a:solidFill>
                  <a:schemeClr val="accent5">
                    <a:lumMod val="75000"/>
                  </a:schemeClr>
                </a:solidFill>
                <a:latin typeface="Times New Roman" panose="02020603050405020304" pitchFamily="18" charset="0"/>
                <a:cs typeface="Times New Roman" panose="02020603050405020304" pitchFamily="18" charset="0"/>
              </a:rPr>
              <a:t>Keep Auto-generated selected under Name tag auto-generation. Change project to ADS VPC.</a:t>
            </a:r>
          </a:p>
          <a:p>
            <a:pPr marL="742950" lvl="1" indent="-285750">
              <a:buFont typeface="Arial" panose="020B0604020202020204" pitchFamily="34" charset="0"/>
              <a:buChar char="•"/>
            </a:pPr>
            <a:r>
              <a:rPr lang="en-US" dirty="0" smtClean="0">
                <a:solidFill>
                  <a:schemeClr val="accent5">
                    <a:lumMod val="75000"/>
                  </a:schemeClr>
                </a:solidFill>
                <a:latin typeface="Times New Roman" panose="02020603050405020304" pitchFamily="18" charset="0"/>
                <a:cs typeface="Times New Roman" panose="02020603050405020304" pitchFamily="18" charset="0"/>
              </a:rPr>
              <a:t>The IPv4 CIDR block should be 10.0.0.0/16.</a:t>
            </a:r>
          </a:p>
          <a:p>
            <a:pPr marL="742950" lvl="1" indent="-285750">
              <a:buFont typeface="Arial" panose="020B0604020202020204" pitchFamily="34" charset="0"/>
              <a:buChar char="•"/>
            </a:pPr>
            <a:r>
              <a:rPr lang="en-US" dirty="0" smtClean="0">
                <a:solidFill>
                  <a:schemeClr val="accent5">
                    <a:lumMod val="75000"/>
                  </a:schemeClr>
                </a:solidFill>
                <a:latin typeface="Times New Roman" panose="02020603050405020304" pitchFamily="18" charset="0"/>
                <a:cs typeface="Times New Roman" panose="02020603050405020304" pitchFamily="18" charset="0"/>
              </a:rPr>
              <a:t>Keep No IPv6 CIDR block option selected.</a:t>
            </a:r>
          </a:p>
          <a:p>
            <a:pPr marL="742950" lvl="1" indent="-285750">
              <a:buFont typeface="Arial" panose="020B0604020202020204" pitchFamily="34" charset="0"/>
              <a:buChar char="•"/>
            </a:pPr>
            <a:r>
              <a:rPr lang="en-US" dirty="0" smtClean="0">
                <a:solidFill>
                  <a:schemeClr val="accent5">
                    <a:lumMod val="75000"/>
                  </a:schemeClr>
                </a:solidFill>
                <a:latin typeface="Times New Roman" panose="02020603050405020304" pitchFamily="18" charset="0"/>
                <a:cs typeface="Times New Roman" panose="02020603050405020304" pitchFamily="18" charset="0"/>
              </a:rPr>
              <a:t>The Tenancy should remain Default.</a:t>
            </a:r>
          </a:p>
          <a:p>
            <a:pPr marL="742950" lvl="1" indent="-285750">
              <a:buFont typeface="Arial" panose="020B0604020202020204" pitchFamily="34" charset="0"/>
              <a:buChar char="•"/>
            </a:pPr>
            <a:r>
              <a:rPr lang="en-US" dirty="0" smtClean="0">
                <a:solidFill>
                  <a:schemeClr val="accent5">
                    <a:lumMod val="75000"/>
                  </a:schemeClr>
                </a:solidFill>
                <a:latin typeface="Times New Roman" panose="02020603050405020304" pitchFamily="18" charset="0"/>
                <a:cs typeface="Times New Roman" panose="02020603050405020304" pitchFamily="18" charset="0"/>
              </a:rPr>
              <a:t>Select 2 for the Number of Availability Zones (AZs).</a:t>
            </a:r>
          </a:p>
          <a:p>
            <a:pPr marL="742950" lvl="1" indent="-285750">
              <a:buFont typeface="Arial" panose="020B0604020202020204" pitchFamily="34" charset="0"/>
              <a:buChar char="•"/>
            </a:pPr>
            <a:r>
              <a:rPr lang="en-US" dirty="0" smtClean="0">
                <a:solidFill>
                  <a:schemeClr val="accent5">
                    <a:lumMod val="75000"/>
                  </a:schemeClr>
                </a:solidFill>
                <a:latin typeface="Times New Roman" panose="02020603050405020304" pitchFamily="18" charset="0"/>
                <a:cs typeface="Times New Roman" panose="02020603050405020304" pitchFamily="18" charset="0"/>
              </a:rPr>
              <a:t>Select 2 for the Number of public subnets. The number of private subnets can be changed to 0.</a:t>
            </a:r>
          </a:p>
          <a:p>
            <a:pPr marL="742950" lvl="1" indent="-285750">
              <a:buFont typeface="Arial" panose="020B0604020202020204" pitchFamily="34" charset="0"/>
              <a:buChar char="•"/>
            </a:pPr>
            <a:r>
              <a:rPr lang="en-US" dirty="0" smtClean="0">
                <a:solidFill>
                  <a:schemeClr val="accent5">
                    <a:lumMod val="75000"/>
                  </a:schemeClr>
                </a:solidFill>
                <a:latin typeface="Times New Roman" panose="02020603050405020304" pitchFamily="18" charset="0"/>
                <a:cs typeface="Times New Roman" panose="02020603050405020304" pitchFamily="18" charset="0"/>
              </a:rPr>
              <a:t>Choose Customize subnet CIDR blocks to configure the public subnet IP address range. The public subnet CIDR blocks should be 10.0.0.0/20 and 10.0.16.0/20.</a:t>
            </a:r>
          </a:p>
          <a:p>
            <a:pPr marL="342900" indent="-342900">
              <a:buFont typeface="+mj-lt"/>
              <a:buAutoNum type="arabicPeriod"/>
            </a:pPr>
            <a:r>
              <a:rPr lang="en-US" dirty="0" smtClean="0">
                <a:solidFill>
                  <a:schemeClr val="accent5">
                    <a:lumMod val="75000"/>
                  </a:schemeClr>
                </a:solidFill>
                <a:latin typeface="Times New Roman" panose="02020603050405020304" pitchFamily="18" charset="0"/>
                <a:cs typeface="Times New Roman" panose="02020603050405020304" pitchFamily="18" charset="0"/>
              </a:rPr>
              <a:t>Choose Create VPC. It takes several minutes for the VPC to be created.</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82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solidFill>
                  <a:prstClr val="black"/>
                </a:solidFill>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B9BD5"/>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3" name="Picture 2"/>
          <p:cNvPicPr>
            <a:picLocks noChangeAspect="1"/>
          </p:cNvPicPr>
          <p:nvPr/>
        </p:nvPicPr>
        <p:blipFill>
          <a:blip r:embed="rId3"/>
          <a:stretch>
            <a:fillRect/>
          </a:stretch>
        </p:blipFill>
        <p:spPr>
          <a:xfrm>
            <a:off x="1496102" y="745544"/>
            <a:ext cx="3222201" cy="2770087"/>
          </a:xfrm>
          <a:prstGeom prst="rect">
            <a:avLst/>
          </a:prstGeom>
        </p:spPr>
      </p:pic>
      <p:pic>
        <p:nvPicPr>
          <p:cNvPr id="5" name="Picture 4"/>
          <p:cNvPicPr>
            <a:picLocks noChangeAspect="1"/>
          </p:cNvPicPr>
          <p:nvPr/>
        </p:nvPicPr>
        <p:blipFill>
          <a:blip r:embed="rId4"/>
          <a:stretch>
            <a:fillRect/>
          </a:stretch>
        </p:blipFill>
        <p:spPr>
          <a:xfrm>
            <a:off x="1496102" y="3597690"/>
            <a:ext cx="3222201" cy="2536117"/>
          </a:xfrm>
          <a:prstGeom prst="rect">
            <a:avLst/>
          </a:prstGeom>
        </p:spPr>
      </p:pic>
      <p:pic>
        <p:nvPicPr>
          <p:cNvPr id="7" name="Picture 6"/>
          <p:cNvPicPr>
            <a:picLocks noChangeAspect="1"/>
          </p:cNvPicPr>
          <p:nvPr/>
        </p:nvPicPr>
        <p:blipFill>
          <a:blip r:embed="rId5"/>
          <a:stretch>
            <a:fillRect/>
          </a:stretch>
        </p:blipFill>
        <p:spPr>
          <a:xfrm>
            <a:off x="5756279" y="1114876"/>
            <a:ext cx="4735830" cy="3906012"/>
          </a:xfrm>
          <a:prstGeom prst="rect">
            <a:avLst/>
          </a:prstGeom>
        </p:spPr>
      </p:pic>
      <p:sp>
        <p:nvSpPr>
          <p:cNvPr id="9" name="TextBox 8"/>
          <p:cNvSpPr txBox="1"/>
          <p:nvPr/>
        </p:nvSpPr>
        <p:spPr>
          <a:xfrm>
            <a:off x="8544244" y="5472279"/>
            <a:ext cx="2821941" cy="461665"/>
          </a:xfrm>
          <a:prstGeom prst="rect">
            <a:avLst/>
          </a:prstGeom>
          <a:noFill/>
        </p:spPr>
        <p:txBody>
          <a:bodyPr wrap="square" rtlCol="0">
            <a:spAutoFit/>
          </a:bodyPr>
          <a:lstStyle/>
          <a:p>
            <a:r>
              <a:rPr lang="en-US" sz="2400" dirty="0" smtClean="0">
                <a:solidFill>
                  <a:schemeClr val="accent5">
                    <a:lumMod val="75000"/>
                  </a:schemeClr>
                </a:solidFill>
                <a:latin typeface="Times New Roman" panose="02020603050405020304" pitchFamily="18" charset="0"/>
                <a:cs typeface="Times New Roman" panose="02020603050405020304" pitchFamily="18" charset="0"/>
              </a:rPr>
              <a:t>Create VPC</a:t>
            </a:r>
            <a:endParaRPr lang="en-IN" sz="24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0777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3333</TotalTime>
  <Words>1536</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Calibri Light</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49</cp:revision>
  <dcterms:created xsi:type="dcterms:W3CDTF">2023-09-06T05:55:09Z</dcterms:created>
  <dcterms:modified xsi:type="dcterms:W3CDTF">2023-10-18T06:51:55Z</dcterms:modified>
</cp:coreProperties>
</file>