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61" r:id="rId2"/>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8A0"/>
    <a:srgbClr val="F7F6BE"/>
    <a:srgbClr val="5046D6"/>
    <a:srgbClr val="EEF1F2"/>
    <a:srgbClr val="E4F2F8"/>
    <a:srgbClr val="0D0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291" autoAdjust="0"/>
  </p:normalViewPr>
  <p:slideViewPr>
    <p:cSldViewPr snapToGrid="0">
      <p:cViewPr varScale="1">
        <p:scale>
          <a:sx n="70" d="100"/>
          <a:sy n="70" d="100"/>
        </p:scale>
        <p:origin x="56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8CE31E-88B0-FFED-5F65-D1DC23D0E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034841E-5439-77A7-B723-9C7F1A107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40398A1-760B-9763-FBA1-F00DF1726484}"/>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5" name="Footer Placeholder 4">
            <a:extLst>
              <a:ext uri="{FF2B5EF4-FFF2-40B4-BE49-F238E27FC236}">
                <a16:creationId xmlns="" xmlns:a16="http://schemas.microsoft.com/office/drawing/2014/main" id="{33DB44B4-CCEF-984D-65B3-CEC4FEFA6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F163C16-680D-B72E-9F38-D0A7E32A55B3}"/>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55081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919BD8-EC4A-5979-59D3-0F0E408A0D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2E1FC35-C705-B94B-42E1-0F88D5275C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6086277-9AE8-0414-5F60-5B2B53F9C40D}"/>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5" name="Footer Placeholder 4">
            <a:extLst>
              <a:ext uri="{FF2B5EF4-FFF2-40B4-BE49-F238E27FC236}">
                <a16:creationId xmlns="" xmlns:a16="http://schemas.microsoft.com/office/drawing/2014/main" id="{1569AE21-FED9-9107-220F-68F49A6A1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52C7AB8-1BC2-2D18-CFE7-E730C28EF5A7}"/>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254902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2012BFA-5CDD-A07E-5AB0-F76271390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23911C7-8B00-9268-DE27-1EE40238DC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629758E-F411-3047-38F3-A1D94E9E86F1}"/>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5" name="Footer Placeholder 4">
            <a:extLst>
              <a:ext uri="{FF2B5EF4-FFF2-40B4-BE49-F238E27FC236}">
                <a16:creationId xmlns="" xmlns:a16="http://schemas.microsoft.com/office/drawing/2014/main" id="{426EAC51-CFE1-6626-B4A2-A5D4E3A00B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B19E8A6-E9A3-13CA-94E8-AD0532C7274D}"/>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407075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40487C-FDF0-9B2C-F66F-1A41AE07A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A7173C8-E1D7-89F2-C873-8A15358EE4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5E5D18E-48D1-2CD9-C003-4B02D43E87B0}"/>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5" name="Footer Placeholder 4">
            <a:extLst>
              <a:ext uri="{FF2B5EF4-FFF2-40B4-BE49-F238E27FC236}">
                <a16:creationId xmlns="" xmlns:a16="http://schemas.microsoft.com/office/drawing/2014/main" id="{4EDDE6B2-816A-EFB4-55F0-FA0BF78B8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218CC81-8663-FF1A-F4A2-D9D34907819A}"/>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301907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1DC28-49D1-394E-D1A8-AA8CBCB06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E6FC85A-2830-22BE-1C8E-DD3D9B523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B655843-8F58-82EA-62F9-ECF66F653F81}"/>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5" name="Footer Placeholder 4">
            <a:extLst>
              <a:ext uri="{FF2B5EF4-FFF2-40B4-BE49-F238E27FC236}">
                <a16:creationId xmlns="" xmlns:a16="http://schemas.microsoft.com/office/drawing/2014/main" id="{4E59DDA2-5FBF-333F-D1A2-5D93477FB6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AE370E7-8BB3-3F2D-BA40-FA7FF5BB923C}"/>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121060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2F2A2-9AEE-1187-79DD-DF9818DAA5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1D050F6-9E44-D195-FFE4-C3997464B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CA5B055-46F3-CC35-00BF-67E59D055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17502E3-DE49-40D4-1D71-CA0F228CB070}"/>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6" name="Footer Placeholder 5">
            <a:extLst>
              <a:ext uri="{FF2B5EF4-FFF2-40B4-BE49-F238E27FC236}">
                <a16:creationId xmlns="" xmlns:a16="http://schemas.microsoft.com/office/drawing/2014/main" id="{F4EB57DC-272A-04B0-5DBA-C1D4DD2B46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07CE29F-6BE7-7735-DDC1-7C62A8D153F0}"/>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293524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2690DE-6704-9E54-515E-BF611A56B9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BDFF009-20F7-8729-EA63-2690A6D1A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2684-44CD-261B-CD69-A1E943953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6549AE3-AD58-32A9-A85A-D63843AD51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3D8DD5D-7B2D-9F57-4F07-CA9164236C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A43644FC-7B43-E443-B974-E98CC49A21C0}"/>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8" name="Footer Placeholder 7">
            <a:extLst>
              <a:ext uri="{FF2B5EF4-FFF2-40B4-BE49-F238E27FC236}">
                <a16:creationId xmlns="" xmlns:a16="http://schemas.microsoft.com/office/drawing/2014/main" id="{FC9B27B9-D5F5-AA50-D982-2B7CDB1CA7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C39F386-ACF3-4BFB-F927-41654461C02A}"/>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364714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A8E58-7806-4EF2-9202-846EB5C67B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61A441A-565C-AE1C-2ECB-D98FD7CE29B3}"/>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4" name="Footer Placeholder 3">
            <a:extLst>
              <a:ext uri="{FF2B5EF4-FFF2-40B4-BE49-F238E27FC236}">
                <a16:creationId xmlns="" xmlns:a16="http://schemas.microsoft.com/office/drawing/2014/main" id="{9AD46C84-9D27-8B45-F540-0E50F6298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A21CBEC-40E1-1A74-01CB-56B00D0C14B0}"/>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375261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CB694E3-3BF0-41BB-D1BE-967FB15303C8}"/>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3" name="Footer Placeholder 2">
            <a:extLst>
              <a:ext uri="{FF2B5EF4-FFF2-40B4-BE49-F238E27FC236}">
                <a16:creationId xmlns="" xmlns:a16="http://schemas.microsoft.com/office/drawing/2014/main" id="{9B989837-A5F3-CA34-6057-13FE5D7B60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9AB9B27-2112-22FE-8CB8-E8F80ED9BFFF}"/>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12471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FC9EE-A156-C204-EFEC-634336273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FED27AA-5BFC-312E-13EB-1F0B98385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496A1CB-BEA0-81CB-8142-BCD17246D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F442FEA-B18C-98B9-882E-263C5BEBFA1C}"/>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6" name="Footer Placeholder 5">
            <a:extLst>
              <a:ext uri="{FF2B5EF4-FFF2-40B4-BE49-F238E27FC236}">
                <a16:creationId xmlns="" xmlns:a16="http://schemas.microsoft.com/office/drawing/2014/main" id="{C3F50CB7-BD06-C15A-19FC-2880A6BDB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FFEEE50-A5D5-457A-73F5-CB4C6D7E5790}"/>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92313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C80996-A9CC-F222-E0F6-38CBC311A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C22CE0D-5897-F08B-1098-611E42479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D3057BC-7754-4F3A-E452-408B6EA97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0DD8981-D69B-E444-872F-A0F586841E51}"/>
              </a:ext>
            </a:extLst>
          </p:cNvPr>
          <p:cNvSpPr>
            <a:spLocks noGrp="1"/>
          </p:cNvSpPr>
          <p:nvPr>
            <p:ph type="dt" sz="half" idx="10"/>
          </p:nvPr>
        </p:nvSpPr>
        <p:spPr/>
        <p:txBody>
          <a:bodyPr/>
          <a:lstStyle/>
          <a:p>
            <a:fld id="{D49A58B3-75C3-4D9E-B1CF-CBF19408F130}" type="datetimeFigureOut">
              <a:rPr lang="en-IN" smtClean="0"/>
              <a:pPr/>
              <a:t>18-10-2023</a:t>
            </a:fld>
            <a:endParaRPr lang="en-IN"/>
          </a:p>
        </p:txBody>
      </p:sp>
      <p:sp>
        <p:nvSpPr>
          <p:cNvPr id="6" name="Footer Placeholder 5">
            <a:extLst>
              <a:ext uri="{FF2B5EF4-FFF2-40B4-BE49-F238E27FC236}">
                <a16:creationId xmlns="" xmlns:a16="http://schemas.microsoft.com/office/drawing/2014/main" id="{9AEF8CF4-D01B-379C-F248-BE104A90A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CD4A9FF-34A7-78F2-F27E-C020698E7F66}"/>
              </a:ext>
            </a:extLst>
          </p:cNvPr>
          <p:cNvSpPr>
            <a:spLocks noGrp="1"/>
          </p:cNvSpPr>
          <p:nvPr>
            <p:ph type="sldNum" sz="quarter" idx="12"/>
          </p:nvPr>
        </p:nvSpPr>
        <p:spPr/>
        <p:txBody>
          <a:bodyPr/>
          <a:lstStyle/>
          <a:p>
            <a:fld id="{36B87C7A-FFEC-4C93-9E4D-6BF9BEDCE0AB}" type="slidenum">
              <a:rPr lang="en-IN" smtClean="0"/>
              <a:pPr/>
              <a:t>‹#›</a:t>
            </a:fld>
            <a:endParaRPr lang="en-IN"/>
          </a:p>
        </p:txBody>
      </p:sp>
    </p:spTree>
    <p:extLst>
      <p:ext uri="{BB962C8B-B14F-4D97-AF65-F5344CB8AC3E}">
        <p14:creationId xmlns:p14="http://schemas.microsoft.com/office/powerpoint/2010/main" val="160155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610196-2D03-2ECE-DB1E-B90B67F71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AD09EF0-B9AF-3E7D-F615-85DA66056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52FFD7-F0DC-43AB-DEB6-EE493C940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A58B3-75C3-4D9E-B1CF-CBF19408F130}" type="datetimeFigureOut">
              <a:rPr lang="en-IN" smtClean="0"/>
              <a:pPr/>
              <a:t>18-10-2023</a:t>
            </a:fld>
            <a:endParaRPr lang="en-IN"/>
          </a:p>
        </p:txBody>
      </p:sp>
      <p:sp>
        <p:nvSpPr>
          <p:cNvPr id="5" name="Footer Placeholder 4">
            <a:extLst>
              <a:ext uri="{FF2B5EF4-FFF2-40B4-BE49-F238E27FC236}">
                <a16:creationId xmlns="" xmlns:a16="http://schemas.microsoft.com/office/drawing/2014/main" id="{9F5B8374-6A00-E34D-7CE6-43DBF8434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AC060D4-5ECA-85A8-F7E8-0191E0B7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87C7A-FFEC-4C93-9E4D-6BF9BEDCE0AB}" type="slidenum">
              <a:rPr lang="en-IN" smtClean="0"/>
              <a:pPr/>
              <a:t>‹#›</a:t>
            </a:fld>
            <a:endParaRPr lang="en-IN"/>
          </a:p>
        </p:txBody>
      </p:sp>
    </p:spTree>
    <p:extLst>
      <p:ext uri="{BB962C8B-B14F-4D97-AF65-F5344CB8AC3E}">
        <p14:creationId xmlns:p14="http://schemas.microsoft.com/office/powerpoint/2010/main" val="387142485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505946" y="792085"/>
            <a:ext cx="10822454" cy="3770263"/>
          </a:xfrm>
          <a:prstGeom prst="rect">
            <a:avLst/>
          </a:prstGeom>
          <a:solidFill>
            <a:schemeClr val="bg1"/>
          </a:solidFill>
        </p:spPr>
        <p:txBody>
          <a:bodyPr wrap="square">
            <a:spAutoFit/>
          </a:bodyPr>
          <a:lstStyle/>
          <a:p>
            <a:pPr marL="696912" indent="-342900" algn="just">
              <a:spcBef>
                <a:spcPts val="600"/>
              </a:spcBef>
            </a:pPr>
            <a:r>
              <a:rPr lang="en-US" sz="2400" dirty="0" smtClean="0">
                <a:solidFill>
                  <a:schemeClr val="accent6">
                    <a:lumMod val="75000"/>
                  </a:schemeClr>
                </a:solidFill>
                <a:latin typeface="Bahnschrift SemiBold SemiConden" panose="020B0502040204020203" pitchFamily="34" charset="0"/>
              </a:rPr>
              <a:t>AWS Regions : </a:t>
            </a:r>
          </a:p>
          <a:p>
            <a:pPr marL="811212" indent="-457200" algn="just">
              <a:spcBef>
                <a:spcPts val="600"/>
              </a:spcBef>
              <a:buFont typeface="Arial" pitchFamily="34" charset="0"/>
              <a:buChar char="•"/>
            </a:pPr>
            <a:r>
              <a:rPr lang="en-US" sz="2000" b="1" dirty="0" smtClean="0">
                <a:solidFill>
                  <a:schemeClr val="accent6">
                    <a:lumMod val="75000"/>
                  </a:schemeClr>
                </a:solidFill>
                <a:latin typeface="Bahnschrift Light Condensed" pitchFamily="34" charset="0"/>
              </a:rPr>
              <a:t>AWS divides the world into geographic regions. Each region is a separate geographic area with multiple data centers, also known as Availability Zones (AZs).  </a:t>
            </a:r>
          </a:p>
          <a:p>
            <a:pPr marL="811212" indent="-457200" algn="just">
              <a:spcBef>
                <a:spcPts val="600"/>
              </a:spcBef>
              <a:buFont typeface="Arial" pitchFamily="34" charset="0"/>
              <a:buChar char="•"/>
            </a:pPr>
            <a:r>
              <a:rPr lang="en-US" sz="2000" b="1" dirty="0" smtClean="0">
                <a:solidFill>
                  <a:schemeClr val="accent6">
                    <a:lumMod val="75000"/>
                  </a:schemeClr>
                </a:solidFill>
                <a:latin typeface="Bahnschrift Light Condensed" pitchFamily="34" charset="0"/>
              </a:rPr>
              <a:t>AWS has 32 regions worldwide, and they continue to expand.</a:t>
            </a:r>
          </a:p>
          <a:p>
            <a:pPr marL="696912" indent="-342900" algn="just">
              <a:spcBef>
                <a:spcPts val="600"/>
              </a:spcBef>
            </a:pPr>
            <a:endParaRPr lang="en-US" sz="20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r>
              <a:rPr lang="en-US" sz="2000" dirty="0" smtClean="0">
                <a:solidFill>
                  <a:schemeClr val="accent6">
                    <a:lumMod val="75000"/>
                  </a:schemeClr>
                </a:solidFill>
                <a:latin typeface="Bahnschrift SemiBold SemiConden" panose="020B0502040204020203" pitchFamily="34" charset="0"/>
              </a:rPr>
              <a:t> </a:t>
            </a:r>
          </a:p>
          <a:p>
            <a:pPr marL="696912" indent="-342900" algn="just">
              <a:spcBef>
                <a:spcPts val="600"/>
              </a:spcBef>
            </a:pPr>
            <a:endParaRPr lang="en-US" sz="20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endParaRPr lang="en-US" sz="20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endParaRPr lang="en-US" sz="2000" dirty="0">
              <a:solidFill>
                <a:schemeClr val="accent6">
                  <a:lumMod val="75000"/>
                </a:schemeClr>
              </a:solidFill>
              <a:latin typeface="Bahnschrift SemiBold SemiConden" panose="020B0502040204020203" pitchFamily="34" charset="0"/>
            </a:endParaRPr>
          </a:p>
          <a:p>
            <a:endParaRPr lang="en-US" sz="2000" dirty="0">
              <a:solidFill>
                <a:srgbClr val="0070C0"/>
              </a:solidFill>
              <a:latin typeface="Aharoni" panose="02010803020104030203" pitchFamily="2" charset="-79"/>
              <a:ea typeface="Segoe UI Emoji" panose="020B0502040204020203" pitchFamily="34" charset="0"/>
              <a:cs typeface="Aharoni" panose="02010803020104030203" pitchFamily="2" charset="-79"/>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720598" y="140713"/>
            <a:ext cx="5262191" cy="830997"/>
          </a:xfrm>
          <a:prstGeom prst="rect">
            <a:avLst/>
          </a:prstGeom>
          <a:noFill/>
        </p:spPr>
        <p:txBody>
          <a:bodyPr wrap="square">
            <a:spAutoFit/>
          </a:bodyPr>
          <a:lstStyle/>
          <a:p>
            <a:r>
              <a:rPr lang="en-IN" sz="2400" dirty="0" smtClean="0">
                <a:solidFill>
                  <a:srgbClr val="0070C0"/>
                </a:solidFill>
                <a:latin typeface="Arial Black" panose="020B0A04020102020204" pitchFamily="34" charset="0"/>
              </a:rPr>
              <a:t>AWS Global Infrastructure	</a:t>
            </a:r>
            <a:endParaRPr lang="en-US" altLang="en-US" sz="24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C:\Users\shridhar\Desktop\aws ppt\aws regions.jpg"/>
          <p:cNvPicPr>
            <a:picLocks noChangeAspect="1" noChangeArrowheads="1"/>
          </p:cNvPicPr>
          <p:nvPr/>
        </p:nvPicPr>
        <p:blipFill>
          <a:blip r:embed="rId3"/>
          <a:srcRect/>
          <a:stretch>
            <a:fillRect/>
          </a:stretch>
        </p:blipFill>
        <p:spPr bwMode="auto">
          <a:xfrm>
            <a:off x="2616199" y="2400300"/>
            <a:ext cx="6962373" cy="4279900"/>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29746" y="715885"/>
            <a:ext cx="10822454" cy="6986528"/>
          </a:xfrm>
          <a:prstGeom prst="rect">
            <a:avLst/>
          </a:prstGeom>
          <a:solidFill>
            <a:schemeClr val="bg1"/>
          </a:solidFill>
        </p:spPr>
        <p:txBody>
          <a:bodyPr wrap="square">
            <a:spAutoFit/>
          </a:bodyPr>
          <a:lstStyle/>
          <a:p>
            <a:r>
              <a:rPr lang="en-US" sz="2000" b="1" dirty="0" smtClean="0">
                <a:solidFill>
                  <a:schemeClr val="accent6">
                    <a:lumMod val="75000"/>
                  </a:schemeClr>
                </a:solidFill>
              </a:rPr>
              <a:t>Amazon Web Services (AWS) provides a robust and secure cloud computing platform, but ensuring the security of your AWS resources and data is a shared responsibility between AWS and its customers.</a:t>
            </a:r>
          </a:p>
          <a:p>
            <a:endParaRPr lang="en-US" sz="2000" b="1" dirty="0" smtClean="0">
              <a:solidFill>
                <a:schemeClr val="accent6">
                  <a:lumMod val="75000"/>
                </a:schemeClr>
              </a:solidFill>
            </a:endParaRPr>
          </a:p>
          <a:p>
            <a:r>
              <a:rPr lang="en-US" sz="2400" b="1" dirty="0" smtClean="0">
                <a:solidFill>
                  <a:schemeClr val="accent6">
                    <a:lumMod val="75000"/>
                  </a:schemeClr>
                </a:solidFill>
              </a:rPr>
              <a:t>Use the AWS Identity and Access Management (IAM) Service :</a:t>
            </a:r>
          </a:p>
          <a:p>
            <a:pPr>
              <a:buFont typeface="Arial" pitchFamily="34" charset="0"/>
              <a:buChar char="•"/>
            </a:pPr>
            <a:r>
              <a:rPr lang="en-US" sz="2000" b="1" dirty="0" smtClean="0">
                <a:solidFill>
                  <a:schemeClr val="accent6">
                    <a:lumMod val="75000"/>
                  </a:schemeClr>
                </a:solidFill>
              </a:rPr>
              <a:t> Implement the principle of least privilege by granting users and applications only the permissions they need.</a:t>
            </a:r>
          </a:p>
          <a:p>
            <a:pPr>
              <a:buFont typeface="Arial" pitchFamily="34" charset="0"/>
              <a:buChar char="•"/>
            </a:pPr>
            <a:r>
              <a:rPr lang="en-US" sz="2000" b="1" dirty="0" smtClean="0">
                <a:solidFill>
                  <a:schemeClr val="accent6">
                    <a:lumMod val="75000"/>
                  </a:schemeClr>
                </a:solidFill>
              </a:rPr>
              <a:t>  Regularly review and audit IAM permissions to ensure they align with your organization's policies.</a:t>
            </a:r>
          </a:p>
          <a:p>
            <a:pPr>
              <a:buFont typeface="Arial" pitchFamily="34" charset="0"/>
              <a:buChar char="•"/>
            </a:pPr>
            <a:endParaRPr lang="en-US" sz="2000" b="1" dirty="0" smtClean="0">
              <a:solidFill>
                <a:schemeClr val="accent6">
                  <a:lumMod val="75000"/>
                </a:schemeClr>
              </a:solidFill>
            </a:endParaRPr>
          </a:p>
          <a:p>
            <a:r>
              <a:rPr lang="en-US" sz="2400" b="1" dirty="0" smtClean="0">
                <a:solidFill>
                  <a:schemeClr val="accent6">
                    <a:lumMod val="75000"/>
                  </a:schemeClr>
                </a:solidFill>
              </a:rPr>
              <a:t>Multi-Factor Authentication (MFA):</a:t>
            </a:r>
          </a:p>
          <a:p>
            <a:pPr>
              <a:buFont typeface="Arial" pitchFamily="34" charset="0"/>
              <a:buChar char="•"/>
            </a:pPr>
            <a:r>
              <a:rPr lang="en-US" sz="2400" b="1" dirty="0" smtClean="0">
                <a:solidFill>
                  <a:schemeClr val="accent6">
                    <a:lumMod val="75000"/>
                  </a:schemeClr>
                </a:solidFill>
              </a:rPr>
              <a:t> </a:t>
            </a:r>
            <a:r>
              <a:rPr lang="en-US" sz="2000" b="1" dirty="0" smtClean="0">
                <a:solidFill>
                  <a:schemeClr val="accent6">
                    <a:lumMod val="75000"/>
                  </a:schemeClr>
                </a:solidFill>
              </a:rPr>
              <a:t>Enable MFA for all AWS IAM users to add an extra layer of security.</a:t>
            </a:r>
          </a:p>
          <a:p>
            <a:pPr>
              <a:buFont typeface="Arial" pitchFamily="34" charset="0"/>
              <a:buChar char="•"/>
            </a:pPr>
            <a:endParaRPr lang="en-US" sz="2000" b="1" dirty="0" smtClean="0">
              <a:solidFill>
                <a:schemeClr val="accent6">
                  <a:lumMod val="75000"/>
                </a:schemeClr>
              </a:solidFill>
            </a:endParaRPr>
          </a:p>
          <a:p>
            <a:r>
              <a:rPr lang="en-US" sz="2400" b="1" dirty="0" smtClean="0">
                <a:solidFill>
                  <a:schemeClr val="accent6">
                    <a:lumMod val="75000"/>
                  </a:schemeClr>
                </a:solidFill>
              </a:rPr>
              <a:t>Secure Your AWS Root Account:</a:t>
            </a:r>
          </a:p>
          <a:p>
            <a:pPr>
              <a:buFont typeface="Arial" pitchFamily="34" charset="0"/>
              <a:buChar char="•"/>
            </a:pPr>
            <a:r>
              <a:rPr lang="en-US" sz="2400" b="1" dirty="0" smtClean="0">
                <a:solidFill>
                  <a:schemeClr val="accent6">
                    <a:lumMod val="75000"/>
                  </a:schemeClr>
                </a:solidFill>
              </a:rPr>
              <a:t>  </a:t>
            </a:r>
            <a:r>
              <a:rPr lang="en-US" sz="2000" b="1" dirty="0" smtClean="0">
                <a:solidFill>
                  <a:schemeClr val="accent6">
                    <a:lumMod val="75000"/>
                  </a:schemeClr>
                </a:solidFill>
              </a:rPr>
              <a:t>Secure your AWS root account with a strong password and enable MFA.</a:t>
            </a:r>
          </a:p>
          <a:p>
            <a:r>
              <a:rPr lang="en-US" sz="2400" b="1" dirty="0" smtClean="0">
                <a:solidFill>
                  <a:schemeClr val="accent6">
                    <a:lumMod val="75000"/>
                  </a:schemeClr>
                </a:solidFill>
              </a:rPr>
              <a:t>Encryption :</a:t>
            </a:r>
          </a:p>
          <a:p>
            <a:endParaRPr lang="en-US" sz="2000" b="1" dirty="0" smtClean="0">
              <a:solidFill>
                <a:schemeClr val="accent6">
                  <a:lumMod val="75000"/>
                </a:schemeClr>
              </a:solidFill>
            </a:endParaRPr>
          </a:p>
          <a:p>
            <a:pPr>
              <a:buFont typeface="Arial" pitchFamily="34" charset="0"/>
              <a:buChar char="•"/>
            </a:pPr>
            <a:r>
              <a:rPr lang="en-US" sz="2000" b="1" dirty="0" smtClean="0">
                <a:solidFill>
                  <a:schemeClr val="accent6">
                    <a:lumMod val="75000"/>
                  </a:schemeClr>
                </a:solidFill>
              </a:rPr>
              <a:t> Encrypt data at rest using AWS Key Management Service (KMS) and server-side encryption (SSE).     </a:t>
            </a:r>
          </a:p>
          <a:p>
            <a:pPr>
              <a:buFont typeface="Arial" pitchFamily="34" charset="0"/>
              <a:buChar char="•"/>
            </a:pPr>
            <a:r>
              <a:rPr lang="en-US" sz="2000" b="1" dirty="0" smtClean="0">
                <a:solidFill>
                  <a:schemeClr val="accent6">
                    <a:lumMod val="75000"/>
                  </a:schemeClr>
                </a:solidFill>
              </a:rPr>
              <a:t> Encrypt data in transit using HTTPS and other secure protocols.</a:t>
            </a:r>
          </a:p>
          <a:p>
            <a:endParaRPr lang="en-US" sz="2000" b="1" dirty="0" smtClean="0">
              <a:solidFill>
                <a:schemeClr val="accent6">
                  <a:lumMod val="75000"/>
                </a:schemeClr>
              </a:solidFill>
            </a:endParaRPr>
          </a:p>
          <a:p>
            <a:r>
              <a:rPr lang="en-US" sz="2400" dirty="0" smtClean="0"/>
              <a:t/>
            </a:r>
            <a:br>
              <a:rPr lang="en-US" sz="2400" dirty="0" smtClean="0"/>
            </a:br>
            <a:endParaRPr lang="en-US" sz="20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Security</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5940088"/>
          </a:xfrm>
          <a:prstGeom prst="rect">
            <a:avLst/>
          </a:prstGeom>
          <a:solidFill>
            <a:schemeClr val="bg1"/>
          </a:solidFill>
        </p:spPr>
        <p:txBody>
          <a:bodyPr wrap="square">
            <a:spAutoFit/>
          </a:bodyPr>
          <a:lstStyle/>
          <a:p>
            <a:r>
              <a:rPr lang="en-US" sz="2400" b="1" dirty="0" smtClean="0">
                <a:solidFill>
                  <a:schemeClr val="accent6">
                    <a:lumMod val="75000"/>
                  </a:schemeClr>
                </a:solidFill>
              </a:rPr>
              <a:t>Network Security :</a:t>
            </a:r>
          </a:p>
          <a:p>
            <a:endParaRPr lang="en-US" sz="2400" b="1" dirty="0" smtClean="0">
              <a:solidFill>
                <a:schemeClr val="accent6">
                  <a:lumMod val="75000"/>
                </a:schemeClr>
              </a:solidFill>
            </a:endParaRPr>
          </a:p>
          <a:p>
            <a:pPr lvl="1">
              <a:buFont typeface="Arial" pitchFamily="34" charset="0"/>
              <a:buChar char="•"/>
            </a:pPr>
            <a:r>
              <a:rPr lang="en-US" sz="2000" b="1" dirty="0" smtClean="0">
                <a:solidFill>
                  <a:schemeClr val="accent6">
                    <a:lumMod val="75000"/>
                  </a:schemeClr>
                </a:solidFill>
              </a:rPr>
              <a:t>  Use Amazon Virtual Private Cloud (VPC) to isolate your resources and control network traffic.</a:t>
            </a:r>
          </a:p>
          <a:p>
            <a:pPr lvl="1"/>
            <a:r>
              <a:rPr lang="en-US" sz="2000" b="1" dirty="0" smtClean="0">
                <a:solidFill>
                  <a:schemeClr val="accent6">
                    <a:lumMod val="75000"/>
                  </a:schemeClr>
                </a:solidFill>
              </a:rPr>
              <a:t>Implement security groups and Network ACLs to control inbound and outbound traffic.</a:t>
            </a:r>
          </a:p>
          <a:p>
            <a:pPr lvl="1">
              <a:buFont typeface="Arial" pitchFamily="34" charset="0"/>
              <a:buChar char="•"/>
            </a:pPr>
            <a:r>
              <a:rPr lang="en-US" sz="2000" b="1" dirty="0" smtClean="0">
                <a:solidFill>
                  <a:schemeClr val="accent6">
                    <a:lumMod val="75000"/>
                  </a:schemeClr>
                </a:solidFill>
              </a:rPr>
              <a:t>  Consider using AWS WAF (Web Application Firewall) to protect against web application attacks.</a:t>
            </a:r>
          </a:p>
          <a:p>
            <a:pPr lvl="1">
              <a:buFont typeface="Arial" pitchFamily="34" charset="0"/>
              <a:buChar char="•"/>
            </a:pPr>
            <a:r>
              <a:rPr lang="en-US" sz="2000" b="1" dirty="0" smtClean="0">
                <a:solidFill>
                  <a:schemeClr val="accent6">
                    <a:lumMod val="75000"/>
                  </a:schemeClr>
                </a:solidFill>
              </a:rPr>
              <a:t>  Use AWS Security Hub to centralize and automate security compliance checks.</a:t>
            </a:r>
          </a:p>
          <a:p>
            <a:pPr lvl="1"/>
            <a:endParaRPr lang="en-US" sz="2000" b="1" dirty="0" smtClean="0">
              <a:solidFill>
                <a:schemeClr val="accent6">
                  <a:lumMod val="75000"/>
                </a:schemeClr>
              </a:solidFill>
            </a:endParaRPr>
          </a:p>
          <a:p>
            <a:r>
              <a:rPr lang="en-US" sz="2400" b="1" dirty="0" smtClean="0">
                <a:solidFill>
                  <a:schemeClr val="accent6">
                    <a:lumMod val="75000"/>
                  </a:schemeClr>
                </a:solidFill>
              </a:rPr>
              <a:t>Logging and Monitoring :</a:t>
            </a:r>
          </a:p>
          <a:p>
            <a:pPr lvl="1">
              <a:buFont typeface="Arial" pitchFamily="34" charset="0"/>
              <a:buChar char="•"/>
            </a:pPr>
            <a:r>
              <a:rPr lang="en-US" sz="2000" b="1" dirty="0" smtClean="0">
                <a:solidFill>
                  <a:schemeClr val="accent6">
                    <a:lumMod val="75000"/>
                  </a:schemeClr>
                </a:solidFill>
              </a:rPr>
              <a:t>  Enable AWS </a:t>
            </a:r>
            <a:r>
              <a:rPr lang="en-US" sz="2000" b="1" dirty="0" err="1" smtClean="0">
                <a:solidFill>
                  <a:schemeClr val="accent6">
                    <a:lumMod val="75000"/>
                  </a:schemeClr>
                </a:solidFill>
              </a:rPr>
              <a:t>CloudTrail</a:t>
            </a:r>
            <a:r>
              <a:rPr lang="en-US" sz="2000" b="1" dirty="0" smtClean="0">
                <a:solidFill>
                  <a:schemeClr val="accent6">
                    <a:lumMod val="75000"/>
                  </a:schemeClr>
                </a:solidFill>
              </a:rPr>
              <a:t> to log all API calls made on your AWS account.</a:t>
            </a:r>
          </a:p>
          <a:p>
            <a:pPr lvl="1">
              <a:buFont typeface="Arial" pitchFamily="34" charset="0"/>
              <a:buChar char="•"/>
            </a:pPr>
            <a:r>
              <a:rPr lang="en-US" sz="2000" b="1" dirty="0" smtClean="0">
                <a:solidFill>
                  <a:schemeClr val="accent6">
                    <a:lumMod val="75000"/>
                  </a:schemeClr>
                </a:solidFill>
              </a:rPr>
              <a:t>  Use Amazon </a:t>
            </a:r>
            <a:r>
              <a:rPr lang="en-US" sz="2000" b="1" dirty="0" err="1" smtClean="0">
                <a:solidFill>
                  <a:schemeClr val="accent6">
                    <a:lumMod val="75000"/>
                  </a:schemeClr>
                </a:solidFill>
              </a:rPr>
              <a:t>CloudWatch</a:t>
            </a:r>
            <a:r>
              <a:rPr lang="en-US" sz="2000" b="1" dirty="0" smtClean="0">
                <a:solidFill>
                  <a:schemeClr val="accent6">
                    <a:lumMod val="75000"/>
                  </a:schemeClr>
                </a:solidFill>
              </a:rPr>
              <a:t> to monitor AWS resources and set up alarms for suspicious activity.</a:t>
            </a:r>
          </a:p>
          <a:p>
            <a:pPr lvl="1">
              <a:buFont typeface="Arial" pitchFamily="34" charset="0"/>
              <a:buChar char="•"/>
            </a:pPr>
            <a:r>
              <a:rPr lang="en-US" sz="2000" b="1" dirty="0" smtClean="0">
                <a:solidFill>
                  <a:schemeClr val="accent6">
                    <a:lumMod val="75000"/>
                  </a:schemeClr>
                </a:solidFill>
              </a:rPr>
              <a:t>  Implement centralized logging with services like Amazon </a:t>
            </a:r>
            <a:r>
              <a:rPr lang="en-US" sz="2000" b="1" dirty="0" err="1" smtClean="0">
                <a:solidFill>
                  <a:schemeClr val="accent6">
                    <a:lumMod val="75000"/>
                  </a:schemeClr>
                </a:solidFill>
              </a:rPr>
              <a:t>CloudWatch</a:t>
            </a:r>
            <a:r>
              <a:rPr lang="en-US" sz="2000" b="1" dirty="0" smtClean="0">
                <a:solidFill>
                  <a:schemeClr val="accent6">
                    <a:lumMod val="75000"/>
                  </a:schemeClr>
                </a:solidFill>
              </a:rPr>
              <a:t> Logs or AWS </a:t>
            </a:r>
            <a:r>
              <a:rPr lang="en-US" sz="2000" b="1" dirty="0" err="1" smtClean="0">
                <a:solidFill>
                  <a:schemeClr val="accent6">
                    <a:lumMod val="75000"/>
                  </a:schemeClr>
                </a:solidFill>
              </a:rPr>
              <a:t>Elasticsearch</a:t>
            </a:r>
            <a:r>
              <a:rPr lang="en-US" sz="2000" b="1" dirty="0" smtClean="0">
                <a:solidFill>
                  <a:schemeClr val="accent6">
                    <a:lumMod val="75000"/>
                  </a:schemeClr>
                </a:solidFill>
              </a:rPr>
              <a:t>.</a:t>
            </a:r>
          </a:p>
          <a:p>
            <a:pPr lvl="1"/>
            <a:endParaRPr lang="en-US" sz="2000" b="1" dirty="0" smtClean="0">
              <a:solidFill>
                <a:schemeClr val="accent6">
                  <a:lumMod val="75000"/>
                </a:schemeClr>
              </a:solidFill>
            </a:endParaRPr>
          </a:p>
          <a:p>
            <a:r>
              <a:rPr lang="en-US" sz="2400" b="1" dirty="0" smtClean="0">
                <a:solidFill>
                  <a:schemeClr val="accent6">
                    <a:lumMod val="75000"/>
                  </a:schemeClr>
                </a:solidFill>
              </a:rPr>
              <a:t>Patch Management :</a:t>
            </a:r>
          </a:p>
          <a:p>
            <a:pPr lvl="1">
              <a:buFont typeface="Arial" pitchFamily="34" charset="0"/>
              <a:buChar char="•"/>
            </a:pPr>
            <a:r>
              <a:rPr lang="en-US" sz="2000" b="1" dirty="0" smtClean="0">
                <a:solidFill>
                  <a:schemeClr val="accent6">
                    <a:lumMod val="75000"/>
                  </a:schemeClr>
                </a:solidFill>
              </a:rPr>
              <a:t>  Keep your EC2 instances and other AWS resources up to date with the latest security patches.</a:t>
            </a:r>
          </a:p>
          <a:p>
            <a:pPr lvl="1">
              <a:buFont typeface="Arial" pitchFamily="34" charset="0"/>
              <a:buChar char="•"/>
            </a:pPr>
            <a:r>
              <a:rPr lang="en-US" sz="2000" b="1" dirty="0" smtClean="0">
                <a:solidFill>
                  <a:schemeClr val="accent6">
                    <a:lumMod val="75000"/>
                  </a:schemeClr>
                </a:solidFill>
              </a:rPr>
              <a:t>  Use Amazon Inspector for automated security assessments of your EC2 instances.</a:t>
            </a:r>
            <a:endParaRPr lang="en-US" sz="2400" dirty="0" smtClean="0"/>
          </a:p>
          <a:p>
            <a:r>
              <a:rPr lang="en-US" sz="2400" dirty="0" smtClean="0"/>
              <a:t>     </a:t>
            </a:r>
            <a:endParaRPr lang="en-US" sz="2400"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Security</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6247864"/>
          </a:xfrm>
          <a:prstGeom prst="rect">
            <a:avLst/>
          </a:prstGeom>
          <a:solidFill>
            <a:schemeClr val="bg1"/>
          </a:solidFill>
        </p:spPr>
        <p:txBody>
          <a:bodyPr wrap="square">
            <a:spAutoFit/>
          </a:bodyPr>
          <a:lstStyle/>
          <a:p>
            <a:r>
              <a:rPr lang="en-US" sz="2400" b="1" dirty="0" smtClean="0">
                <a:solidFill>
                  <a:schemeClr val="accent6">
                    <a:lumMod val="75000"/>
                  </a:schemeClr>
                </a:solidFill>
              </a:rPr>
              <a:t>Data Backups and Disaster Recovery:</a:t>
            </a:r>
          </a:p>
          <a:p>
            <a:pPr lvl="1">
              <a:buFont typeface="Arial" pitchFamily="34" charset="0"/>
              <a:buChar char="•"/>
            </a:pPr>
            <a:r>
              <a:rPr lang="en-US" sz="2000" b="1" dirty="0" smtClean="0">
                <a:solidFill>
                  <a:schemeClr val="accent6">
                    <a:lumMod val="75000"/>
                  </a:schemeClr>
                </a:solidFill>
              </a:rPr>
              <a:t>  Implement regular backups and test your disaster recovery plan.</a:t>
            </a:r>
          </a:p>
          <a:p>
            <a:pPr lvl="1">
              <a:buFont typeface="Arial" pitchFamily="34" charset="0"/>
              <a:buChar char="•"/>
            </a:pPr>
            <a:r>
              <a:rPr lang="en-US" sz="2000" b="1" dirty="0" smtClean="0">
                <a:solidFill>
                  <a:schemeClr val="accent6">
                    <a:lumMod val="75000"/>
                  </a:schemeClr>
                </a:solidFill>
              </a:rPr>
              <a:t>  Use AWS services like Amazon S3 for data storage and Glacier for long-term archival.</a:t>
            </a:r>
          </a:p>
          <a:p>
            <a:pPr lvl="1">
              <a:buFont typeface="Arial" pitchFamily="34" charset="0"/>
              <a:buChar char="•"/>
            </a:pPr>
            <a:endParaRPr lang="en-US" sz="2000" b="1" dirty="0" smtClean="0">
              <a:solidFill>
                <a:schemeClr val="accent6">
                  <a:lumMod val="75000"/>
                </a:schemeClr>
              </a:solidFill>
            </a:endParaRPr>
          </a:p>
          <a:p>
            <a:r>
              <a:rPr lang="en-US" sz="2400" b="1" dirty="0" smtClean="0">
                <a:solidFill>
                  <a:schemeClr val="accent6">
                    <a:lumMod val="75000"/>
                  </a:schemeClr>
                </a:solidFill>
              </a:rPr>
              <a:t>Secure API Gateway:</a:t>
            </a:r>
          </a:p>
          <a:p>
            <a:pPr lvl="1">
              <a:buFont typeface="Arial" pitchFamily="34" charset="0"/>
              <a:buChar char="•"/>
            </a:pPr>
            <a:r>
              <a:rPr lang="en-US" sz="2000" b="1" dirty="0" smtClean="0">
                <a:solidFill>
                  <a:schemeClr val="accent6">
                    <a:lumMod val="75000"/>
                  </a:schemeClr>
                </a:solidFill>
              </a:rPr>
              <a:t>  Use AWS API Gateway to securely expose your APIs and enable features like authentication and authorization.</a:t>
            </a:r>
          </a:p>
          <a:p>
            <a:pPr lvl="1">
              <a:buFont typeface="Arial" pitchFamily="34" charset="0"/>
              <a:buChar char="•"/>
            </a:pPr>
            <a:endParaRPr lang="en-US" sz="2000" b="1" dirty="0" smtClean="0">
              <a:solidFill>
                <a:schemeClr val="accent6">
                  <a:lumMod val="75000"/>
                </a:schemeClr>
              </a:solidFill>
            </a:endParaRPr>
          </a:p>
          <a:p>
            <a:r>
              <a:rPr lang="en-US" sz="2400" b="1" dirty="0" smtClean="0">
                <a:solidFill>
                  <a:schemeClr val="accent6">
                    <a:lumMod val="75000"/>
                  </a:schemeClr>
                </a:solidFill>
              </a:rPr>
              <a:t>Security Groups and NACLs:</a:t>
            </a:r>
          </a:p>
          <a:p>
            <a:pPr lvl="1">
              <a:buFont typeface="Arial" pitchFamily="34" charset="0"/>
              <a:buChar char="•"/>
            </a:pPr>
            <a:r>
              <a:rPr lang="en-US" sz="2000" b="1" dirty="0" smtClean="0">
                <a:solidFill>
                  <a:schemeClr val="accent6">
                    <a:lumMod val="75000"/>
                  </a:schemeClr>
                </a:solidFill>
              </a:rPr>
              <a:t>  Use security groups and Network ACLs to control traffic at the network and instance level.</a:t>
            </a:r>
          </a:p>
          <a:p>
            <a:pPr lvl="1">
              <a:buFont typeface="Arial" pitchFamily="34" charset="0"/>
              <a:buChar char="•"/>
            </a:pPr>
            <a:endParaRPr lang="en-US" sz="2000" b="1" dirty="0" smtClean="0">
              <a:solidFill>
                <a:schemeClr val="accent6">
                  <a:lumMod val="75000"/>
                </a:schemeClr>
              </a:solidFill>
            </a:endParaRPr>
          </a:p>
          <a:p>
            <a:r>
              <a:rPr lang="en-US" sz="2400" b="1" dirty="0" smtClean="0">
                <a:solidFill>
                  <a:schemeClr val="accent6">
                    <a:lumMod val="75000"/>
                  </a:schemeClr>
                </a:solidFill>
              </a:rPr>
              <a:t>Use AWS Trusted Advisor:</a:t>
            </a:r>
          </a:p>
          <a:p>
            <a:pPr lvl="1">
              <a:buFont typeface="Arial" pitchFamily="34" charset="0"/>
              <a:buChar char="•"/>
            </a:pPr>
            <a:r>
              <a:rPr lang="en-US" sz="2000" b="1" dirty="0" smtClean="0">
                <a:solidFill>
                  <a:schemeClr val="accent6">
                    <a:lumMod val="75000"/>
                  </a:schemeClr>
                </a:solidFill>
              </a:rPr>
              <a:t>  AWS Trusted Advisor provides security checks and recommendations for cost optimization, performance improvement, and security. </a:t>
            </a:r>
          </a:p>
          <a:p>
            <a:endParaRPr lang="en-US" sz="2000" b="1" dirty="0" smtClean="0">
              <a:solidFill>
                <a:schemeClr val="accent6">
                  <a:lumMod val="75000"/>
                </a:schemeClr>
              </a:solidFill>
            </a:endParaRPr>
          </a:p>
          <a:p>
            <a:r>
              <a:rPr lang="en-US" sz="2400" b="1" dirty="0" smtClean="0">
                <a:solidFill>
                  <a:schemeClr val="accent6">
                    <a:lumMod val="75000"/>
                  </a:schemeClr>
                </a:solidFill>
              </a:rPr>
              <a:t>Data Classification and Access Control:</a:t>
            </a:r>
          </a:p>
          <a:p>
            <a:pPr algn="just">
              <a:buFont typeface="Arial" pitchFamily="34" charset="0"/>
              <a:buChar char="•"/>
            </a:pPr>
            <a:r>
              <a:rPr lang="en-US" sz="2000" b="1" dirty="0" smtClean="0">
                <a:solidFill>
                  <a:schemeClr val="accent6">
                    <a:lumMod val="75000"/>
                  </a:schemeClr>
                </a:solidFill>
              </a:rPr>
              <a:t> Classify your data based on sensitivity and implement appropriate access controls.</a:t>
            </a:r>
          </a:p>
          <a:p>
            <a:pPr>
              <a:buFont typeface="Arial" pitchFamily="34" charset="0"/>
              <a:buChar char="•"/>
            </a:pPr>
            <a:r>
              <a:rPr lang="en-US" sz="2000" b="1" dirty="0" smtClean="0">
                <a:solidFill>
                  <a:schemeClr val="accent6">
                    <a:lumMod val="75000"/>
                  </a:schemeClr>
                </a:solidFill>
              </a:rPr>
              <a:t>  Use AWS services like AWS Secrets Manager and AWS Certificate Manager to manage sensitive data.</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Security</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6247864"/>
          </a:xfrm>
          <a:prstGeom prst="rect">
            <a:avLst/>
          </a:prstGeom>
          <a:solidFill>
            <a:schemeClr val="bg1"/>
          </a:solidFill>
        </p:spPr>
        <p:txBody>
          <a:bodyPr wrap="square">
            <a:spAutoFit/>
          </a:bodyPr>
          <a:lstStyle/>
          <a:p>
            <a:r>
              <a:rPr lang="en-US" sz="2000" b="1" dirty="0" smtClean="0">
                <a:solidFill>
                  <a:schemeClr val="accent6">
                    <a:lumMod val="75000"/>
                  </a:schemeClr>
                </a:solidFill>
              </a:rPr>
              <a:t>Incident Response Plan:</a:t>
            </a:r>
          </a:p>
          <a:p>
            <a:pPr lvl="1">
              <a:buFont typeface="Arial" pitchFamily="34" charset="0"/>
              <a:buChar char="•"/>
            </a:pPr>
            <a:r>
              <a:rPr lang="en-US" sz="2000" b="1" dirty="0" smtClean="0">
                <a:solidFill>
                  <a:schemeClr val="accent6">
                    <a:lumMod val="75000"/>
                  </a:schemeClr>
                </a:solidFill>
              </a:rPr>
              <a:t>  Develop an incident response plan to address security incidents promptly and effectively.</a:t>
            </a:r>
          </a:p>
          <a:p>
            <a:r>
              <a:rPr lang="en-US" sz="2000" b="1" dirty="0" smtClean="0">
                <a:solidFill>
                  <a:schemeClr val="accent6">
                    <a:lumMod val="75000"/>
                  </a:schemeClr>
                </a:solidFill>
              </a:rPr>
              <a:t>Regular Security Audits and Penetration Testing:</a:t>
            </a:r>
          </a:p>
          <a:p>
            <a:pPr lvl="1">
              <a:buFont typeface="Arial" pitchFamily="34" charset="0"/>
              <a:buChar char="•"/>
            </a:pPr>
            <a:r>
              <a:rPr lang="en-US" sz="2000" b="1" dirty="0" smtClean="0">
                <a:solidFill>
                  <a:schemeClr val="accent6">
                    <a:lumMod val="75000"/>
                  </a:schemeClr>
                </a:solidFill>
              </a:rPr>
              <a:t>  Conduct regular security audits and penetration testing to identify vulnerabilities and weaknesses in your AWS environment.</a:t>
            </a:r>
          </a:p>
          <a:p>
            <a:r>
              <a:rPr lang="en-US" sz="2000" b="1" dirty="0" smtClean="0">
                <a:solidFill>
                  <a:schemeClr val="accent6">
                    <a:lumMod val="75000"/>
                  </a:schemeClr>
                </a:solidFill>
              </a:rPr>
              <a:t>Training and Awareness:</a:t>
            </a:r>
          </a:p>
          <a:p>
            <a:pPr lvl="1">
              <a:buFont typeface="Arial" pitchFamily="34" charset="0"/>
              <a:buChar char="•"/>
            </a:pPr>
            <a:r>
              <a:rPr lang="en-US" sz="2000" b="1" dirty="0" smtClean="0">
                <a:solidFill>
                  <a:schemeClr val="accent6">
                    <a:lumMod val="75000"/>
                  </a:schemeClr>
                </a:solidFill>
              </a:rPr>
              <a:t>  Ensure that your team is trained on AWS security best practices and remains aware of the evolving threat landscape.</a:t>
            </a:r>
          </a:p>
          <a:p>
            <a:r>
              <a:rPr lang="en-US" sz="2000" b="1" dirty="0" smtClean="0">
                <a:solidFill>
                  <a:schemeClr val="accent6">
                    <a:lumMod val="75000"/>
                  </a:schemeClr>
                </a:solidFill>
              </a:rPr>
              <a:t>Compliance:</a:t>
            </a:r>
          </a:p>
          <a:p>
            <a:pPr lvl="1">
              <a:buFont typeface="Arial" pitchFamily="34" charset="0"/>
              <a:buChar char="•"/>
            </a:pPr>
            <a:r>
              <a:rPr lang="en-US" sz="2000" b="1" dirty="0" smtClean="0">
                <a:solidFill>
                  <a:schemeClr val="accent6">
                    <a:lumMod val="75000"/>
                  </a:schemeClr>
                </a:solidFill>
              </a:rPr>
              <a:t>  If your organization needs to meet specific compliance requirements (e.g., HIPAA, PCI DSS), ensure that your AWS environment aligns with those standards.</a:t>
            </a:r>
          </a:p>
          <a:p>
            <a:r>
              <a:rPr lang="en-US" sz="2000" b="1" dirty="0" smtClean="0">
                <a:solidFill>
                  <a:schemeClr val="accent6">
                    <a:lumMod val="75000"/>
                  </a:schemeClr>
                </a:solidFill>
              </a:rPr>
              <a:t>AWS Security Services:</a:t>
            </a:r>
          </a:p>
          <a:p>
            <a:pPr lvl="1">
              <a:buFont typeface="Arial" pitchFamily="34" charset="0"/>
              <a:buChar char="•"/>
            </a:pPr>
            <a:r>
              <a:rPr lang="en-US" sz="2000" b="1" dirty="0" smtClean="0">
                <a:solidFill>
                  <a:schemeClr val="accent6">
                    <a:lumMod val="75000"/>
                  </a:schemeClr>
                </a:solidFill>
              </a:rPr>
              <a:t>  Leverage AWS security services like AWS </a:t>
            </a:r>
            <a:r>
              <a:rPr lang="en-US" sz="2000" b="1" dirty="0" err="1" smtClean="0">
                <a:solidFill>
                  <a:schemeClr val="accent6">
                    <a:lumMod val="75000"/>
                  </a:schemeClr>
                </a:solidFill>
              </a:rPr>
              <a:t>GuardDuty</a:t>
            </a:r>
            <a:r>
              <a:rPr lang="en-US" sz="2000" b="1" dirty="0" smtClean="0">
                <a:solidFill>
                  <a:schemeClr val="accent6">
                    <a:lumMod val="75000"/>
                  </a:schemeClr>
                </a:solidFill>
              </a:rPr>
              <a:t> for threat detection, AWS Inspector for vulnerability assessments, and AWS </a:t>
            </a:r>
            <a:r>
              <a:rPr lang="en-US" sz="2000" b="1" dirty="0" err="1" smtClean="0">
                <a:solidFill>
                  <a:schemeClr val="accent6">
                    <a:lumMod val="75000"/>
                  </a:schemeClr>
                </a:solidFill>
              </a:rPr>
              <a:t>Config</a:t>
            </a:r>
            <a:r>
              <a:rPr lang="en-US" sz="2000" b="1" dirty="0" smtClean="0">
                <a:solidFill>
                  <a:schemeClr val="accent6">
                    <a:lumMod val="75000"/>
                  </a:schemeClr>
                </a:solidFill>
              </a:rPr>
              <a:t> for resource tracking and compliance.</a:t>
            </a:r>
          </a:p>
          <a:p>
            <a:r>
              <a:rPr lang="en-US" sz="2000" b="1" dirty="0" smtClean="0">
                <a:solidFill>
                  <a:schemeClr val="accent6">
                    <a:lumMod val="75000"/>
                  </a:schemeClr>
                </a:solidFill>
              </a:rPr>
              <a:t>Data Loss Prevention (DLP):</a:t>
            </a:r>
          </a:p>
          <a:p>
            <a:pPr lvl="1">
              <a:buFont typeface="Arial" pitchFamily="34" charset="0"/>
              <a:buChar char="•"/>
            </a:pPr>
            <a:r>
              <a:rPr lang="en-US" sz="2000" b="1" dirty="0" smtClean="0">
                <a:solidFill>
                  <a:schemeClr val="accent6">
                    <a:lumMod val="75000"/>
                  </a:schemeClr>
                </a:solidFill>
              </a:rPr>
              <a:t>  Implement DLP solutions and policies to prevent sensitive data from leaving your AWS environment unintentionally.</a:t>
            </a:r>
          </a:p>
          <a:p>
            <a:r>
              <a:rPr lang="en-US" sz="2000" b="1" dirty="0" err="1" smtClean="0">
                <a:solidFill>
                  <a:schemeClr val="accent6">
                    <a:lumMod val="75000"/>
                  </a:schemeClr>
                </a:solidFill>
              </a:rPr>
              <a:t>Serverless</a:t>
            </a:r>
            <a:r>
              <a:rPr lang="en-US" sz="2000" b="1" dirty="0" smtClean="0">
                <a:solidFill>
                  <a:schemeClr val="accent6">
                    <a:lumMod val="75000"/>
                  </a:schemeClr>
                </a:solidFill>
              </a:rPr>
              <a:t> Security:</a:t>
            </a:r>
          </a:p>
          <a:p>
            <a:pPr lvl="1">
              <a:buFont typeface="Arial" pitchFamily="34" charset="0"/>
              <a:buChar char="•"/>
            </a:pPr>
            <a:r>
              <a:rPr lang="en-US" sz="2000" b="1" dirty="0" smtClean="0">
                <a:solidFill>
                  <a:schemeClr val="accent6">
                    <a:lumMod val="75000"/>
                  </a:schemeClr>
                </a:solidFill>
              </a:rPr>
              <a:t>  If you use </a:t>
            </a:r>
            <a:r>
              <a:rPr lang="en-US" sz="2000" b="1" dirty="0" err="1" smtClean="0">
                <a:solidFill>
                  <a:schemeClr val="accent6">
                    <a:lumMod val="75000"/>
                  </a:schemeClr>
                </a:solidFill>
              </a:rPr>
              <a:t>serverless</a:t>
            </a:r>
            <a:r>
              <a:rPr lang="en-US" sz="2000" b="1" dirty="0" smtClean="0">
                <a:solidFill>
                  <a:schemeClr val="accent6">
                    <a:lumMod val="75000"/>
                  </a:schemeClr>
                </a:solidFill>
              </a:rPr>
              <a:t> computing with AWS Lambda, ensure you follow best practices for securing </a:t>
            </a:r>
            <a:r>
              <a:rPr lang="en-US" sz="2000" b="1" dirty="0" err="1" smtClean="0">
                <a:solidFill>
                  <a:schemeClr val="accent6">
                    <a:lumMod val="75000"/>
                  </a:schemeClr>
                </a:solidFill>
              </a:rPr>
              <a:t>serverless</a:t>
            </a:r>
            <a:r>
              <a:rPr lang="en-US" sz="2000" b="1" dirty="0" smtClean="0">
                <a:solidFill>
                  <a:schemeClr val="accent6">
                    <a:lumMod val="75000"/>
                  </a:schemeClr>
                </a:solidFill>
              </a:rPr>
              <a:t> applications.</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Security</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707886"/>
          </a:xfrm>
          <a:prstGeom prst="rect">
            <a:avLst/>
          </a:prstGeom>
          <a:solidFill>
            <a:schemeClr val="bg1"/>
          </a:solidFill>
        </p:spPr>
        <p:txBody>
          <a:bodyPr wrap="square">
            <a:spAutoFit/>
          </a:bodyPr>
          <a:lstStyle/>
          <a:p>
            <a:r>
              <a:rPr lang="en-US" sz="2000" b="1" dirty="0" smtClean="0">
                <a:solidFill>
                  <a:schemeClr val="accent6">
                    <a:lumMod val="75000"/>
                  </a:schemeClr>
                </a:solidFill>
              </a:rPr>
              <a:t>Step 1 : </a:t>
            </a:r>
          </a:p>
          <a:p>
            <a:pPr>
              <a:buFont typeface="Arial" pitchFamily="34" charset="0"/>
              <a:buChar char="•"/>
            </a:pPr>
            <a:r>
              <a:rPr lang="en-US" sz="2000" b="1" dirty="0" smtClean="0">
                <a:solidFill>
                  <a:schemeClr val="accent6">
                    <a:lumMod val="75000"/>
                  </a:schemeClr>
                </a:solidFill>
              </a:rPr>
              <a:t>        login to your </a:t>
            </a:r>
            <a:r>
              <a:rPr lang="en-US" sz="2000" b="1" dirty="0" err="1" smtClean="0">
                <a:solidFill>
                  <a:schemeClr val="accent6">
                    <a:lumMod val="75000"/>
                  </a:schemeClr>
                </a:solidFill>
              </a:rPr>
              <a:t>aws</a:t>
            </a:r>
            <a:r>
              <a:rPr lang="en-US" sz="2000" b="1" dirty="0" smtClean="0">
                <a:solidFill>
                  <a:schemeClr val="accent6">
                    <a:lumMod val="75000"/>
                  </a:schemeClr>
                </a:solidFill>
              </a:rPr>
              <a:t> console and type </a:t>
            </a:r>
            <a:r>
              <a:rPr lang="en-US" sz="2000" b="1" dirty="0" err="1" smtClean="0">
                <a:solidFill>
                  <a:schemeClr val="accent6">
                    <a:lumMod val="75000"/>
                  </a:schemeClr>
                </a:solidFill>
              </a:rPr>
              <a:t>iam</a:t>
            </a:r>
            <a:r>
              <a:rPr lang="en-US" sz="2000" b="1" dirty="0" smtClean="0">
                <a:solidFill>
                  <a:schemeClr val="accent6">
                    <a:lumMod val="75000"/>
                  </a:schemeClr>
                </a:solidFill>
              </a:rPr>
              <a:t> in search bar</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descr="C:\Users\shridhar\Desktop\aws ppt\1.JPG"/>
          <p:cNvPicPr>
            <a:picLocks noChangeAspect="1" noChangeArrowheads="1"/>
          </p:cNvPicPr>
          <p:nvPr/>
        </p:nvPicPr>
        <p:blipFill>
          <a:blip r:embed="rId3"/>
          <a:srcRect/>
          <a:stretch>
            <a:fillRect/>
          </a:stretch>
        </p:blipFill>
        <p:spPr bwMode="auto">
          <a:xfrm>
            <a:off x="1650999" y="2712254"/>
            <a:ext cx="8397875" cy="3828245"/>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707886"/>
          </a:xfrm>
          <a:prstGeom prst="rect">
            <a:avLst/>
          </a:prstGeom>
          <a:solidFill>
            <a:schemeClr val="bg1"/>
          </a:solidFill>
        </p:spPr>
        <p:txBody>
          <a:bodyPr wrap="square">
            <a:spAutoFit/>
          </a:bodyPr>
          <a:lstStyle/>
          <a:p>
            <a:r>
              <a:rPr lang="en-US" sz="2000" b="1" dirty="0" smtClean="0">
                <a:solidFill>
                  <a:schemeClr val="accent6">
                    <a:lumMod val="75000"/>
                  </a:schemeClr>
                </a:solidFill>
              </a:rPr>
              <a:t>Step 2 : </a:t>
            </a:r>
          </a:p>
          <a:p>
            <a:pPr>
              <a:buFont typeface="Arial" pitchFamily="34" charset="0"/>
              <a:buChar char="•"/>
            </a:pPr>
            <a:r>
              <a:rPr lang="en-US" sz="2000" b="1" dirty="0" smtClean="0">
                <a:solidFill>
                  <a:schemeClr val="accent6">
                    <a:lumMod val="75000"/>
                  </a:schemeClr>
                </a:solidFill>
              </a:rPr>
              <a:t>        click on user as shown below </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3" name="Picture 3" descr="C:\Users\shridhar\Desktop\aws ppt\3.JPG"/>
          <p:cNvPicPr>
            <a:picLocks noChangeAspect="1" noChangeArrowheads="1"/>
          </p:cNvPicPr>
          <p:nvPr/>
        </p:nvPicPr>
        <p:blipFill>
          <a:blip r:embed="rId3"/>
          <a:srcRect/>
          <a:stretch>
            <a:fillRect/>
          </a:stretch>
        </p:blipFill>
        <p:spPr bwMode="auto">
          <a:xfrm>
            <a:off x="1311275" y="2312989"/>
            <a:ext cx="9747901" cy="4265612"/>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1015663"/>
          </a:xfrm>
          <a:prstGeom prst="rect">
            <a:avLst/>
          </a:prstGeom>
          <a:solidFill>
            <a:schemeClr val="bg1"/>
          </a:solidFill>
        </p:spPr>
        <p:txBody>
          <a:bodyPr wrap="square">
            <a:spAutoFit/>
          </a:bodyPr>
          <a:lstStyle/>
          <a:p>
            <a:r>
              <a:rPr lang="en-US" sz="2000" b="1" dirty="0" smtClean="0">
                <a:solidFill>
                  <a:schemeClr val="accent6">
                    <a:lumMod val="75000"/>
                  </a:schemeClr>
                </a:solidFill>
              </a:rPr>
              <a:t>Step 3 : </a:t>
            </a:r>
          </a:p>
          <a:p>
            <a:pPr>
              <a:buFont typeface="Arial" pitchFamily="34" charset="0"/>
              <a:buChar char="•"/>
            </a:pPr>
            <a:r>
              <a:rPr lang="en-US" sz="2000" b="1" dirty="0" smtClean="0">
                <a:solidFill>
                  <a:schemeClr val="accent6">
                    <a:lumMod val="75000"/>
                  </a:schemeClr>
                </a:solidFill>
              </a:rPr>
              <a:t>        Next type your username and check on provide user access to </a:t>
            </a:r>
            <a:r>
              <a:rPr lang="en-US" sz="2000" b="1" dirty="0" err="1" smtClean="0">
                <a:solidFill>
                  <a:schemeClr val="accent6">
                    <a:lumMod val="75000"/>
                  </a:schemeClr>
                </a:solidFill>
              </a:rPr>
              <a:t>aws</a:t>
            </a:r>
            <a:r>
              <a:rPr lang="en-US" sz="2000" b="1" dirty="0" smtClean="0">
                <a:solidFill>
                  <a:schemeClr val="accent6">
                    <a:lumMod val="75000"/>
                  </a:schemeClr>
                </a:solidFill>
              </a:rPr>
              <a:t> management console.</a:t>
            </a:r>
          </a:p>
          <a:p>
            <a:pPr>
              <a:buFont typeface="Arial" pitchFamily="34" charset="0"/>
              <a:buChar char="•"/>
            </a:pPr>
            <a:r>
              <a:rPr lang="en-US" sz="2000" b="1" dirty="0" smtClean="0">
                <a:solidFill>
                  <a:schemeClr val="accent6">
                    <a:lumMod val="75000"/>
                  </a:schemeClr>
                </a:solidFill>
              </a:rPr>
              <a:t>        check on create an </a:t>
            </a:r>
            <a:r>
              <a:rPr lang="en-US" sz="2000" b="1" dirty="0" err="1" smtClean="0">
                <a:solidFill>
                  <a:schemeClr val="accent6">
                    <a:lumMod val="75000"/>
                  </a:schemeClr>
                </a:solidFill>
              </a:rPr>
              <a:t>Iam</a:t>
            </a:r>
            <a:r>
              <a:rPr lang="en-US" sz="2000" b="1" dirty="0" smtClean="0">
                <a:solidFill>
                  <a:schemeClr val="accent6">
                    <a:lumMod val="75000"/>
                  </a:schemeClr>
                </a:solidFill>
              </a:rPr>
              <a:t> user.</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descr="C:\Users\shridhar\Desktop\aws ppt\4.JPG"/>
          <p:cNvPicPr>
            <a:picLocks noChangeAspect="1" noChangeArrowheads="1"/>
          </p:cNvPicPr>
          <p:nvPr/>
        </p:nvPicPr>
        <p:blipFill>
          <a:blip r:embed="rId3"/>
          <a:srcRect/>
          <a:stretch>
            <a:fillRect/>
          </a:stretch>
        </p:blipFill>
        <p:spPr bwMode="auto">
          <a:xfrm>
            <a:off x="1231900" y="2326631"/>
            <a:ext cx="9188450" cy="4066232"/>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707886"/>
          </a:xfrm>
          <a:prstGeom prst="rect">
            <a:avLst/>
          </a:prstGeom>
          <a:solidFill>
            <a:schemeClr val="bg1"/>
          </a:solidFill>
        </p:spPr>
        <p:txBody>
          <a:bodyPr wrap="square">
            <a:spAutoFit/>
          </a:bodyPr>
          <a:lstStyle/>
          <a:p>
            <a:r>
              <a:rPr lang="en-US" sz="2000" b="1" dirty="0" smtClean="0">
                <a:solidFill>
                  <a:schemeClr val="accent6">
                    <a:lumMod val="75000"/>
                  </a:schemeClr>
                </a:solidFill>
              </a:rPr>
              <a:t>Step 4 : </a:t>
            </a:r>
          </a:p>
          <a:p>
            <a:pPr>
              <a:buFont typeface="Arial" pitchFamily="34" charset="0"/>
              <a:buChar char="•"/>
            </a:pPr>
            <a:r>
              <a:rPr lang="en-US" sz="2000" b="1" dirty="0" smtClean="0">
                <a:solidFill>
                  <a:schemeClr val="accent6">
                    <a:lumMod val="75000"/>
                  </a:schemeClr>
                </a:solidFill>
              </a:rPr>
              <a:t>        in console password section choose the option you need and type next.</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descr="C:\Users\shridhar\Desktop\aws ppt\5.JPG"/>
          <p:cNvPicPr>
            <a:picLocks noChangeAspect="1" noChangeArrowheads="1"/>
          </p:cNvPicPr>
          <p:nvPr/>
        </p:nvPicPr>
        <p:blipFill>
          <a:blip r:embed="rId3"/>
          <a:srcRect/>
          <a:stretch>
            <a:fillRect/>
          </a:stretch>
        </p:blipFill>
        <p:spPr bwMode="auto">
          <a:xfrm>
            <a:off x="1215987" y="2247900"/>
            <a:ext cx="9747288" cy="4303713"/>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5"/>
            <a:ext cx="10822454" cy="1015663"/>
          </a:xfrm>
          <a:prstGeom prst="rect">
            <a:avLst/>
          </a:prstGeom>
          <a:solidFill>
            <a:schemeClr val="bg1"/>
          </a:solidFill>
        </p:spPr>
        <p:txBody>
          <a:bodyPr wrap="square">
            <a:spAutoFit/>
          </a:bodyPr>
          <a:lstStyle/>
          <a:p>
            <a:r>
              <a:rPr lang="en-US" sz="2000" b="1" dirty="0" smtClean="0">
                <a:solidFill>
                  <a:schemeClr val="accent6">
                    <a:lumMod val="75000"/>
                  </a:schemeClr>
                </a:solidFill>
              </a:rPr>
              <a:t>Step 5 : </a:t>
            </a:r>
          </a:p>
          <a:p>
            <a:pPr>
              <a:buFont typeface="Arial" pitchFamily="34" charset="0"/>
              <a:buChar char="•"/>
            </a:pPr>
            <a:r>
              <a:rPr lang="en-US" sz="2000" b="1" dirty="0" smtClean="0">
                <a:solidFill>
                  <a:schemeClr val="accent6">
                    <a:lumMod val="75000"/>
                  </a:schemeClr>
                </a:solidFill>
              </a:rPr>
              <a:t>        next set permissions, you can choose any option of your choice here we are selecting Add user to group and create new group by selecting create group option</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94" name="Picture 2" descr="C:\Users\shridhar\Desktop\aws ppt\6.JPG"/>
          <p:cNvPicPr>
            <a:picLocks noChangeAspect="1" noChangeArrowheads="1"/>
          </p:cNvPicPr>
          <p:nvPr/>
        </p:nvPicPr>
        <p:blipFill>
          <a:blip r:embed="rId3"/>
          <a:srcRect/>
          <a:stretch>
            <a:fillRect/>
          </a:stretch>
        </p:blipFill>
        <p:spPr bwMode="auto">
          <a:xfrm>
            <a:off x="1155699" y="2237285"/>
            <a:ext cx="9972675" cy="4403228"/>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4167654" cy="2862322"/>
          </a:xfrm>
          <a:prstGeom prst="rect">
            <a:avLst/>
          </a:prstGeom>
          <a:solidFill>
            <a:schemeClr val="bg1"/>
          </a:solidFill>
        </p:spPr>
        <p:txBody>
          <a:bodyPr wrap="square">
            <a:spAutoFit/>
          </a:bodyPr>
          <a:lstStyle/>
          <a:p>
            <a:r>
              <a:rPr lang="en-US" sz="2000" b="1" dirty="0" smtClean="0">
                <a:solidFill>
                  <a:schemeClr val="accent6">
                    <a:lumMod val="75000"/>
                  </a:schemeClr>
                </a:solidFill>
              </a:rPr>
              <a:t>Step 6 : </a:t>
            </a:r>
          </a:p>
          <a:p>
            <a:pPr>
              <a:buFont typeface="Arial" pitchFamily="34" charset="0"/>
              <a:buChar char="•"/>
            </a:pPr>
            <a:r>
              <a:rPr lang="en-US" sz="2000" b="1" dirty="0" smtClean="0">
                <a:solidFill>
                  <a:schemeClr val="accent6">
                    <a:lumMod val="75000"/>
                  </a:schemeClr>
                </a:solidFill>
              </a:rPr>
              <a:t>     in create user group, type the group name and attach </a:t>
            </a:r>
            <a:r>
              <a:rPr lang="en-US" sz="2000" b="1" dirty="0" err="1" smtClean="0">
                <a:solidFill>
                  <a:schemeClr val="accent6">
                    <a:lumMod val="75000"/>
                  </a:schemeClr>
                </a:solidFill>
              </a:rPr>
              <a:t>iam</a:t>
            </a:r>
            <a:r>
              <a:rPr lang="en-US" sz="2000" b="1" dirty="0" smtClean="0">
                <a:solidFill>
                  <a:schemeClr val="accent6">
                    <a:lumMod val="75000"/>
                  </a:schemeClr>
                </a:solidFill>
              </a:rPr>
              <a:t> policies to the group so as to give our group certain permissions to carry out task in </a:t>
            </a:r>
            <a:r>
              <a:rPr lang="en-US" sz="2000" b="1" dirty="0" err="1" smtClean="0">
                <a:solidFill>
                  <a:schemeClr val="accent6">
                    <a:lumMod val="75000"/>
                  </a:schemeClr>
                </a:solidFill>
              </a:rPr>
              <a:t>aws</a:t>
            </a:r>
            <a:endParaRPr lang="en-US" sz="2000" b="1" dirty="0" smtClean="0">
              <a:solidFill>
                <a:schemeClr val="accent6">
                  <a:lumMod val="75000"/>
                </a:schemeClr>
              </a:solidFill>
            </a:endParaRPr>
          </a:p>
          <a:p>
            <a:pPr>
              <a:buFont typeface="Arial" pitchFamily="34" charset="0"/>
              <a:buChar char="•"/>
            </a:pPr>
            <a:r>
              <a:rPr lang="en-US" sz="2000" b="1" dirty="0" smtClean="0">
                <a:solidFill>
                  <a:schemeClr val="accent6">
                    <a:lumMod val="75000"/>
                  </a:schemeClr>
                </a:solidFill>
              </a:rPr>
              <a:t> here we are attaching Administrator access to the group.</a:t>
            </a:r>
          </a:p>
          <a:p>
            <a:pPr>
              <a:buFont typeface="Arial" pitchFamily="34" charset="0"/>
              <a:buChar char="•"/>
            </a:pPr>
            <a:r>
              <a:rPr lang="en-US" sz="2000" b="1" dirty="0" smtClean="0">
                <a:solidFill>
                  <a:schemeClr val="accent6">
                    <a:lumMod val="75000"/>
                  </a:schemeClr>
                </a:solidFill>
              </a:rPr>
              <a:t> click next.</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18" name="Picture 2" descr="C:\Users\shridhar\Desktop\aws ppt\9.JPG"/>
          <p:cNvPicPr>
            <a:picLocks noChangeAspect="1" noChangeArrowheads="1"/>
          </p:cNvPicPr>
          <p:nvPr/>
        </p:nvPicPr>
        <p:blipFill>
          <a:blip r:embed="rId3"/>
          <a:srcRect/>
          <a:stretch>
            <a:fillRect/>
          </a:stretch>
        </p:blipFill>
        <p:spPr bwMode="auto">
          <a:xfrm>
            <a:off x="4714875" y="752475"/>
            <a:ext cx="7477125" cy="5800725"/>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690485"/>
            <a:ext cx="11203454" cy="5878532"/>
          </a:xfrm>
          <a:prstGeom prst="rect">
            <a:avLst/>
          </a:prstGeom>
          <a:solidFill>
            <a:schemeClr val="bg1"/>
          </a:solidFill>
        </p:spPr>
        <p:txBody>
          <a:bodyPr wrap="square">
            <a:spAutoFit/>
          </a:bodyPr>
          <a:lstStyle/>
          <a:p>
            <a:pPr marL="696912" indent="-342900" algn="just">
              <a:spcBef>
                <a:spcPts val="600"/>
              </a:spcBef>
            </a:pPr>
            <a:r>
              <a:rPr lang="en-US" sz="2400" dirty="0" smtClean="0">
                <a:solidFill>
                  <a:schemeClr val="accent6">
                    <a:lumMod val="75000"/>
                  </a:schemeClr>
                </a:solidFill>
                <a:latin typeface="Bahnschrift SemiBold SemiConden" panose="020B0502040204020203" pitchFamily="34" charset="0"/>
              </a:rPr>
              <a:t>AWS Availability zones (AZs) :</a:t>
            </a:r>
          </a:p>
          <a:p>
            <a:pPr marL="696912" indent="-342900" algn="just">
              <a:spcBef>
                <a:spcPts val="600"/>
              </a:spcBef>
              <a:buFont typeface="Arial" pitchFamily="34" charset="0"/>
              <a:buChar char="•"/>
            </a:pPr>
            <a:r>
              <a:rPr lang="en-US" sz="2000" b="1" dirty="0" smtClean="0">
                <a:solidFill>
                  <a:schemeClr val="accent6">
                    <a:lumMod val="75000"/>
                  </a:schemeClr>
                </a:solidFill>
              </a:rPr>
              <a:t>Within each region, there are multiple Availability Zones (usually three or more).</a:t>
            </a:r>
          </a:p>
          <a:p>
            <a:pPr marL="696912" indent="-342900" algn="just">
              <a:spcBef>
                <a:spcPts val="600"/>
              </a:spcBef>
              <a:buFont typeface="Arial" pitchFamily="34" charset="0"/>
              <a:buChar char="•"/>
            </a:pPr>
            <a:r>
              <a:rPr lang="en-US" sz="2000" b="1" dirty="0" smtClean="0">
                <a:solidFill>
                  <a:schemeClr val="accent6">
                    <a:lumMod val="75000"/>
                  </a:schemeClr>
                </a:solidFill>
              </a:rPr>
              <a:t> These AZs are isolated data centers with redundant power, cooling, and networking to ensure high availability and fault tolerance.</a:t>
            </a:r>
          </a:p>
          <a:p>
            <a:pPr marL="696912" indent="-342900" algn="just">
              <a:spcBef>
                <a:spcPts val="600"/>
              </a:spcBef>
              <a:buFont typeface="Arial" pitchFamily="34" charset="0"/>
              <a:buChar char="•"/>
            </a:pPr>
            <a:r>
              <a:rPr lang="en-US" sz="2000" b="1" dirty="0" smtClean="0">
                <a:solidFill>
                  <a:schemeClr val="accent6">
                    <a:lumMod val="75000"/>
                  </a:schemeClr>
                </a:solidFill>
              </a:rPr>
              <a:t> They are interconnected with low-latency links.</a:t>
            </a:r>
            <a:endParaRPr lang="en-US" sz="2000" b="1" dirty="0" smtClean="0">
              <a:solidFill>
                <a:schemeClr val="accent6">
                  <a:lumMod val="75000"/>
                </a:schemeClr>
              </a:solidFill>
              <a:ea typeface="Segoe UI Emoji" panose="020B0502040204020203" pitchFamily="34" charset="0"/>
              <a:cs typeface="Aharoni" panose="02010803020104030203" pitchFamily="2" charset="-79"/>
            </a:endParaRPr>
          </a:p>
          <a:p>
            <a:pPr marL="696912" indent="-342900" algn="just">
              <a:spcBef>
                <a:spcPts val="600"/>
              </a:spcBef>
              <a:buFont typeface="Arial" pitchFamily="34" charset="0"/>
              <a:buChar char="•"/>
            </a:pPr>
            <a:endParaRPr lang="en-US" sz="24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endParaRPr lang="en-US" sz="24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endParaRPr lang="en-US" sz="24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endParaRPr lang="en-US" sz="2000" b="1" dirty="0" smtClean="0">
              <a:solidFill>
                <a:schemeClr val="accent6">
                  <a:lumMod val="75000"/>
                </a:schemeClr>
              </a:solidFill>
              <a:latin typeface="Bahnschrift Light Condensed" pitchFamily="34" charset="0"/>
            </a:endParaRPr>
          </a:p>
          <a:p>
            <a:pPr marL="696912" indent="-342900" algn="just">
              <a:spcBef>
                <a:spcPts val="600"/>
              </a:spcBef>
            </a:pPr>
            <a:endParaRPr lang="en-US" sz="20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r>
              <a:rPr lang="en-US" sz="2000" dirty="0" smtClean="0">
                <a:solidFill>
                  <a:schemeClr val="accent6">
                    <a:lumMod val="75000"/>
                  </a:schemeClr>
                </a:solidFill>
                <a:latin typeface="Bahnschrift SemiBold SemiConden" panose="020B0502040204020203" pitchFamily="34" charset="0"/>
              </a:rPr>
              <a:t> </a:t>
            </a:r>
          </a:p>
          <a:p>
            <a:pPr marL="696912" indent="-342900" algn="just">
              <a:spcBef>
                <a:spcPts val="600"/>
              </a:spcBef>
            </a:pPr>
            <a:endParaRPr lang="en-US" sz="20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endParaRPr lang="en-US" sz="2000" dirty="0" smtClean="0">
              <a:solidFill>
                <a:schemeClr val="accent6">
                  <a:lumMod val="75000"/>
                </a:schemeClr>
              </a:solidFill>
              <a:latin typeface="Bahnschrift SemiBold SemiConden" panose="020B0502040204020203" pitchFamily="34" charset="0"/>
            </a:endParaRPr>
          </a:p>
          <a:p>
            <a:pPr marL="696912" indent="-342900" algn="just">
              <a:spcBef>
                <a:spcPts val="600"/>
              </a:spcBef>
            </a:pPr>
            <a:endParaRPr lang="en-US" sz="2000" dirty="0" smtClean="0">
              <a:solidFill>
                <a:schemeClr val="accent6">
                  <a:lumMod val="75000"/>
                </a:schemeClr>
              </a:solidFill>
              <a:latin typeface="Bahnschrift SemiBold SemiConden" panose="020B0502040204020203" pitchFamily="34" charset="0"/>
            </a:endParaRPr>
          </a:p>
          <a:p>
            <a:endParaRPr lang="en-US" sz="2000" dirty="0">
              <a:solidFill>
                <a:srgbClr val="0070C0"/>
              </a:solidFill>
              <a:latin typeface="Aharoni" panose="02010803020104030203" pitchFamily="2" charset="-79"/>
              <a:ea typeface="Segoe UI Emoji" panose="020B0502040204020203" pitchFamily="34" charset="0"/>
              <a:cs typeface="Aharoni" panose="02010803020104030203" pitchFamily="2" charset="-79"/>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720598" y="140713"/>
            <a:ext cx="5262191" cy="830997"/>
          </a:xfrm>
          <a:prstGeom prst="rect">
            <a:avLst/>
          </a:prstGeom>
          <a:noFill/>
        </p:spPr>
        <p:txBody>
          <a:bodyPr wrap="square">
            <a:spAutoFit/>
          </a:bodyPr>
          <a:lstStyle/>
          <a:p>
            <a:r>
              <a:rPr lang="en-IN" sz="2400" dirty="0" smtClean="0">
                <a:solidFill>
                  <a:srgbClr val="0070C0"/>
                </a:solidFill>
                <a:latin typeface="Arial Black" panose="020B0A04020102020204" pitchFamily="34" charset="0"/>
              </a:rPr>
              <a:t>AWS Global Infrastructure	</a:t>
            </a:r>
            <a:endParaRPr lang="en-US" altLang="en-US" sz="24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C:\Users\shridhar\Desktop\aws ppt\aws availabitly zones.png"/>
          <p:cNvPicPr>
            <a:picLocks noChangeAspect="1" noChangeArrowheads="1"/>
          </p:cNvPicPr>
          <p:nvPr/>
        </p:nvPicPr>
        <p:blipFill>
          <a:blip r:embed="rId3"/>
          <a:srcRect/>
          <a:stretch>
            <a:fillRect/>
          </a:stretch>
        </p:blipFill>
        <p:spPr bwMode="auto">
          <a:xfrm>
            <a:off x="3987800" y="2717801"/>
            <a:ext cx="4316404" cy="3767138"/>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07886"/>
          </a:xfrm>
          <a:prstGeom prst="rect">
            <a:avLst/>
          </a:prstGeom>
          <a:solidFill>
            <a:schemeClr val="bg1"/>
          </a:solidFill>
        </p:spPr>
        <p:txBody>
          <a:bodyPr wrap="square">
            <a:spAutoFit/>
          </a:bodyPr>
          <a:lstStyle/>
          <a:p>
            <a:r>
              <a:rPr lang="en-US" sz="2000" b="1" dirty="0" smtClean="0">
                <a:solidFill>
                  <a:schemeClr val="accent6">
                    <a:lumMod val="75000"/>
                  </a:schemeClr>
                </a:solidFill>
              </a:rPr>
              <a:t>Step 7 : </a:t>
            </a:r>
          </a:p>
          <a:p>
            <a:pPr>
              <a:buFont typeface="Arial" pitchFamily="34" charset="0"/>
              <a:buChar char="•"/>
            </a:pPr>
            <a:r>
              <a:rPr lang="en-US" sz="2000" b="1" dirty="0" smtClean="0">
                <a:solidFill>
                  <a:schemeClr val="accent6">
                    <a:lumMod val="75000"/>
                  </a:schemeClr>
                </a:solidFill>
              </a:rPr>
              <a:t>     add user to newly created group by checking box as shown below and click next </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42" name="Picture 2" descr="C:\Users\shridhar\Desktop\aws ppt\10.JPG"/>
          <p:cNvPicPr>
            <a:picLocks noChangeAspect="1" noChangeArrowheads="1"/>
          </p:cNvPicPr>
          <p:nvPr/>
        </p:nvPicPr>
        <p:blipFill>
          <a:blip r:embed="rId3"/>
          <a:srcRect/>
          <a:stretch>
            <a:fillRect/>
          </a:stretch>
        </p:blipFill>
        <p:spPr bwMode="auto">
          <a:xfrm>
            <a:off x="711200" y="2195750"/>
            <a:ext cx="10514013" cy="4662250"/>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07886"/>
          </a:xfrm>
          <a:prstGeom prst="rect">
            <a:avLst/>
          </a:prstGeom>
          <a:solidFill>
            <a:schemeClr val="bg1"/>
          </a:solidFill>
        </p:spPr>
        <p:txBody>
          <a:bodyPr wrap="square">
            <a:spAutoFit/>
          </a:bodyPr>
          <a:lstStyle/>
          <a:p>
            <a:r>
              <a:rPr lang="en-US" sz="2000" b="1" dirty="0" smtClean="0">
                <a:solidFill>
                  <a:schemeClr val="accent6">
                    <a:lumMod val="75000"/>
                  </a:schemeClr>
                </a:solidFill>
              </a:rPr>
              <a:t>Step 8 : </a:t>
            </a:r>
          </a:p>
          <a:p>
            <a:pPr>
              <a:buFont typeface="Arial" pitchFamily="34" charset="0"/>
              <a:buChar char="•"/>
            </a:pPr>
            <a:r>
              <a:rPr lang="en-US" sz="2000" b="1" dirty="0" smtClean="0">
                <a:solidFill>
                  <a:schemeClr val="accent6">
                    <a:lumMod val="75000"/>
                  </a:schemeClr>
                </a:solidFill>
              </a:rPr>
              <a:t>      Review and create the new use by clicking on create user option as shown below</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266" name="Picture 2" descr="C:\Users\shridhar\Desktop\aws ppt\11.JPG"/>
          <p:cNvPicPr>
            <a:picLocks noChangeAspect="1" noChangeArrowheads="1"/>
          </p:cNvPicPr>
          <p:nvPr/>
        </p:nvPicPr>
        <p:blipFill>
          <a:blip r:embed="rId3"/>
          <a:srcRect/>
          <a:stretch>
            <a:fillRect/>
          </a:stretch>
        </p:blipFill>
        <p:spPr bwMode="auto">
          <a:xfrm>
            <a:off x="647700" y="2068708"/>
            <a:ext cx="10693730" cy="4636891"/>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07886"/>
          </a:xfrm>
          <a:prstGeom prst="rect">
            <a:avLst/>
          </a:prstGeom>
          <a:solidFill>
            <a:schemeClr val="bg1"/>
          </a:solidFill>
        </p:spPr>
        <p:txBody>
          <a:bodyPr wrap="square">
            <a:spAutoFit/>
          </a:bodyPr>
          <a:lstStyle/>
          <a:p>
            <a:r>
              <a:rPr lang="en-US" sz="2000" b="1" dirty="0" smtClean="0">
                <a:solidFill>
                  <a:schemeClr val="accent6">
                    <a:lumMod val="75000"/>
                  </a:schemeClr>
                </a:solidFill>
              </a:rPr>
              <a:t>Step 10 : </a:t>
            </a:r>
          </a:p>
          <a:p>
            <a:pPr>
              <a:buFont typeface="Arial" pitchFamily="34" charset="0"/>
              <a:buChar char="•"/>
            </a:pPr>
            <a:r>
              <a:rPr lang="en-US" sz="2000" b="1" dirty="0" smtClean="0">
                <a:solidFill>
                  <a:schemeClr val="accent6">
                    <a:lumMod val="75000"/>
                  </a:schemeClr>
                </a:solidFill>
              </a:rPr>
              <a:t>      copy the newly created password for the user and click on return to user list option.</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290" name="Picture 2" descr="C:\Users\shridhar\Desktop\aws ppt\12.JPG"/>
          <p:cNvPicPr>
            <a:picLocks noChangeAspect="1" noChangeArrowheads="1"/>
          </p:cNvPicPr>
          <p:nvPr/>
        </p:nvPicPr>
        <p:blipFill>
          <a:blip r:embed="rId3"/>
          <a:srcRect/>
          <a:stretch>
            <a:fillRect/>
          </a:stretch>
        </p:blipFill>
        <p:spPr bwMode="auto">
          <a:xfrm>
            <a:off x="927100" y="2398391"/>
            <a:ext cx="9723678" cy="4269109"/>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07886"/>
          </a:xfrm>
          <a:prstGeom prst="rect">
            <a:avLst/>
          </a:prstGeom>
          <a:solidFill>
            <a:schemeClr val="bg1"/>
          </a:solidFill>
        </p:spPr>
        <p:txBody>
          <a:bodyPr wrap="square">
            <a:spAutoFit/>
          </a:bodyPr>
          <a:lstStyle/>
          <a:p>
            <a:r>
              <a:rPr lang="en-US" sz="2000" b="1" dirty="0" smtClean="0">
                <a:solidFill>
                  <a:schemeClr val="accent6">
                    <a:lumMod val="75000"/>
                  </a:schemeClr>
                </a:solidFill>
              </a:rPr>
              <a:t>Step 10 : </a:t>
            </a:r>
          </a:p>
          <a:p>
            <a:pPr>
              <a:buFont typeface="Arial" pitchFamily="34" charset="0"/>
              <a:buChar char="•"/>
            </a:pPr>
            <a:r>
              <a:rPr lang="en-US" sz="2000" b="1" dirty="0" smtClean="0">
                <a:solidFill>
                  <a:schemeClr val="accent6">
                    <a:lumMod val="75000"/>
                  </a:schemeClr>
                </a:solidFill>
              </a:rPr>
              <a:t>      As you can see new user has been created in the name of </a:t>
            </a:r>
            <a:r>
              <a:rPr lang="en-US" sz="2000" b="1" dirty="0" err="1" smtClean="0">
                <a:solidFill>
                  <a:schemeClr val="accent6">
                    <a:lumMod val="75000"/>
                  </a:schemeClr>
                </a:solidFill>
              </a:rPr>
              <a:t>DemoUser</a:t>
            </a:r>
            <a:r>
              <a:rPr lang="en-US" sz="2000" b="1" dirty="0" smtClean="0">
                <a:solidFill>
                  <a:schemeClr val="accent6">
                    <a:lumMod val="75000"/>
                  </a:schemeClr>
                </a:solidFill>
              </a:rPr>
              <a:t>.</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314" name="Picture 2" descr="C:\Users\shridhar\Desktop\aws ppt\13.JPG"/>
          <p:cNvPicPr>
            <a:picLocks noChangeAspect="1" noChangeArrowheads="1"/>
          </p:cNvPicPr>
          <p:nvPr/>
        </p:nvPicPr>
        <p:blipFill>
          <a:blip r:embed="rId3"/>
          <a:srcRect/>
          <a:stretch>
            <a:fillRect/>
          </a:stretch>
        </p:blipFill>
        <p:spPr bwMode="auto">
          <a:xfrm>
            <a:off x="1193799" y="2016044"/>
            <a:ext cx="9464675" cy="4143456"/>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69441"/>
          </a:xfrm>
          <a:prstGeom prst="rect">
            <a:avLst/>
          </a:prstGeom>
          <a:solidFill>
            <a:schemeClr val="bg1"/>
          </a:solidFill>
        </p:spPr>
        <p:txBody>
          <a:bodyPr wrap="square">
            <a:spAutoFit/>
          </a:bodyPr>
          <a:lstStyle/>
          <a:p>
            <a:r>
              <a:rPr lang="en-US" sz="2400" b="1" dirty="0" smtClean="0">
                <a:solidFill>
                  <a:schemeClr val="accent6">
                    <a:lumMod val="75000"/>
                  </a:schemeClr>
                </a:solidFill>
              </a:rPr>
              <a:t>Roles</a:t>
            </a:r>
          </a:p>
          <a:p>
            <a:pPr>
              <a:buFont typeface="Arial" pitchFamily="34" charset="0"/>
              <a:buChar char="•"/>
            </a:pPr>
            <a:r>
              <a:rPr lang="en-US" sz="2000" b="1" dirty="0" smtClean="0">
                <a:solidFill>
                  <a:schemeClr val="accent6">
                    <a:lumMod val="75000"/>
                  </a:schemeClr>
                </a:solidFill>
              </a:rPr>
              <a:t>   Choose roles option and click on create role</a:t>
            </a:r>
            <a:endParaRPr lang="en-US" sz="24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338" name="Picture 2" descr="C:\Users\shridhar\Desktop\aws ppt\14.JPG"/>
          <p:cNvPicPr>
            <a:picLocks noChangeAspect="1" noChangeArrowheads="1"/>
          </p:cNvPicPr>
          <p:nvPr/>
        </p:nvPicPr>
        <p:blipFill>
          <a:blip r:embed="rId3"/>
          <a:srcRect/>
          <a:stretch>
            <a:fillRect/>
          </a:stretch>
        </p:blipFill>
        <p:spPr bwMode="auto">
          <a:xfrm>
            <a:off x="1193799" y="2275840"/>
            <a:ext cx="9712325" cy="4301173"/>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69441"/>
          </a:xfrm>
          <a:prstGeom prst="rect">
            <a:avLst/>
          </a:prstGeom>
          <a:solidFill>
            <a:schemeClr val="bg1"/>
          </a:solidFill>
        </p:spPr>
        <p:txBody>
          <a:bodyPr wrap="square">
            <a:spAutoFit/>
          </a:bodyPr>
          <a:lstStyle/>
          <a:p>
            <a:r>
              <a:rPr lang="en-US" sz="2400" b="1" dirty="0" smtClean="0">
                <a:solidFill>
                  <a:schemeClr val="accent6">
                    <a:lumMod val="75000"/>
                  </a:schemeClr>
                </a:solidFill>
              </a:rPr>
              <a:t>Step 2 :</a:t>
            </a:r>
          </a:p>
          <a:p>
            <a:pPr>
              <a:buFont typeface="Arial" pitchFamily="34" charset="0"/>
              <a:buChar char="•"/>
            </a:pPr>
            <a:r>
              <a:rPr lang="en-US" sz="2000" b="1" dirty="0" smtClean="0">
                <a:solidFill>
                  <a:schemeClr val="accent6">
                    <a:lumMod val="75000"/>
                  </a:schemeClr>
                </a:solidFill>
              </a:rPr>
              <a:t>   select trusted entity, we are selecting </a:t>
            </a:r>
            <a:r>
              <a:rPr lang="en-US" sz="2000" b="1" dirty="0" err="1" smtClean="0">
                <a:solidFill>
                  <a:schemeClr val="accent6">
                    <a:lumMod val="75000"/>
                  </a:schemeClr>
                </a:solidFill>
              </a:rPr>
              <a:t>aws</a:t>
            </a:r>
            <a:r>
              <a:rPr lang="en-US" sz="2000" b="1" dirty="0" smtClean="0">
                <a:solidFill>
                  <a:schemeClr val="accent6">
                    <a:lumMod val="75000"/>
                  </a:schemeClr>
                </a:solidFill>
              </a:rPr>
              <a:t> services</a:t>
            </a:r>
            <a:endParaRPr lang="en-US" sz="24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362" name="Picture 2" descr="C:\Users\shridhar\Desktop\aws ppt\15.JPG"/>
          <p:cNvPicPr>
            <a:picLocks noChangeAspect="1" noChangeArrowheads="1"/>
          </p:cNvPicPr>
          <p:nvPr/>
        </p:nvPicPr>
        <p:blipFill>
          <a:blip r:embed="rId3"/>
          <a:srcRect/>
          <a:stretch>
            <a:fillRect/>
          </a:stretch>
        </p:blipFill>
        <p:spPr bwMode="auto">
          <a:xfrm>
            <a:off x="1143000" y="2208624"/>
            <a:ext cx="9311782" cy="4115976"/>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69441"/>
          </a:xfrm>
          <a:prstGeom prst="rect">
            <a:avLst/>
          </a:prstGeom>
          <a:solidFill>
            <a:schemeClr val="bg1"/>
          </a:solidFill>
        </p:spPr>
        <p:txBody>
          <a:bodyPr wrap="square">
            <a:spAutoFit/>
          </a:bodyPr>
          <a:lstStyle/>
          <a:p>
            <a:r>
              <a:rPr lang="en-US" sz="2400" b="1" dirty="0" smtClean="0">
                <a:solidFill>
                  <a:schemeClr val="accent6">
                    <a:lumMod val="75000"/>
                  </a:schemeClr>
                </a:solidFill>
              </a:rPr>
              <a:t>Step 3 :</a:t>
            </a:r>
          </a:p>
          <a:p>
            <a:pPr>
              <a:buFont typeface="Arial" pitchFamily="34" charset="0"/>
              <a:buChar char="•"/>
            </a:pPr>
            <a:r>
              <a:rPr lang="en-US" sz="2000" b="1" dirty="0" smtClean="0">
                <a:solidFill>
                  <a:schemeClr val="accent6">
                    <a:lumMod val="75000"/>
                  </a:schemeClr>
                </a:solidFill>
              </a:rPr>
              <a:t>   select the service you want to attach the role to, here we are selecting ec2 and click next.</a:t>
            </a:r>
            <a:endParaRPr lang="en-US" sz="24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386" name="Picture 2" descr="C:\Users\shridhar\Desktop\aws ppt\16.JPG"/>
          <p:cNvPicPr>
            <a:picLocks noChangeAspect="1" noChangeArrowheads="1"/>
          </p:cNvPicPr>
          <p:nvPr/>
        </p:nvPicPr>
        <p:blipFill>
          <a:blip r:embed="rId3"/>
          <a:srcRect/>
          <a:stretch>
            <a:fillRect/>
          </a:stretch>
        </p:blipFill>
        <p:spPr bwMode="auto">
          <a:xfrm>
            <a:off x="1079500" y="1936052"/>
            <a:ext cx="9817100" cy="4339336"/>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1077218"/>
          </a:xfrm>
          <a:prstGeom prst="rect">
            <a:avLst/>
          </a:prstGeom>
          <a:solidFill>
            <a:schemeClr val="bg1"/>
          </a:solidFill>
        </p:spPr>
        <p:txBody>
          <a:bodyPr wrap="square">
            <a:spAutoFit/>
          </a:bodyPr>
          <a:lstStyle/>
          <a:p>
            <a:r>
              <a:rPr lang="en-US" sz="2400" b="1" dirty="0" smtClean="0">
                <a:solidFill>
                  <a:schemeClr val="accent6">
                    <a:lumMod val="75000"/>
                  </a:schemeClr>
                </a:solidFill>
              </a:rPr>
              <a:t>Step 4 :</a:t>
            </a:r>
          </a:p>
          <a:p>
            <a:pPr>
              <a:buFont typeface="Arial" pitchFamily="34" charset="0"/>
              <a:buChar char="•"/>
            </a:pPr>
            <a:r>
              <a:rPr lang="en-US" sz="2000" b="1" dirty="0" smtClean="0">
                <a:solidFill>
                  <a:schemeClr val="accent6">
                    <a:lumMod val="75000"/>
                  </a:schemeClr>
                </a:solidFill>
              </a:rPr>
              <a:t>   next select the policy that you want to attach to the role, we are selecting Amazons3FullAccess</a:t>
            </a:r>
          </a:p>
          <a:p>
            <a:pPr>
              <a:buFont typeface="Arial" pitchFamily="34" charset="0"/>
              <a:buChar char="•"/>
            </a:pPr>
            <a:r>
              <a:rPr lang="en-US" sz="2000" b="1" dirty="0" smtClean="0">
                <a:solidFill>
                  <a:schemeClr val="accent6">
                    <a:lumMod val="75000"/>
                  </a:schemeClr>
                </a:solidFill>
              </a:rPr>
              <a:t>   click next</a:t>
            </a:r>
            <a:endParaRPr lang="en-US" sz="24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410" name="Picture 2" descr="C:\Users\shridhar\Desktop\aws ppt\17.JPG"/>
          <p:cNvPicPr>
            <a:picLocks noChangeAspect="1" noChangeArrowheads="1"/>
          </p:cNvPicPr>
          <p:nvPr/>
        </p:nvPicPr>
        <p:blipFill>
          <a:blip r:embed="rId3"/>
          <a:srcRect/>
          <a:stretch>
            <a:fillRect/>
          </a:stretch>
        </p:blipFill>
        <p:spPr bwMode="auto">
          <a:xfrm>
            <a:off x="850900" y="2031211"/>
            <a:ext cx="10139363" cy="4474364"/>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69441"/>
          </a:xfrm>
          <a:prstGeom prst="rect">
            <a:avLst/>
          </a:prstGeom>
          <a:solidFill>
            <a:schemeClr val="bg1"/>
          </a:solidFill>
        </p:spPr>
        <p:txBody>
          <a:bodyPr wrap="square">
            <a:spAutoFit/>
          </a:bodyPr>
          <a:lstStyle/>
          <a:p>
            <a:r>
              <a:rPr lang="en-US" sz="2400" b="1" dirty="0" smtClean="0">
                <a:solidFill>
                  <a:schemeClr val="accent6">
                    <a:lumMod val="75000"/>
                  </a:schemeClr>
                </a:solidFill>
              </a:rPr>
              <a:t>Step 4 :</a:t>
            </a:r>
          </a:p>
          <a:p>
            <a:pPr>
              <a:buFont typeface="Arial" pitchFamily="34" charset="0"/>
              <a:buChar char="•"/>
            </a:pPr>
            <a:r>
              <a:rPr lang="en-US" sz="2000" b="1" dirty="0" smtClean="0">
                <a:solidFill>
                  <a:schemeClr val="accent6">
                    <a:lumMod val="75000"/>
                  </a:schemeClr>
                </a:solidFill>
              </a:rPr>
              <a:t>   as you can see the new role has been created.</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434" name="Picture 2" descr="C:\Users\shridhar\Desktop\aws ppt\20.JPG"/>
          <p:cNvPicPr>
            <a:picLocks noChangeAspect="1" noChangeArrowheads="1"/>
          </p:cNvPicPr>
          <p:nvPr/>
        </p:nvPicPr>
        <p:blipFill>
          <a:blip r:embed="rId3"/>
          <a:srcRect/>
          <a:stretch>
            <a:fillRect/>
          </a:stretch>
        </p:blipFill>
        <p:spPr bwMode="auto">
          <a:xfrm>
            <a:off x="1524000" y="2272507"/>
            <a:ext cx="9258300" cy="4050506"/>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1138773"/>
          </a:xfrm>
          <a:prstGeom prst="rect">
            <a:avLst/>
          </a:prstGeom>
          <a:solidFill>
            <a:schemeClr val="bg1"/>
          </a:solidFill>
        </p:spPr>
        <p:txBody>
          <a:bodyPr wrap="square">
            <a:spAutoFit/>
          </a:bodyPr>
          <a:lstStyle/>
          <a:p>
            <a:r>
              <a:rPr lang="en-US" sz="2400" b="1" dirty="0" smtClean="0">
                <a:solidFill>
                  <a:schemeClr val="accent6">
                    <a:lumMod val="75000"/>
                  </a:schemeClr>
                </a:solidFill>
              </a:rPr>
              <a:t>Policies :</a:t>
            </a:r>
          </a:p>
          <a:p>
            <a:pPr>
              <a:buFont typeface="Arial" pitchFamily="34" charset="0"/>
              <a:buChar char="•"/>
            </a:pPr>
            <a:r>
              <a:rPr lang="en-US" sz="2000" b="1" dirty="0" smtClean="0">
                <a:solidFill>
                  <a:schemeClr val="accent6">
                    <a:lumMod val="75000"/>
                  </a:schemeClr>
                </a:solidFill>
              </a:rPr>
              <a:t>   create new policy by clicking on policies option and </a:t>
            </a:r>
            <a:r>
              <a:rPr lang="en-US" sz="2000" b="1" dirty="0" err="1" smtClean="0">
                <a:solidFill>
                  <a:schemeClr val="accent6">
                    <a:lumMod val="75000"/>
                  </a:schemeClr>
                </a:solidFill>
              </a:rPr>
              <a:t>selectin</a:t>
            </a:r>
            <a:r>
              <a:rPr lang="en-US" sz="2000" b="1" dirty="0" smtClean="0">
                <a:solidFill>
                  <a:schemeClr val="accent6">
                    <a:lumMod val="75000"/>
                  </a:schemeClr>
                </a:solidFill>
              </a:rPr>
              <a:t> create policy option. </a:t>
            </a:r>
          </a:p>
          <a:p>
            <a:endParaRPr lang="en-US" sz="24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458" name="Picture 2" descr="C:\Users\shridhar\Desktop\aws ppt\21.JPG"/>
          <p:cNvPicPr>
            <a:picLocks noChangeAspect="1" noChangeArrowheads="1"/>
          </p:cNvPicPr>
          <p:nvPr/>
        </p:nvPicPr>
        <p:blipFill>
          <a:blip r:embed="rId3"/>
          <a:srcRect/>
          <a:stretch>
            <a:fillRect/>
          </a:stretch>
        </p:blipFill>
        <p:spPr bwMode="auto">
          <a:xfrm>
            <a:off x="736600" y="1996490"/>
            <a:ext cx="10650538" cy="4671010"/>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817485"/>
            <a:ext cx="10822454" cy="2677656"/>
          </a:xfrm>
          <a:prstGeom prst="rect">
            <a:avLst/>
          </a:prstGeom>
          <a:solidFill>
            <a:schemeClr val="bg1"/>
          </a:solidFill>
        </p:spPr>
        <p:txBody>
          <a:bodyPr wrap="square">
            <a:spAutoFit/>
          </a:bodyPr>
          <a:lstStyle/>
          <a:p>
            <a:pPr marL="696912" indent="-342900" algn="just">
              <a:spcBef>
                <a:spcPts val="600"/>
              </a:spcBef>
            </a:pPr>
            <a:r>
              <a:rPr lang="en-US" sz="2400" b="1" dirty="0" smtClean="0">
                <a:solidFill>
                  <a:schemeClr val="accent6">
                    <a:lumMod val="75000"/>
                  </a:schemeClr>
                </a:solidFill>
                <a:latin typeface="Aharoni" panose="02010803020104030203" pitchFamily="2" charset="-79"/>
                <a:ea typeface="Segoe UI Emoji" panose="020B0502040204020203" pitchFamily="34" charset="0"/>
                <a:cs typeface="Aharoni" panose="02010803020104030203" pitchFamily="2" charset="-79"/>
              </a:rPr>
              <a:t>Edge locations :</a:t>
            </a:r>
          </a:p>
          <a:p>
            <a:pPr marL="696912" indent="-342900" algn="just">
              <a:spcBef>
                <a:spcPts val="600"/>
              </a:spcBef>
              <a:buFont typeface="Arial" pitchFamily="34" charset="0"/>
              <a:buChar char="•"/>
            </a:pPr>
            <a:r>
              <a:rPr lang="en-US" sz="2000" b="1" dirty="0" smtClean="0">
                <a:solidFill>
                  <a:schemeClr val="accent6">
                    <a:lumMod val="75000"/>
                  </a:schemeClr>
                </a:solidFill>
              </a:rPr>
              <a:t>In addition to regions and AZs, AWS has a network of Edge Locations. </a:t>
            </a:r>
          </a:p>
          <a:p>
            <a:pPr marL="696912" indent="-342900" algn="just">
              <a:spcBef>
                <a:spcPts val="600"/>
              </a:spcBef>
              <a:buFont typeface="Arial" pitchFamily="34" charset="0"/>
              <a:buChar char="•"/>
            </a:pPr>
            <a:r>
              <a:rPr lang="en-US" sz="2000" b="1" dirty="0" smtClean="0">
                <a:solidFill>
                  <a:schemeClr val="accent6">
                    <a:lumMod val="75000"/>
                  </a:schemeClr>
                </a:solidFill>
              </a:rPr>
              <a:t>These are distributed points of presence (</a:t>
            </a:r>
            <a:r>
              <a:rPr lang="en-US" sz="2000" b="1" dirty="0" err="1" smtClean="0">
                <a:solidFill>
                  <a:schemeClr val="accent6">
                    <a:lumMod val="75000"/>
                  </a:schemeClr>
                </a:solidFill>
              </a:rPr>
              <a:t>PoPs</a:t>
            </a:r>
            <a:r>
              <a:rPr lang="en-US" sz="2000" b="1" dirty="0" smtClean="0">
                <a:solidFill>
                  <a:schemeClr val="accent6">
                    <a:lumMod val="75000"/>
                  </a:schemeClr>
                </a:solidFill>
              </a:rPr>
              <a:t>) around the world that are used for content delivery and other edge computing tasks. </a:t>
            </a:r>
          </a:p>
          <a:p>
            <a:pPr marL="696912" indent="-342900" algn="just">
              <a:spcBef>
                <a:spcPts val="600"/>
              </a:spcBef>
              <a:buFont typeface="Arial" pitchFamily="34" charset="0"/>
              <a:buChar char="•"/>
            </a:pPr>
            <a:r>
              <a:rPr lang="en-US" sz="2000" b="1" dirty="0" smtClean="0">
                <a:solidFill>
                  <a:schemeClr val="accent6">
                    <a:lumMod val="75000"/>
                  </a:schemeClr>
                </a:solidFill>
              </a:rPr>
              <a:t>AWS services like Amazon </a:t>
            </a:r>
            <a:r>
              <a:rPr lang="en-US" sz="2000" b="1" dirty="0" err="1" smtClean="0">
                <a:solidFill>
                  <a:schemeClr val="accent6">
                    <a:lumMod val="75000"/>
                  </a:schemeClr>
                </a:solidFill>
              </a:rPr>
              <a:t>CloudFront</a:t>
            </a:r>
            <a:r>
              <a:rPr lang="en-US" sz="2000" b="1" dirty="0" smtClean="0">
                <a:solidFill>
                  <a:schemeClr val="accent6">
                    <a:lumMod val="75000"/>
                  </a:schemeClr>
                </a:solidFill>
              </a:rPr>
              <a:t> (a Content Delivery Network or CDN) use these locations to cache and deliver content closer to end-users.</a:t>
            </a:r>
          </a:p>
          <a:p>
            <a:pPr marL="696912" indent="-342900" algn="just">
              <a:spcBef>
                <a:spcPts val="600"/>
              </a:spcBef>
              <a:buFont typeface="Arial" pitchFamily="34" charset="0"/>
              <a:buChar char="•"/>
            </a:pPr>
            <a:endParaRPr lang="en-US" sz="2400" b="1" dirty="0" smtClean="0">
              <a:solidFill>
                <a:schemeClr val="accent6">
                  <a:lumMod val="75000"/>
                </a:schemeClr>
              </a:solidFill>
              <a:latin typeface="Aharoni" panose="02010803020104030203" pitchFamily="2" charset="-79"/>
              <a:ea typeface="Segoe UI Emoji" panose="020B0502040204020203" pitchFamily="34" charset="0"/>
              <a:cs typeface="Aharoni" panose="02010803020104030203" pitchFamily="2" charset="-79"/>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30997"/>
          </a:xfrm>
          <a:prstGeom prst="rect">
            <a:avLst/>
          </a:prstGeom>
          <a:noFill/>
        </p:spPr>
        <p:txBody>
          <a:bodyPr wrap="square">
            <a:spAutoFit/>
          </a:bodyPr>
          <a:lstStyle/>
          <a:p>
            <a:r>
              <a:rPr lang="en-IN" sz="2400" dirty="0" smtClean="0">
                <a:solidFill>
                  <a:srgbClr val="0070C0"/>
                </a:solidFill>
                <a:latin typeface="Arial Black" panose="020B0A04020102020204" pitchFamily="34" charset="0"/>
              </a:rPr>
              <a:t>AWS Global Infrastructure	</a:t>
            </a:r>
            <a:endParaRPr lang="en-US" altLang="en-US" sz="24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69441"/>
          </a:xfrm>
          <a:prstGeom prst="rect">
            <a:avLst/>
          </a:prstGeom>
          <a:solidFill>
            <a:schemeClr val="bg1"/>
          </a:solidFill>
        </p:spPr>
        <p:txBody>
          <a:bodyPr wrap="square">
            <a:spAutoFit/>
          </a:bodyPr>
          <a:lstStyle/>
          <a:p>
            <a:r>
              <a:rPr lang="en-US" sz="2400" b="1" dirty="0" smtClean="0">
                <a:solidFill>
                  <a:schemeClr val="accent6">
                    <a:lumMod val="75000"/>
                  </a:schemeClr>
                </a:solidFill>
              </a:rPr>
              <a:t>Step 2:</a:t>
            </a:r>
          </a:p>
          <a:p>
            <a:pPr>
              <a:buFont typeface="Arial" pitchFamily="34" charset="0"/>
              <a:buChar char="•"/>
            </a:pPr>
            <a:r>
              <a:rPr lang="en-US" sz="2000" b="1" dirty="0" smtClean="0">
                <a:solidFill>
                  <a:schemeClr val="accent6">
                    <a:lumMod val="75000"/>
                  </a:schemeClr>
                </a:solidFill>
              </a:rPr>
              <a:t>   specify the type of policy you want to create we are creating s3 bucket policy. </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482" name="Picture 2" descr="C:\Users\shridhar\Desktop\aws ppt\22.JPG"/>
          <p:cNvPicPr>
            <a:picLocks noChangeAspect="1" noChangeArrowheads="1"/>
          </p:cNvPicPr>
          <p:nvPr/>
        </p:nvPicPr>
        <p:blipFill>
          <a:blip r:embed="rId3"/>
          <a:srcRect/>
          <a:stretch>
            <a:fillRect/>
          </a:stretch>
        </p:blipFill>
        <p:spPr bwMode="auto">
          <a:xfrm>
            <a:off x="1694250" y="2463800"/>
            <a:ext cx="8668950" cy="3911600"/>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69441"/>
          </a:xfrm>
          <a:prstGeom prst="rect">
            <a:avLst/>
          </a:prstGeom>
          <a:solidFill>
            <a:schemeClr val="bg1"/>
          </a:solidFill>
        </p:spPr>
        <p:txBody>
          <a:bodyPr wrap="square">
            <a:spAutoFit/>
          </a:bodyPr>
          <a:lstStyle/>
          <a:p>
            <a:r>
              <a:rPr lang="en-US" sz="2400" b="1" dirty="0" smtClean="0">
                <a:solidFill>
                  <a:schemeClr val="accent6">
                    <a:lumMod val="75000"/>
                  </a:schemeClr>
                </a:solidFill>
              </a:rPr>
              <a:t>Step 3:</a:t>
            </a:r>
          </a:p>
          <a:p>
            <a:pPr>
              <a:buFont typeface="Arial" pitchFamily="34" charset="0"/>
              <a:buChar char="•"/>
            </a:pPr>
            <a:r>
              <a:rPr lang="en-US" sz="2000" b="1" dirty="0" smtClean="0">
                <a:solidFill>
                  <a:schemeClr val="accent6">
                    <a:lumMod val="75000"/>
                  </a:schemeClr>
                </a:solidFill>
              </a:rPr>
              <a:t>  Review and create policy.</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506" name="Picture 2" descr="C:\Users\shridhar\Desktop\aws ppt\24.JPG"/>
          <p:cNvPicPr>
            <a:picLocks noChangeAspect="1" noChangeArrowheads="1"/>
          </p:cNvPicPr>
          <p:nvPr/>
        </p:nvPicPr>
        <p:blipFill>
          <a:blip r:embed="rId3"/>
          <a:srcRect/>
          <a:stretch>
            <a:fillRect/>
          </a:stretch>
        </p:blipFill>
        <p:spPr bwMode="auto">
          <a:xfrm>
            <a:off x="1117600" y="1809177"/>
            <a:ext cx="9913938" cy="4351911"/>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442446" y="665084"/>
            <a:ext cx="10631954" cy="769441"/>
          </a:xfrm>
          <a:prstGeom prst="rect">
            <a:avLst/>
          </a:prstGeom>
          <a:solidFill>
            <a:schemeClr val="bg1"/>
          </a:solidFill>
        </p:spPr>
        <p:txBody>
          <a:bodyPr wrap="square">
            <a:spAutoFit/>
          </a:bodyPr>
          <a:lstStyle/>
          <a:p>
            <a:r>
              <a:rPr lang="en-US" sz="2400" b="1" dirty="0" smtClean="0">
                <a:solidFill>
                  <a:schemeClr val="accent6">
                    <a:lumMod val="75000"/>
                  </a:schemeClr>
                </a:solidFill>
              </a:rPr>
              <a:t>Step 4 :</a:t>
            </a:r>
          </a:p>
          <a:p>
            <a:pPr>
              <a:buFont typeface="Arial" pitchFamily="34" charset="0"/>
              <a:buChar char="•"/>
            </a:pPr>
            <a:r>
              <a:rPr lang="en-US" sz="2000" b="1" dirty="0" smtClean="0">
                <a:solidFill>
                  <a:schemeClr val="accent6">
                    <a:lumMod val="75000"/>
                  </a:schemeClr>
                </a:solidFill>
              </a:rPr>
              <a:t>  As you can see new policy has been created with the name new-policy.</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altLang="en-US" sz="2800" dirty="0" smtClean="0">
                <a:solidFill>
                  <a:srgbClr val="0070C0"/>
                </a:solidFill>
                <a:latin typeface="Arial Black" panose="020B0A04020102020204" pitchFamily="34" charset="0"/>
              </a:rPr>
              <a:t>Lab</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530" name="Picture 2" descr="C:\Users\shridhar\Desktop\aws ppt\26.JPG"/>
          <p:cNvPicPr>
            <a:picLocks noChangeAspect="1" noChangeArrowheads="1"/>
          </p:cNvPicPr>
          <p:nvPr/>
        </p:nvPicPr>
        <p:blipFill>
          <a:blip r:embed="rId3"/>
          <a:srcRect/>
          <a:stretch>
            <a:fillRect/>
          </a:stretch>
        </p:blipFill>
        <p:spPr bwMode="auto">
          <a:xfrm>
            <a:off x="1409699" y="2249348"/>
            <a:ext cx="9705975" cy="4346715"/>
          </a:xfrm>
          <a:prstGeom prst="rect">
            <a:avLst/>
          </a:prstGeom>
          <a:noFill/>
        </p:spPr>
      </p:pic>
    </p:spTree>
    <p:extLst>
      <p:ext uri="{BB962C8B-B14F-4D97-AF65-F5344CB8AC3E}">
        <p14:creationId xmlns:p14="http://schemas.microsoft.com/office/powerpoint/2010/main" val="348287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817485"/>
            <a:ext cx="10822454" cy="5432256"/>
          </a:xfrm>
          <a:prstGeom prst="rect">
            <a:avLst/>
          </a:prstGeom>
          <a:solidFill>
            <a:schemeClr val="bg1"/>
          </a:solidFill>
        </p:spPr>
        <p:txBody>
          <a:bodyPr wrap="square">
            <a:spAutoFit/>
          </a:bodyPr>
          <a:lstStyle/>
          <a:p>
            <a:pPr marL="696912" indent="-342900" algn="just">
              <a:spcBef>
                <a:spcPts val="600"/>
              </a:spcBef>
            </a:pPr>
            <a:r>
              <a:rPr lang="en-US" sz="2400" b="1" dirty="0" smtClean="0">
                <a:solidFill>
                  <a:schemeClr val="accent6">
                    <a:lumMod val="75000"/>
                  </a:schemeClr>
                </a:solidFill>
                <a:ea typeface="Segoe UI Emoji" panose="020B0502040204020203" pitchFamily="34" charset="0"/>
                <a:cs typeface="Aharoni" panose="02010803020104030203" pitchFamily="2" charset="-79"/>
              </a:rPr>
              <a:t>Users : </a:t>
            </a:r>
          </a:p>
          <a:p>
            <a:pPr marL="696912" indent="-342900" algn="just">
              <a:spcBef>
                <a:spcPts val="600"/>
              </a:spcBef>
              <a:buFont typeface="Arial" pitchFamily="34" charset="0"/>
              <a:buChar char="•"/>
            </a:pPr>
            <a:r>
              <a:rPr lang="en-US" sz="2000" b="1" dirty="0" smtClean="0">
                <a:solidFill>
                  <a:schemeClr val="accent6">
                    <a:lumMod val="75000"/>
                  </a:schemeClr>
                </a:solidFill>
              </a:rPr>
              <a:t>IAM allows you to create and manage user accounts for people, systems, or applications that need access to your AWS resources. Each user has a unique set of security credentials (username and password) or can use their AWS Identity Federation credentials to access AWS.</a:t>
            </a:r>
          </a:p>
          <a:p>
            <a:pPr marL="696912" indent="-342900" algn="just">
              <a:spcBef>
                <a:spcPts val="600"/>
              </a:spcBef>
              <a:buFont typeface="Arial" pitchFamily="34" charset="0"/>
              <a:buChar char="•"/>
            </a:pPr>
            <a:endParaRPr lang="en-US" sz="2000" b="1" dirty="0" smtClean="0">
              <a:solidFill>
                <a:schemeClr val="accent6">
                  <a:lumMod val="75000"/>
                </a:schemeClr>
              </a:solidFill>
              <a:ea typeface="Segoe UI Emoji" panose="020B0502040204020203" pitchFamily="34" charset="0"/>
              <a:cs typeface="Aharoni" panose="02010803020104030203" pitchFamily="2" charset="-79"/>
            </a:endParaRPr>
          </a:p>
          <a:p>
            <a:pPr marL="696912" indent="-342900" algn="just">
              <a:spcBef>
                <a:spcPts val="600"/>
              </a:spcBef>
            </a:pPr>
            <a:r>
              <a:rPr lang="en-US" sz="2400" b="1" dirty="0" smtClean="0">
                <a:solidFill>
                  <a:schemeClr val="accent6">
                    <a:lumMod val="75000"/>
                  </a:schemeClr>
                </a:solidFill>
                <a:ea typeface="Segoe UI Emoji" panose="020B0502040204020203" pitchFamily="34" charset="0"/>
                <a:cs typeface="Aharoni" panose="02010803020104030203" pitchFamily="2" charset="-79"/>
              </a:rPr>
              <a:t>Groups </a:t>
            </a:r>
            <a:r>
              <a:rPr lang="en-US" sz="2000" b="1" dirty="0" smtClean="0">
                <a:solidFill>
                  <a:schemeClr val="accent6">
                    <a:lumMod val="75000"/>
                  </a:schemeClr>
                </a:solidFill>
                <a:ea typeface="Segoe UI Emoji" panose="020B0502040204020203" pitchFamily="34" charset="0"/>
                <a:cs typeface="Aharoni" panose="02010803020104030203" pitchFamily="2" charset="-79"/>
              </a:rPr>
              <a:t>:</a:t>
            </a:r>
          </a:p>
          <a:p>
            <a:pPr marL="696912" indent="-342900" algn="just">
              <a:spcBef>
                <a:spcPts val="600"/>
              </a:spcBef>
              <a:buFont typeface="Arial" pitchFamily="34" charset="0"/>
              <a:buChar char="•"/>
            </a:pPr>
            <a:r>
              <a:rPr lang="en-US" sz="2000" b="1" dirty="0" smtClean="0">
                <a:solidFill>
                  <a:schemeClr val="accent6">
                    <a:lumMod val="75000"/>
                  </a:schemeClr>
                </a:solidFill>
              </a:rPr>
              <a:t>Users can be organized into groups, simplifying permissions management. Instead of assigning permissions individually to each user, you can attach policies to groups, and users within the group inherit those permissions.</a:t>
            </a:r>
          </a:p>
          <a:p>
            <a:pPr marL="696912" indent="-342900" algn="just">
              <a:spcBef>
                <a:spcPts val="600"/>
              </a:spcBef>
            </a:pPr>
            <a:endParaRPr lang="en-US" sz="2000" b="1" dirty="0" smtClean="0">
              <a:solidFill>
                <a:schemeClr val="accent6">
                  <a:lumMod val="75000"/>
                </a:schemeClr>
              </a:solidFill>
              <a:ea typeface="Segoe UI Emoji" panose="020B0502040204020203" pitchFamily="34" charset="0"/>
              <a:cs typeface="Aharoni" panose="02010803020104030203" pitchFamily="2" charset="-79"/>
            </a:endParaRPr>
          </a:p>
          <a:p>
            <a:pPr marL="696912" indent="-342900" algn="just">
              <a:spcBef>
                <a:spcPts val="600"/>
              </a:spcBef>
            </a:pPr>
            <a:r>
              <a:rPr lang="en-US" sz="2400" b="1" dirty="0" smtClean="0">
                <a:solidFill>
                  <a:schemeClr val="accent6">
                    <a:lumMod val="75000"/>
                  </a:schemeClr>
                </a:solidFill>
                <a:ea typeface="Segoe UI Emoji" panose="020B0502040204020203" pitchFamily="34" charset="0"/>
                <a:cs typeface="Aharoni" panose="02010803020104030203" pitchFamily="2" charset="-79"/>
              </a:rPr>
              <a:t>Roles :</a:t>
            </a:r>
          </a:p>
          <a:p>
            <a:pPr marL="696912" indent="-342900" algn="just">
              <a:spcBef>
                <a:spcPts val="600"/>
              </a:spcBef>
              <a:buFont typeface="Arial" pitchFamily="34" charset="0"/>
              <a:buChar char="•"/>
            </a:pPr>
            <a:r>
              <a:rPr lang="en-US" sz="2000" b="1" dirty="0" smtClean="0">
                <a:solidFill>
                  <a:schemeClr val="accent6">
                    <a:lumMod val="75000"/>
                  </a:schemeClr>
                </a:solidFill>
              </a:rPr>
              <a:t>IAM policies define permissions. They are JSON documents that specify what actions are allowed or denied on AWS resources. You can attach policies to users, groups, and roles. AWS provides managed policies that cover common use cases, and you can also create custom policies.</a:t>
            </a:r>
            <a:endParaRPr lang="en-US" sz="2000" b="1" dirty="0" smtClean="0">
              <a:solidFill>
                <a:schemeClr val="accent6">
                  <a:lumMod val="75000"/>
                </a:schemeClr>
              </a:solidFill>
              <a:ea typeface="Segoe UI Emoji" panose="020B0502040204020203" pitchFamily="34" charset="0"/>
              <a:cs typeface="Aharoni" panose="02010803020104030203" pitchFamily="2" charset="-79"/>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IAM</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817485"/>
            <a:ext cx="10822454" cy="5616922"/>
          </a:xfrm>
          <a:prstGeom prst="rect">
            <a:avLst/>
          </a:prstGeom>
          <a:solidFill>
            <a:schemeClr val="bg1"/>
          </a:solidFill>
        </p:spPr>
        <p:txBody>
          <a:bodyPr wrap="square">
            <a:spAutoFit/>
          </a:bodyPr>
          <a:lstStyle/>
          <a:p>
            <a:pPr marL="696912" indent="-342900" algn="just">
              <a:spcBef>
                <a:spcPts val="600"/>
              </a:spcBef>
            </a:pPr>
            <a:r>
              <a:rPr lang="en-US" sz="2400" b="1" dirty="0" smtClean="0">
                <a:solidFill>
                  <a:schemeClr val="accent6">
                    <a:lumMod val="75000"/>
                  </a:schemeClr>
                </a:solidFill>
                <a:ea typeface="Segoe UI Emoji" panose="020B0502040204020203" pitchFamily="34" charset="0"/>
                <a:cs typeface="Aharoni" panose="02010803020104030203" pitchFamily="2" charset="-79"/>
              </a:rPr>
              <a:t>Policies : </a:t>
            </a:r>
          </a:p>
          <a:p>
            <a:pPr marL="696912" indent="-342900" algn="just">
              <a:spcBef>
                <a:spcPts val="600"/>
              </a:spcBef>
              <a:buFont typeface="Arial" pitchFamily="34" charset="0"/>
              <a:buChar char="•"/>
            </a:pPr>
            <a:r>
              <a:rPr lang="en-US" sz="2000" b="1" dirty="0" smtClean="0">
                <a:solidFill>
                  <a:schemeClr val="accent6">
                    <a:lumMod val="75000"/>
                  </a:schemeClr>
                </a:solidFill>
              </a:rPr>
              <a:t>IAM policies define permissions. They are JSON documents that specify what actions are allowed or denied on AWS resources. You can attach policies to users, groups, and roles. AWS provides managed policies that cover common use cases, and you can also create custom policies</a:t>
            </a:r>
            <a:r>
              <a:rPr lang="en-US" sz="2400" dirty="0" smtClean="0"/>
              <a:t>.</a:t>
            </a:r>
          </a:p>
          <a:p>
            <a:pPr marL="696912" indent="-342900" algn="just">
              <a:spcBef>
                <a:spcPts val="600"/>
              </a:spcBef>
            </a:pPr>
            <a:endParaRPr lang="en-US" sz="2400" b="1" dirty="0" smtClean="0">
              <a:solidFill>
                <a:schemeClr val="accent6">
                  <a:lumMod val="75000"/>
                </a:schemeClr>
              </a:solidFill>
            </a:endParaRPr>
          </a:p>
          <a:p>
            <a:pPr marL="696912" indent="-342900" algn="just">
              <a:spcBef>
                <a:spcPts val="600"/>
              </a:spcBef>
            </a:pPr>
            <a:r>
              <a:rPr lang="en-US" sz="2400" b="1" dirty="0" smtClean="0">
                <a:solidFill>
                  <a:schemeClr val="accent6">
                    <a:lumMod val="75000"/>
                  </a:schemeClr>
                </a:solidFill>
              </a:rPr>
              <a:t>Permission Boundaries : </a:t>
            </a:r>
          </a:p>
          <a:p>
            <a:pPr marL="696912" indent="-342900" algn="just">
              <a:spcBef>
                <a:spcPts val="600"/>
              </a:spcBef>
              <a:buFont typeface="Arial" pitchFamily="34" charset="0"/>
              <a:buChar char="•"/>
            </a:pPr>
            <a:r>
              <a:rPr lang="en-US" sz="2000" b="1" dirty="0" smtClean="0">
                <a:solidFill>
                  <a:schemeClr val="accent6">
                    <a:lumMod val="75000"/>
                  </a:schemeClr>
                </a:solidFill>
              </a:rPr>
              <a:t>Permission boundaries are an advanced IAM feature that allows you to delegate permissions management while maintaining control over what can be delegated. They set the maximum permissions a user or group can have</a:t>
            </a:r>
          </a:p>
          <a:p>
            <a:pPr marL="696912" indent="-342900" algn="just">
              <a:spcBef>
                <a:spcPts val="600"/>
              </a:spcBef>
            </a:pPr>
            <a:endParaRPr lang="en-US" sz="2400" b="1" dirty="0" smtClean="0">
              <a:solidFill>
                <a:schemeClr val="accent6">
                  <a:lumMod val="75000"/>
                </a:schemeClr>
              </a:solidFill>
            </a:endParaRPr>
          </a:p>
          <a:p>
            <a:pPr marL="696912" indent="-342900" algn="just">
              <a:spcBef>
                <a:spcPts val="600"/>
              </a:spcBef>
            </a:pPr>
            <a:r>
              <a:rPr lang="en-US" sz="2400" b="1" dirty="0" smtClean="0">
                <a:solidFill>
                  <a:schemeClr val="accent6">
                    <a:lumMod val="75000"/>
                  </a:schemeClr>
                </a:solidFill>
              </a:rPr>
              <a:t>Multi-Factor Authentication (MFA) :</a:t>
            </a:r>
          </a:p>
          <a:p>
            <a:pPr marL="696912" indent="-342900" algn="just">
              <a:spcBef>
                <a:spcPts val="600"/>
              </a:spcBef>
              <a:buFont typeface="Arial" pitchFamily="34" charset="0"/>
              <a:buChar char="•"/>
            </a:pPr>
            <a:r>
              <a:rPr lang="en-US" sz="2000" b="1" dirty="0" smtClean="0">
                <a:solidFill>
                  <a:schemeClr val="accent6">
                    <a:lumMod val="75000"/>
                  </a:schemeClr>
                </a:solidFill>
              </a:rPr>
              <a:t>You can enable MFA for IAM users, adding an additional layer of security. MFA requires users to provide a time-based one-time password (TOTP) in addition to their password when signing in.</a:t>
            </a:r>
            <a:endParaRPr lang="en-US" sz="2000" b="1" dirty="0" smtClean="0">
              <a:solidFill>
                <a:schemeClr val="accent6">
                  <a:lumMod val="75000"/>
                </a:schemeClr>
              </a:solidFill>
              <a:ea typeface="Segoe UI Emoji" panose="020B0502040204020203" pitchFamily="34" charset="0"/>
              <a:cs typeface="Aharoni" panose="02010803020104030203" pitchFamily="2" charset="-79"/>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IAM</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817485"/>
            <a:ext cx="10822454" cy="5616922"/>
          </a:xfrm>
          <a:prstGeom prst="rect">
            <a:avLst/>
          </a:prstGeom>
          <a:solidFill>
            <a:schemeClr val="bg1"/>
          </a:solidFill>
        </p:spPr>
        <p:txBody>
          <a:bodyPr wrap="square">
            <a:spAutoFit/>
          </a:bodyPr>
          <a:lstStyle/>
          <a:p>
            <a:pPr marL="696912" indent="-342900" algn="just">
              <a:spcBef>
                <a:spcPts val="600"/>
              </a:spcBef>
            </a:pPr>
            <a:r>
              <a:rPr lang="en-US" sz="2400" b="1" dirty="0" smtClean="0">
                <a:solidFill>
                  <a:schemeClr val="accent6">
                    <a:lumMod val="75000"/>
                  </a:schemeClr>
                </a:solidFill>
                <a:ea typeface="Segoe UI Emoji" panose="020B0502040204020203" pitchFamily="34" charset="0"/>
                <a:cs typeface="Aharoni" panose="02010803020104030203" pitchFamily="2" charset="-79"/>
              </a:rPr>
              <a:t>Policies : </a:t>
            </a:r>
          </a:p>
          <a:p>
            <a:pPr marL="696912" indent="-342900" algn="just">
              <a:spcBef>
                <a:spcPts val="600"/>
              </a:spcBef>
              <a:buFont typeface="Arial" pitchFamily="34" charset="0"/>
              <a:buChar char="•"/>
            </a:pPr>
            <a:r>
              <a:rPr lang="en-US" sz="2000" b="1" dirty="0" smtClean="0">
                <a:solidFill>
                  <a:schemeClr val="accent6">
                    <a:lumMod val="75000"/>
                  </a:schemeClr>
                </a:solidFill>
              </a:rPr>
              <a:t>IAM policies define permissions. They are JSON documents that specify what actions are allowed or denied on AWS resources. You can attach policies to users, groups, and roles. AWS provides managed policies that cover common use cases, and you can also create custom policies</a:t>
            </a:r>
            <a:r>
              <a:rPr lang="en-US" sz="2400" dirty="0" smtClean="0"/>
              <a:t>.</a:t>
            </a:r>
          </a:p>
          <a:p>
            <a:pPr marL="696912" indent="-342900" algn="just">
              <a:spcBef>
                <a:spcPts val="600"/>
              </a:spcBef>
            </a:pPr>
            <a:endParaRPr lang="en-US" sz="2400" b="1" dirty="0" smtClean="0">
              <a:solidFill>
                <a:schemeClr val="accent6">
                  <a:lumMod val="75000"/>
                </a:schemeClr>
              </a:solidFill>
            </a:endParaRPr>
          </a:p>
          <a:p>
            <a:pPr marL="696912" indent="-342900" algn="just">
              <a:spcBef>
                <a:spcPts val="600"/>
              </a:spcBef>
            </a:pPr>
            <a:r>
              <a:rPr lang="en-US" sz="2400" b="1" dirty="0" smtClean="0">
                <a:solidFill>
                  <a:schemeClr val="accent6">
                    <a:lumMod val="75000"/>
                  </a:schemeClr>
                </a:solidFill>
              </a:rPr>
              <a:t>Permission Boundaries : </a:t>
            </a:r>
          </a:p>
          <a:p>
            <a:pPr marL="696912" indent="-342900" algn="just">
              <a:spcBef>
                <a:spcPts val="600"/>
              </a:spcBef>
              <a:buFont typeface="Arial" pitchFamily="34" charset="0"/>
              <a:buChar char="•"/>
            </a:pPr>
            <a:r>
              <a:rPr lang="en-US" sz="2000" b="1" dirty="0" smtClean="0">
                <a:solidFill>
                  <a:schemeClr val="accent6">
                    <a:lumMod val="75000"/>
                  </a:schemeClr>
                </a:solidFill>
              </a:rPr>
              <a:t>Permission boundaries are an advanced IAM feature that allows you to delegate permissions management while maintaining control over what can be delegated. They set the maximum permissions a user or group can have</a:t>
            </a:r>
          </a:p>
          <a:p>
            <a:pPr marL="696912" indent="-342900" algn="just">
              <a:spcBef>
                <a:spcPts val="600"/>
              </a:spcBef>
            </a:pPr>
            <a:endParaRPr lang="en-US" sz="2400" b="1" dirty="0" smtClean="0">
              <a:solidFill>
                <a:schemeClr val="accent6">
                  <a:lumMod val="75000"/>
                </a:schemeClr>
              </a:solidFill>
            </a:endParaRPr>
          </a:p>
          <a:p>
            <a:pPr marL="696912" indent="-342900" algn="just">
              <a:spcBef>
                <a:spcPts val="600"/>
              </a:spcBef>
            </a:pPr>
            <a:r>
              <a:rPr lang="en-US" sz="2400" b="1" dirty="0" smtClean="0">
                <a:solidFill>
                  <a:schemeClr val="accent6">
                    <a:lumMod val="75000"/>
                  </a:schemeClr>
                </a:solidFill>
              </a:rPr>
              <a:t>Multi-Factor Authentication (MFA) :</a:t>
            </a:r>
          </a:p>
          <a:p>
            <a:pPr marL="696912" indent="-342900" algn="just">
              <a:spcBef>
                <a:spcPts val="600"/>
              </a:spcBef>
              <a:buFont typeface="Arial" pitchFamily="34" charset="0"/>
              <a:buChar char="•"/>
            </a:pPr>
            <a:r>
              <a:rPr lang="en-US" sz="2000" b="1" dirty="0" smtClean="0">
                <a:solidFill>
                  <a:schemeClr val="accent6">
                    <a:lumMod val="75000"/>
                  </a:schemeClr>
                </a:solidFill>
              </a:rPr>
              <a:t>You can enable MFA for IAM users, adding an additional layer of security. MFA requires users to provide a time-based one-time password (TOTP) in addition to their password when signing in.</a:t>
            </a:r>
            <a:endParaRPr lang="en-US" sz="2000" b="1" dirty="0" smtClean="0">
              <a:solidFill>
                <a:schemeClr val="accent6">
                  <a:lumMod val="75000"/>
                </a:schemeClr>
              </a:solidFill>
              <a:ea typeface="Segoe UI Emoji" panose="020B0502040204020203" pitchFamily="34" charset="0"/>
              <a:cs typeface="Aharoni" panose="02010803020104030203" pitchFamily="2" charset="-79"/>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IAM</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817485"/>
            <a:ext cx="10822454" cy="5309146"/>
          </a:xfrm>
          <a:prstGeom prst="rect">
            <a:avLst/>
          </a:prstGeom>
          <a:solidFill>
            <a:schemeClr val="bg1"/>
          </a:solidFill>
        </p:spPr>
        <p:txBody>
          <a:bodyPr wrap="square">
            <a:spAutoFit/>
          </a:bodyPr>
          <a:lstStyle/>
          <a:p>
            <a:pPr marL="696912" indent="-342900" algn="just">
              <a:spcBef>
                <a:spcPts val="600"/>
              </a:spcBef>
            </a:pPr>
            <a:r>
              <a:rPr lang="en-US" sz="2400" b="1" dirty="0" smtClean="0">
                <a:solidFill>
                  <a:schemeClr val="accent6">
                    <a:lumMod val="75000"/>
                  </a:schemeClr>
                </a:solidFill>
              </a:rPr>
              <a:t>Identity Federation :</a:t>
            </a:r>
          </a:p>
          <a:p>
            <a:pPr marL="696912" indent="-342900" algn="just">
              <a:spcBef>
                <a:spcPts val="600"/>
              </a:spcBef>
              <a:buFont typeface="Arial" pitchFamily="34" charset="0"/>
              <a:buChar char="•"/>
            </a:pPr>
            <a:r>
              <a:rPr lang="en-US" sz="2000" b="1" dirty="0" smtClean="0">
                <a:solidFill>
                  <a:schemeClr val="accent6">
                    <a:lumMod val="75000"/>
                  </a:schemeClr>
                </a:solidFill>
              </a:rPr>
              <a:t>IAM supports identity federation, allowing you to grant temporary, limited access to your AWS resources to users authenticated through external identity providers, such as Active Directory, LDAP, or social identity providers like Google or </a:t>
            </a:r>
            <a:r>
              <a:rPr lang="en-US" sz="2000" b="1" dirty="0" err="1" smtClean="0">
                <a:solidFill>
                  <a:schemeClr val="accent6">
                    <a:lumMod val="75000"/>
                  </a:schemeClr>
                </a:solidFill>
              </a:rPr>
              <a:t>Facebook</a:t>
            </a:r>
            <a:r>
              <a:rPr lang="en-US" sz="2000" b="1" dirty="0" smtClean="0">
                <a:solidFill>
                  <a:schemeClr val="accent6">
                    <a:lumMod val="75000"/>
                  </a:schemeClr>
                </a:solidFill>
              </a:rPr>
              <a:t>.</a:t>
            </a:r>
          </a:p>
          <a:p>
            <a:pPr marL="696912" indent="-342900" algn="just">
              <a:spcBef>
                <a:spcPts val="600"/>
              </a:spcBef>
            </a:pPr>
            <a:r>
              <a:rPr lang="en-US" sz="2400" b="1" dirty="0" smtClean="0">
                <a:solidFill>
                  <a:schemeClr val="accent6">
                    <a:lumMod val="75000"/>
                  </a:schemeClr>
                </a:solidFill>
              </a:rPr>
              <a:t>Access Analyzer :</a:t>
            </a:r>
          </a:p>
          <a:p>
            <a:pPr marL="696912" indent="-342900" algn="just">
              <a:spcBef>
                <a:spcPts val="600"/>
              </a:spcBef>
              <a:buFont typeface="Arial" pitchFamily="34" charset="0"/>
              <a:buChar char="•"/>
            </a:pPr>
            <a:r>
              <a:rPr lang="en-US" sz="2000" b="1" dirty="0" smtClean="0">
                <a:solidFill>
                  <a:schemeClr val="accent6">
                    <a:lumMod val="75000"/>
                  </a:schemeClr>
                </a:solidFill>
              </a:rPr>
              <a:t>This IAM feature helps you identify and review the resources within your organization and provides automated findings for public and cross-account access, helping you adhere to security best practices.</a:t>
            </a:r>
          </a:p>
          <a:p>
            <a:pPr marL="696912" indent="-342900" algn="just">
              <a:spcBef>
                <a:spcPts val="600"/>
              </a:spcBef>
            </a:pPr>
            <a:r>
              <a:rPr lang="en-US" sz="2400" b="1" dirty="0" smtClean="0">
                <a:solidFill>
                  <a:schemeClr val="accent6">
                    <a:lumMod val="75000"/>
                  </a:schemeClr>
                </a:solidFill>
              </a:rPr>
              <a:t>Resource-Based Policies :</a:t>
            </a:r>
          </a:p>
          <a:p>
            <a:pPr marL="696912" indent="-342900" algn="just">
              <a:spcBef>
                <a:spcPts val="600"/>
              </a:spcBef>
              <a:buFont typeface="Arial" pitchFamily="34" charset="0"/>
              <a:buChar char="•"/>
            </a:pPr>
            <a:r>
              <a:rPr lang="en-US" sz="2000" b="1" dirty="0" smtClean="0">
                <a:solidFill>
                  <a:schemeClr val="accent6">
                    <a:lumMod val="75000"/>
                  </a:schemeClr>
                </a:solidFill>
              </a:rPr>
              <a:t>In addition to user and group-based policies, some AWS resources (e.g., S3 buckets) have their own policies that control who can access them. These are called resource-based policies.</a:t>
            </a:r>
          </a:p>
          <a:p>
            <a:pPr marL="696912" indent="-342900" algn="just">
              <a:spcBef>
                <a:spcPts val="600"/>
              </a:spcBef>
            </a:pPr>
            <a:r>
              <a:rPr lang="en-US" sz="2400" b="1" dirty="0" smtClean="0">
                <a:solidFill>
                  <a:schemeClr val="accent6">
                    <a:lumMod val="75000"/>
                  </a:schemeClr>
                </a:solidFill>
              </a:rPr>
              <a:t>IAM Access Advisor : </a:t>
            </a:r>
          </a:p>
          <a:p>
            <a:pPr marL="696912" indent="-342900" algn="just">
              <a:spcBef>
                <a:spcPts val="600"/>
              </a:spcBef>
              <a:buFont typeface="Arial" pitchFamily="34" charset="0"/>
              <a:buChar char="•"/>
            </a:pPr>
            <a:r>
              <a:rPr lang="en-US" sz="2000" b="1" dirty="0" smtClean="0">
                <a:solidFill>
                  <a:schemeClr val="accent6">
                    <a:lumMod val="75000"/>
                  </a:schemeClr>
                </a:solidFill>
              </a:rPr>
              <a:t>This tool provides insights into how permissions are being used within your AWS account, helping you adjust policies to ensure the principle of least privilege.</a:t>
            </a: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IAM</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817485"/>
            <a:ext cx="10822454" cy="4601260"/>
          </a:xfrm>
          <a:prstGeom prst="rect">
            <a:avLst/>
          </a:prstGeom>
          <a:solidFill>
            <a:schemeClr val="bg1"/>
          </a:solidFill>
        </p:spPr>
        <p:txBody>
          <a:bodyPr wrap="square">
            <a:spAutoFit/>
          </a:bodyPr>
          <a:lstStyle/>
          <a:p>
            <a:r>
              <a:rPr lang="en-US" sz="2400" b="1" dirty="0" smtClean="0">
                <a:solidFill>
                  <a:schemeClr val="accent6">
                    <a:lumMod val="75000"/>
                  </a:schemeClr>
                </a:solidFill>
              </a:rPr>
              <a:t>AWS Management Console :</a:t>
            </a:r>
          </a:p>
          <a:p>
            <a:endParaRPr lang="en-US" sz="2400" b="1" dirty="0" smtClean="0">
              <a:solidFill>
                <a:schemeClr val="accent6">
                  <a:lumMod val="75000"/>
                </a:schemeClr>
              </a:solidFill>
            </a:endParaRPr>
          </a:p>
          <a:p>
            <a:pPr>
              <a:buFont typeface="Arial" pitchFamily="34" charset="0"/>
              <a:buChar char="•"/>
            </a:pPr>
            <a:r>
              <a:rPr lang="en-US" sz="2000" b="1" dirty="0" smtClean="0">
                <a:solidFill>
                  <a:schemeClr val="accent6">
                    <a:lumMod val="75000"/>
                  </a:schemeClr>
                </a:solidFill>
              </a:rPr>
              <a:t>  The AWS Management Console is a web-based interface that provides a graphical user interface    (GUI) for managing AWS resources and services. It is designed to be user-friendly and is particularly useful for users who may not be comfortable with command-line interfaces or scripting.</a:t>
            </a:r>
          </a:p>
          <a:p>
            <a:pPr>
              <a:buFont typeface="Arial" pitchFamily="34" charset="0"/>
              <a:buChar char="•"/>
            </a:pPr>
            <a:endParaRPr lang="en-US" sz="2000" b="1" dirty="0" smtClean="0">
              <a:solidFill>
                <a:schemeClr val="accent6">
                  <a:lumMod val="75000"/>
                </a:schemeClr>
              </a:solidFill>
            </a:endParaRPr>
          </a:p>
          <a:p>
            <a:pPr>
              <a:buFont typeface="Arial" pitchFamily="34" charset="0"/>
              <a:buChar char="•"/>
            </a:pPr>
            <a:r>
              <a:rPr lang="en-US" sz="2000" b="1" dirty="0" smtClean="0">
                <a:solidFill>
                  <a:schemeClr val="accent6">
                    <a:lumMod val="75000"/>
                  </a:schemeClr>
                </a:solidFill>
              </a:rPr>
              <a:t>  Key features of the AWS Management Console include the ability to create, configure, and manage AWS resources such as EC2 instances, S3 buckets, RDS databases, and more through a point-and-click interface.</a:t>
            </a:r>
          </a:p>
          <a:p>
            <a:pPr>
              <a:buFont typeface="Arial" pitchFamily="34" charset="0"/>
              <a:buChar char="•"/>
            </a:pPr>
            <a:endParaRPr lang="en-US" sz="2000" b="1" dirty="0" smtClean="0">
              <a:solidFill>
                <a:schemeClr val="accent6">
                  <a:lumMod val="75000"/>
                </a:schemeClr>
              </a:solidFill>
            </a:endParaRPr>
          </a:p>
          <a:p>
            <a:pPr>
              <a:buFont typeface="Arial" pitchFamily="34" charset="0"/>
              <a:buChar char="•"/>
            </a:pPr>
            <a:r>
              <a:rPr lang="en-US" sz="2000" b="1" dirty="0" smtClean="0">
                <a:solidFill>
                  <a:schemeClr val="accent6">
                    <a:lumMod val="75000"/>
                  </a:schemeClr>
                </a:solidFill>
              </a:rPr>
              <a:t>  It provides a visual representation of your AWS environment and allows you to view and manage resources in a hierarchical manner.</a:t>
            </a:r>
          </a:p>
          <a:p>
            <a:endParaRPr lang="en-US" sz="2000" b="1" dirty="0" smtClean="0">
              <a:solidFill>
                <a:schemeClr val="accent6">
                  <a:lumMod val="75000"/>
                </a:schemeClr>
              </a:solidFill>
            </a:endParaRPr>
          </a:p>
          <a:p>
            <a:pPr marL="696912" indent="-342900" algn="just">
              <a:spcBef>
                <a:spcPts val="600"/>
              </a:spcBef>
            </a:pPr>
            <a:endParaRPr lang="en-US" sz="20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Console and </a:t>
            </a:r>
            <a:r>
              <a:rPr lang="en-IN" sz="2800" dirty="0" err="1" smtClean="0">
                <a:solidFill>
                  <a:srgbClr val="0070C0"/>
                </a:solidFill>
                <a:latin typeface="Arial Black" panose="020B0A04020102020204" pitchFamily="34" charset="0"/>
              </a:rPr>
              <a:t>Cli</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TextBox 8">
            <a:extLst>
              <a:ext uri="{FF2B5EF4-FFF2-40B4-BE49-F238E27FC236}">
                <a16:creationId xmlns="" xmlns:a16="http://schemas.microsoft.com/office/drawing/2014/main" id="{AB7C1106-55FF-B123-C2C3-3C5D24D91B30}"/>
              </a:ext>
            </a:extLst>
          </p:cNvPr>
          <p:cNvSpPr txBox="1"/>
          <p:nvPr/>
        </p:nvSpPr>
        <p:spPr>
          <a:xfrm>
            <a:off x="620246" y="817485"/>
            <a:ext cx="10822454" cy="4293483"/>
          </a:xfrm>
          <a:prstGeom prst="rect">
            <a:avLst/>
          </a:prstGeom>
          <a:solidFill>
            <a:schemeClr val="bg1"/>
          </a:solidFill>
        </p:spPr>
        <p:txBody>
          <a:bodyPr wrap="square">
            <a:spAutoFit/>
          </a:bodyPr>
          <a:lstStyle/>
          <a:p>
            <a:r>
              <a:rPr lang="en-US" sz="2400" b="1" dirty="0" smtClean="0">
                <a:solidFill>
                  <a:schemeClr val="accent6">
                    <a:lumMod val="75000"/>
                  </a:schemeClr>
                </a:solidFill>
              </a:rPr>
              <a:t>AWS Command Line Interface (CLI):</a:t>
            </a:r>
          </a:p>
          <a:p>
            <a:endParaRPr lang="en-US" sz="2400" dirty="0" smtClean="0">
              <a:solidFill>
                <a:schemeClr val="accent6">
                  <a:lumMod val="75000"/>
                </a:schemeClr>
              </a:solidFill>
            </a:endParaRPr>
          </a:p>
          <a:p>
            <a:pPr>
              <a:buFont typeface="Arial" pitchFamily="34" charset="0"/>
              <a:buChar char="•"/>
            </a:pPr>
            <a:r>
              <a:rPr lang="en-US" sz="2000" b="1" dirty="0" smtClean="0">
                <a:solidFill>
                  <a:schemeClr val="accent6">
                    <a:lumMod val="75000"/>
                  </a:schemeClr>
                </a:solidFill>
              </a:rPr>
              <a:t>  The AWS CLI is a command-line tool provided by AWS that allows users to interact with AWS services and resources using text-based commands. It provides a programmatic way to manage and automate AWS tasks.</a:t>
            </a:r>
          </a:p>
          <a:p>
            <a:pPr>
              <a:buFont typeface="Arial" pitchFamily="34" charset="0"/>
              <a:buChar char="•"/>
            </a:pPr>
            <a:endParaRPr lang="en-US" sz="2000" dirty="0" smtClean="0"/>
          </a:p>
          <a:p>
            <a:pPr>
              <a:buFont typeface="Arial" pitchFamily="34" charset="0"/>
              <a:buChar char="•"/>
            </a:pPr>
            <a:r>
              <a:rPr lang="en-US" sz="2000" b="1" dirty="0" smtClean="0">
                <a:solidFill>
                  <a:schemeClr val="accent6">
                    <a:lumMod val="75000"/>
                  </a:schemeClr>
                </a:solidFill>
              </a:rPr>
              <a:t> The AWS CLI is particularly useful for automating repetitive tasks, scripting, and integrating AWS operations into your own scripts or applications.</a:t>
            </a:r>
          </a:p>
          <a:p>
            <a:pPr>
              <a:buFont typeface="Arial" pitchFamily="34" charset="0"/>
              <a:buChar char="•"/>
            </a:pPr>
            <a:endParaRPr lang="en-US" sz="2000" dirty="0" smtClean="0"/>
          </a:p>
          <a:p>
            <a:pPr>
              <a:buFont typeface="Arial" pitchFamily="34" charset="0"/>
              <a:buChar char="•"/>
            </a:pPr>
            <a:r>
              <a:rPr lang="en-US" sz="2000" b="1" dirty="0" smtClean="0">
                <a:solidFill>
                  <a:schemeClr val="accent6">
                    <a:lumMod val="75000"/>
                  </a:schemeClr>
                </a:solidFill>
              </a:rPr>
              <a:t> It is available for Windows, </a:t>
            </a:r>
            <a:r>
              <a:rPr lang="en-US" sz="2000" b="1" dirty="0" err="1" smtClean="0">
                <a:solidFill>
                  <a:schemeClr val="accent6">
                    <a:lumMod val="75000"/>
                  </a:schemeClr>
                </a:solidFill>
              </a:rPr>
              <a:t>macOS</a:t>
            </a:r>
            <a:r>
              <a:rPr lang="en-US" sz="2000" b="1" dirty="0" smtClean="0">
                <a:solidFill>
                  <a:schemeClr val="accent6">
                    <a:lumMod val="75000"/>
                  </a:schemeClr>
                </a:solidFill>
              </a:rPr>
              <a:t>, and Linux, and it can be installed and configured to work with your AWS account credentials.</a:t>
            </a:r>
          </a:p>
          <a:p>
            <a:endParaRPr lang="en-US" sz="2000" b="1" dirty="0" smtClean="0">
              <a:solidFill>
                <a:schemeClr val="accent6">
                  <a:lumMod val="75000"/>
                </a:schemeClr>
              </a:solidFill>
            </a:endParaRPr>
          </a:p>
          <a:p>
            <a:pPr marL="696912" indent="-342900" algn="just">
              <a:spcBef>
                <a:spcPts val="600"/>
              </a:spcBef>
            </a:pPr>
            <a:endParaRPr lang="en-US" sz="2000" b="1" dirty="0" smtClean="0">
              <a:solidFill>
                <a:schemeClr val="accent6">
                  <a:lumMod val="75000"/>
                </a:schemeClr>
              </a:solidFill>
            </a:endParaRPr>
          </a:p>
        </p:txBody>
      </p:sp>
      <p:sp>
        <p:nvSpPr>
          <p:cNvPr id="11" name="TextBox 10">
            <a:extLst>
              <a:ext uri="{FF2B5EF4-FFF2-40B4-BE49-F238E27FC236}">
                <a16:creationId xmlns="" xmlns:a16="http://schemas.microsoft.com/office/drawing/2014/main" id="{73C9D77E-A2C2-A3F9-3154-73ECD30F6882}"/>
              </a:ext>
            </a:extLst>
          </p:cNvPr>
          <p:cNvSpPr txBox="1"/>
          <p:nvPr/>
        </p:nvSpPr>
        <p:spPr>
          <a:xfrm>
            <a:off x="431801" y="1"/>
            <a:ext cx="5016500" cy="892552"/>
          </a:xfrm>
          <a:prstGeom prst="rect">
            <a:avLst/>
          </a:prstGeom>
          <a:noFill/>
        </p:spPr>
        <p:txBody>
          <a:bodyPr wrap="square">
            <a:spAutoFit/>
          </a:bodyPr>
          <a:lstStyle/>
          <a:p>
            <a:r>
              <a:rPr lang="en-IN" sz="2800" dirty="0" smtClean="0">
                <a:solidFill>
                  <a:srgbClr val="0070C0"/>
                </a:solidFill>
                <a:latin typeface="Arial Black" panose="020B0A04020102020204" pitchFamily="34" charset="0"/>
              </a:rPr>
              <a:t>AWS Console and </a:t>
            </a:r>
            <a:r>
              <a:rPr lang="en-IN" sz="2800" dirty="0" err="1" smtClean="0">
                <a:solidFill>
                  <a:srgbClr val="0070C0"/>
                </a:solidFill>
                <a:latin typeface="Arial Black" panose="020B0A04020102020204" pitchFamily="34" charset="0"/>
              </a:rPr>
              <a:t>Cli</a:t>
            </a:r>
            <a:endParaRPr lang="en-US" altLang="en-US" sz="2800" dirty="0">
              <a:latin typeface="Comic Sans MS" pitchFamily="66" charset="0"/>
            </a:endParaRPr>
          </a:p>
          <a:p>
            <a:endParaRPr lang="en-IN" sz="2400" dirty="0">
              <a:solidFill>
                <a:srgbClr val="0070C0"/>
              </a:solidFill>
              <a:latin typeface="Arial Black" panose="020B0A04020102020204" pitchFamily="34" charset="0"/>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873590"/>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958</TotalTime>
  <Words>2069</Words>
  <Application>Microsoft Office PowerPoint</Application>
  <PresentationFormat>Widescreen</PresentationFormat>
  <Paragraphs>238</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Aharoni</vt:lpstr>
      <vt:lpstr>Arial</vt:lpstr>
      <vt:lpstr>Arial Black</vt:lpstr>
      <vt:lpstr>Bahnschrift Light Condensed</vt:lpstr>
      <vt:lpstr>Bahnschrift SemiBold SemiConden</vt:lpstr>
      <vt:lpstr>Calibri</vt:lpstr>
      <vt:lpstr>Calibri Light</vt:lpstr>
      <vt:lpstr>Comic Sans MS</vt:lpstr>
      <vt:lpstr>Segoe UI Emoji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Pavan</dc:creator>
  <cp:lastModifiedBy>DELL</cp:lastModifiedBy>
  <cp:revision>320</cp:revision>
  <dcterms:created xsi:type="dcterms:W3CDTF">2023-03-02T11:04:51Z</dcterms:created>
  <dcterms:modified xsi:type="dcterms:W3CDTF">2023-10-18T09:24:45Z</dcterms:modified>
</cp:coreProperties>
</file>