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57" r:id="rId4"/>
    <p:sldId id="262" r:id="rId5"/>
    <p:sldId id="261"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7DE6A2F-2A6D-4836-9449-2436C9D856A5}" type="datetimeFigureOut">
              <a:rPr lang="en-IN" smtClean="0"/>
              <a:t>01-09-2023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AE20F0-298B-4D23-9B6C-647ED653EDA7}" type="slidenum">
              <a:rPr lang="en-IN" smtClean="0"/>
              <a:t>‹#›</a:t>
            </a:fld>
            <a:endParaRPr lang="en-IN"/>
          </a:p>
        </p:txBody>
      </p:sp>
    </p:spTree>
    <p:extLst>
      <p:ext uri="{BB962C8B-B14F-4D97-AF65-F5344CB8AC3E}">
        <p14:creationId xmlns:p14="http://schemas.microsoft.com/office/powerpoint/2010/main" val="217685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7DE6A2F-2A6D-4836-9449-2436C9D856A5}" type="datetimeFigureOut">
              <a:rPr lang="en-IN" smtClean="0"/>
              <a:t>01-09-2023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AE20F0-298B-4D23-9B6C-647ED653EDA7}" type="slidenum">
              <a:rPr lang="en-IN" smtClean="0"/>
              <a:t>‹#›</a:t>
            </a:fld>
            <a:endParaRPr lang="en-IN"/>
          </a:p>
        </p:txBody>
      </p:sp>
    </p:spTree>
    <p:extLst>
      <p:ext uri="{BB962C8B-B14F-4D97-AF65-F5344CB8AC3E}">
        <p14:creationId xmlns:p14="http://schemas.microsoft.com/office/powerpoint/2010/main" val="2309114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7DE6A2F-2A6D-4836-9449-2436C9D856A5}" type="datetimeFigureOut">
              <a:rPr lang="en-IN" smtClean="0"/>
              <a:t>01-09-2023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AE20F0-298B-4D23-9B6C-647ED653EDA7}" type="slidenum">
              <a:rPr lang="en-IN" smtClean="0"/>
              <a:t>‹#›</a:t>
            </a:fld>
            <a:endParaRPr lang="en-IN"/>
          </a:p>
        </p:txBody>
      </p:sp>
    </p:spTree>
    <p:extLst>
      <p:ext uri="{BB962C8B-B14F-4D97-AF65-F5344CB8AC3E}">
        <p14:creationId xmlns:p14="http://schemas.microsoft.com/office/powerpoint/2010/main" val="3022305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7DE6A2F-2A6D-4836-9449-2436C9D856A5}" type="datetimeFigureOut">
              <a:rPr lang="en-IN" smtClean="0"/>
              <a:t>01-09-2023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AE20F0-298B-4D23-9B6C-647ED653EDA7}" type="slidenum">
              <a:rPr lang="en-IN" smtClean="0"/>
              <a:t>‹#›</a:t>
            </a:fld>
            <a:endParaRPr lang="en-IN"/>
          </a:p>
        </p:txBody>
      </p:sp>
    </p:spTree>
    <p:extLst>
      <p:ext uri="{BB962C8B-B14F-4D97-AF65-F5344CB8AC3E}">
        <p14:creationId xmlns:p14="http://schemas.microsoft.com/office/powerpoint/2010/main" val="1574610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DE6A2F-2A6D-4836-9449-2436C9D856A5}" type="datetimeFigureOut">
              <a:rPr lang="en-IN" smtClean="0"/>
              <a:t>01-09-2023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AE20F0-298B-4D23-9B6C-647ED653EDA7}" type="slidenum">
              <a:rPr lang="en-IN" smtClean="0"/>
              <a:t>‹#›</a:t>
            </a:fld>
            <a:endParaRPr lang="en-IN"/>
          </a:p>
        </p:txBody>
      </p:sp>
    </p:spTree>
    <p:extLst>
      <p:ext uri="{BB962C8B-B14F-4D97-AF65-F5344CB8AC3E}">
        <p14:creationId xmlns:p14="http://schemas.microsoft.com/office/powerpoint/2010/main" val="809451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7DE6A2F-2A6D-4836-9449-2436C9D856A5}" type="datetimeFigureOut">
              <a:rPr lang="en-IN" smtClean="0"/>
              <a:t>01-09-2023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AE20F0-298B-4D23-9B6C-647ED653EDA7}" type="slidenum">
              <a:rPr lang="en-IN" smtClean="0"/>
              <a:t>‹#›</a:t>
            </a:fld>
            <a:endParaRPr lang="en-IN"/>
          </a:p>
        </p:txBody>
      </p:sp>
    </p:spTree>
    <p:extLst>
      <p:ext uri="{BB962C8B-B14F-4D97-AF65-F5344CB8AC3E}">
        <p14:creationId xmlns:p14="http://schemas.microsoft.com/office/powerpoint/2010/main" val="1784142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7DE6A2F-2A6D-4836-9449-2436C9D856A5}" type="datetimeFigureOut">
              <a:rPr lang="en-IN" smtClean="0"/>
              <a:t>01-09-2023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AE20F0-298B-4D23-9B6C-647ED653EDA7}" type="slidenum">
              <a:rPr lang="en-IN" smtClean="0"/>
              <a:t>‹#›</a:t>
            </a:fld>
            <a:endParaRPr lang="en-IN"/>
          </a:p>
        </p:txBody>
      </p:sp>
    </p:spTree>
    <p:extLst>
      <p:ext uri="{BB962C8B-B14F-4D97-AF65-F5344CB8AC3E}">
        <p14:creationId xmlns:p14="http://schemas.microsoft.com/office/powerpoint/2010/main" val="2852279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7DE6A2F-2A6D-4836-9449-2436C9D856A5}" type="datetimeFigureOut">
              <a:rPr lang="en-IN" smtClean="0"/>
              <a:t>01-09-2023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AE20F0-298B-4D23-9B6C-647ED653EDA7}" type="slidenum">
              <a:rPr lang="en-IN" smtClean="0"/>
              <a:t>‹#›</a:t>
            </a:fld>
            <a:endParaRPr lang="en-IN"/>
          </a:p>
        </p:txBody>
      </p:sp>
    </p:spTree>
    <p:extLst>
      <p:ext uri="{BB962C8B-B14F-4D97-AF65-F5344CB8AC3E}">
        <p14:creationId xmlns:p14="http://schemas.microsoft.com/office/powerpoint/2010/main" val="251800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DE6A2F-2A6D-4836-9449-2436C9D856A5}" type="datetimeFigureOut">
              <a:rPr lang="en-IN" smtClean="0"/>
              <a:t>01-09-2023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1AE20F0-298B-4D23-9B6C-647ED653EDA7}" type="slidenum">
              <a:rPr lang="en-IN" smtClean="0"/>
              <a:t>‹#›</a:t>
            </a:fld>
            <a:endParaRPr lang="en-IN"/>
          </a:p>
        </p:txBody>
      </p:sp>
    </p:spTree>
    <p:extLst>
      <p:ext uri="{BB962C8B-B14F-4D97-AF65-F5344CB8AC3E}">
        <p14:creationId xmlns:p14="http://schemas.microsoft.com/office/powerpoint/2010/main" val="3105739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DE6A2F-2A6D-4836-9449-2436C9D856A5}" type="datetimeFigureOut">
              <a:rPr lang="en-IN" smtClean="0"/>
              <a:t>01-09-2023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AE20F0-298B-4D23-9B6C-647ED653EDA7}" type="slidenum">
              <a:rPr lang="en-IN" smtClean="0"/>
              <a:t>‹#›</a:t>
            </a:fld>
            <a:endParaRPr lang="en-IN"/>
          </a:p>
        </p:txBody>
      </p:sp>
    </p:spTree>
    <p:extLst>
      <p:ext uri="{BB962C8B-B14F-4D97-AF65-F5344CB8AC3E}">
        <p14:creationId xmlns:p14="http://schemas.microsoft.com/office/powerpoint/2010/main" val="3030756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DE6A2F-2A6D-4836-9449-2436C9D856A5}" type="datetimeFigureOut">
              <a:rPr lang="en-IN" smtClean="0"/>
              <a:t>01-09-2023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AE20F0-298B-4D23-9B6C-647ED653EDA7}" type="slidenum">
              <a:rPr lang="en-IN" smtClean="0"/>
              <a:t>‹#›</a:t>
            </a:fld>
            <a:endParaRPr lang="en-IN"/>
          </a:p>
        </p:txBody>
      </p:sp>
    </p:spTree>
    <p:extLst>
      <p:ext uri="{BB962C8B-B14F-4D97-AF65-F5344CB8AC3E}">
        <p14:creationId xmlns:p14="http://schemas.microsoft.com/office/powerpoint/2010/main" val="221447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DE6A2F-2A6D-4836-9449-2436C9D856A5}" type="datetimeFigureOut">
              <a:rPr lang="en-IN" smtClean="0"/>
              <a:t>01-09-2023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AE20F0-298B-4D23-9B6C-647ED653EDA7}" type="slidenum">
              <a:rPr lang="en-IN" smtClean="0"/>
              <a:t>‹#›</a:t>
            </a:fld>
            <a:endParaRPr lang="en-IN"/>
          </a:p>
        </p:txBody>
      </p:sp>
    </p:spTree>
    <p:extLst>
      <p:ext uri="{BB962C8B-B14F-4D97-AF65-F5344CB8AC3E}">
        <p14:creationId xmlns:p14="http://schemas.microsoft.com/office/powerpoint/2010/main" val="1543418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941684" y="1545336"/>
            <a:ext cx="3483864" cy="369332"/>
          </a:xfrm>
          <a:prstGeom prst="rect">
            <a:avLst/>
          </a:prstGeom>
          <a:noFill/>
        </p:spPr>
        <p:txBody>
          <a:bodyPr wrap="square" rtlCol="0">
            <a:spAutoFit/>
          </a:bodyPr>
          <a:lstStyle/>
          <a:p>
            <a:r>
              <a:rPr lang="en-US" dirty="0" smtClean="0">
                <a:solidFill>
                  <a:schemeClr val="accent6">
                    <a:lumMod val="75000"/>
                  </a:schemeClr>
                </a:solidFill>
              </a:rPr>
              <a:t> </a:t>
            </a:r>
            <a:endParaRPr lang="en-IN" dirty="0">
              <a:solidFill>
                <a:schemeClr val="accent6">
                  <a:lumMod val="75000"/>
                </a:schemeClr>
              </a:solidFill>
            </a:endParaRPr>
          </a:p>
        </p:txBody>
      </p:sp>
      <p:sp>
        <p:nvSpPr>
          <p:cNvPr id="7" name="TextBox 6"/>
          <p:cNvSpPr txBox="1"/>
          <p:nvPr/>
        </p:nvSpPr>
        <p:spPr>
          <a:xfrm>
            <a:off x="1124712" y="1856232"/>
            <a:ext cx="9710928" cy="2954655"/>
          </a:xfrm>
          <a:prstGeom prst="rect">
            <a:avLst/>
          </a:prstGeom>
          <a:noFill/>
        </p:spPr>
        <p:txBody>
          <a:bodyPr wrap="square" rtlCol="0">
            <a:spAutoFit/>
          </a:bodyPr>
          <a:lstStyle/>
          <a:p>
            <a:pPr algn="ctr"/>
            <a:r>
              <a:rPr lang="en-US" sz="2000" b="1" u="sng" dirty="0" smtClean="0">
                <a:solidFill>
                  <a:schemeClr val="accent1">
                    <a:lumMod val="50000"/>
                  </a:schemeClr>
                </a:solidFill>
                <a:latin typeface="Times New Roman" panose="02020603050405020304" pitchFamily="18" charset="0"/>
                <a:cs typeface="Times New Roman" panose="02020603050405020304" pitchFamily="18" charset="0"/>
              </a:rPr>
              <a:t>Creating new GitLab Pages projects</a:t>
            </a:r>
          </a:p>
          <a:p>
            <a:endParaRPr lang="en-US" sz="2000" b="1" dirty="0">
              <a:solidFill>
                <a:schemeClr val="accent1">
                  <a:lumMod val="75000"/>
                </a:schemeClr>
              </a:solidFill>
              <a:latin typeface="Times New Roman" panose="02020603050405020304" pitchFamily="18" charset="0"/>
              <a:cs typeface="Times New Roman" panose="02020603050405020304" pitchFamily="18" charset="0"/>
            </a:endParaRPr>
          </a:p>
          <a:p>
            <a:endParaRPr lang="en-US" sz="2000" b="1" dirty="0" smtClean="0">
              <a:solidFill>
                <a:schemeClr val="accent1">
                  <a:lumMod val="75000"/>
                </a:schemeClr>
              </a:solidFill>
              <a:latin typeface="Times New Roman" panose="02020603050405020304" pitchFamily="18" charset="0"/>
              <a:cs typeface="Times New Roman" panose="02020603050405020304" pitchFamily="18" charset="0"/>
            </a:endParaRPr>
          </a:p>
          <a:p>
            <a:r>
              <a:rPr lang="en-US" dirty="0" smtClean="0">
                <a:solidFill>
                  <a:schemeClr val="accent1">
                    <a:lumMod val="50000"/>
                  </a:schemeClr>
                </a:solidFill>
                <a:latin typeface="Times New Roman" panose="02020603050405020304" pitchFamily="18" charset="0"/>
                <a:cs typeface="Times New Roman" panose="02020603050405020304" pitchFamily="18" charset="0"/>
              </a:rPr>
              <a:t>Here is an overview of the steps we'll take, assuming you already have your GitLab.com account:</a:t>
            </a:r>
          </a:p>
          <a:p>
            <a:endParaRPr lang="en-US" dirty="0" smtClean="0">
              <a:solidFill>
                <a:schemeClr val="accent1">
                  <a:lumMod val="50000"/>
                </a:schemeClr>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smtClean="0">
                <a:solidFill>
                  <a:schemeClr val="accent1">
                    <a:lumMod val="50000"/>
                  </a:schemeClr>
                </a:solidFill>
                <a:latin typeface="Times New Roman" panose="02020603050405020304" pitchFamily="18" charset="0"/>
                <a:cs typeface="Times New Roman" panose="02020603050405020304" pitchFamily="18" charset="0"/>
              </a:rPr>
              <a:t>Create a new project</a:t>
            </a:r>
          </a:p>
          <a:p>
            <a:pPr marL="342900" indent="-342900">
              <a:buFont typeface="+mj-lt"/>
              <a:buAutoNum type="arabicPeriod"/>
            </a:pPr>
            <a:r>
              <a:rPr lang="en-US" dirty="0" smtClean="0">
                <a:solidFill>
                  <a:schemeClr val="accent1">
                    <a:lumMod val="50000"/>
                  </a:schemeClr>
                </a:solidFill>
                <a:latin typeface="Times New Roman" panose="02020603050405020304" pitchFamily="18" charset="0"/>
                <a:cs typeface="Times New Roman" panose="02020603050405020304" pitchFamily="18" charset="0"/>
              </a:rPr>
              <a:t>Add the configuration file (.gitlab-ci.yml)</a:t>
            </a:r>
          </a:p>
          <a:p>
            <a:pPr marL="342900" indent="-342900">
              <a:buFont typeface="+mj-lt"/>
              <a:buAutoNum type="arabicPeriod"/>
            </a:pPr>
            <a:r>
              <a:rPr lang="en-US" dirty="0" smtClean="0">
                <a:solidFill>
                  <a:schemeClr val="accent1">
                    <a:lumMod val="50000"/>
                  </a:schemeClr>
                </a:solidFill>
                <a:latin typeface="Times New Roman" panose="02020603050405020304" pitchFamily="18" charset="0"/>
                <a:cs typeface="Times New Roman" panose="02020603050405020304" pitchFamily="18" charset="0"/>
              </a:rPr>
              <a:t>Upload your website content</a:t>
            </a:r>
          </a:p>
          <a:p>
            <a:pPr marL="342900" indent="-342900">
              <a:buFont typeface="+mj-lt"/>
              <a:buAutoNum type="arabicPeriod"/>
            </a:pPr>
            <a:r>
              <a:rPr lang="en-US" dirty="0">
                <a:solidFill>
                  <a:schemeClr val="accent1">
                    <a:lumMod val="50000"/>
                  </a:schemeClr>
                </a:solidFill>
                <a:latin typeface="Times New Roman" panose="02020603050405020304" pitchFamily="18" charset="0"/>
                <a:cs typeface="Times New Roman" panose="02020603050405020304" pitchFamily="18" charset="0"/>
              </a:rPr>
              <a:t>Add your custom domain </a:t>
            </a:r>
            <a:r>
              <a:rPr lang="en-US" i="1" dirty="0">
                <a:solidFill>
                  <a:schemeClr val="accent1">
                    <a:lumMod val="50000"/>
                  </a:schemeClr>
                </a:solidFill>
                <a:latin typeface="Times New Roman" panose="02020603050405020304" pitchFamily="18" charset="0"/>
                <a:cs typeface="Times New Roman" panose="02020603050405020304" pitchFamily="18" charset="0"/>
              </a:rPr>
              <a:t>(optional</a:t>
            </a:r>
            <a:r>
              <a:rPr lang="en-US" i="1" dirty="0" smtClean="0">
                <a:solidFill>
                  <a:schemeClr val="accent1">
                    <a:lumMod val="50000"/>
                  </a:schemeClr>
                </a:solidFill>
                <a:latin typeface="Times New Roman" panose="02020603050405020304" pitchFamily="18" charset="0"/>
                <a:cs typeface="Times New Roman" panose="02020603050405020304" pitchFamily="18" charset="0"/>
              </a:rPr>
              <a:t>)</a:t>
            </a:r>
            <a:endParaRPr lang="en-US" dirty="0" smtClean="0">
              <a:solidFill>
                <a:schemeClr val="accent1">
                  <a:lumMod val="50000"/>
                </a:schemeClr>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smtClean="0">
                <a:solidFill>
                  <a:schemeClr val="accent1">
                    <a:lumMod val="50000"/>
                  </a:schemeClr>
                </a:solidFill>
                <a:latin typeface="Times New Roman" panose="02020603050405020304" pitchFamily="18" charset="0"/>
                <a:cs typeface="Times New Roman" panose="02020603050405020304" pitchFamily="18" charset="0"/>
              </a:rPr>
              <a:t>Done</a:t>
            </a:r>
            <a:endParaRPr lang="en-IN"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0127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941684" y="1567326"/>
            <a:ext cx="10378356" cy="3170099"/>
          </a:xfrm>
          <a:prstGeom prst="rect">
            <a:avLst/>
          </a:prstGeom>
          <a:noFill/>
        </p:spPr>
        <p:txBody>
          <a:bodyPr wrap="square" rtlCol="0">
            <a:spAutoFit/>
          </a:bodyPr>
          <a:lstStyle/>
          <a:p>
            <a:r>
              <a:rPr lang="en-US" sz="2000" b="1" u="sng" dirty="0" smtClean="0">
                <a:solidFill>
                  <a:schemeClr val="accent1">
                    <a:lumMod val="50000"/>
                  </a:schemeClr>
                </a:solidFill>
                <a:latin typeface="Times New Roman" panose="02020603050405020304" pitchFamily="18" charset="0"/>
                <a:cs typeface="Times New Roman" panose="02020603050405020304" pitchFamily="18" charset="0"/>
              </a:rPr>
              <a:t>Step 1: Create a new project</a:t>
            </a:r>
          </a:p>
          <a:p>
            <a:endParaRPr lang="en-US" dirty="0" smtClean="0">
              <a:solidFill>
                <a:schemeClr val="accent1">
                  <a:lumMod val="50000"/>
                </a:schemeClr>
              </a:solidFill>
            </a:endParaRPr>
          </a:p>
          <a:p>
            <a:pPr marL="285750" indent="-285750">
              <a:lnSpc>
                <a:spcPct val="200000"/>
              </a:lnSpc>
              <a:buFont typeface="Arial" panose="020B0604020202020204" pitchFamily="34" charset="0"/>
              <a:buChar char="•"/>
            </a:pPr>
            <a:r>
              <a:rPr lang="en-US" dirty="0" smtClean="0">
                <a:solidFill>
                  <a:schemeClr val="accent1">
                    <a:lumMod val="50000"/>
                  </a:schemeClr>
                </a:solidFill>
                <a:latin typeface="Times New Roman" panose="02020603050405020304" pitchFamily="18" charset="0"/>
                <a:cs typeface="Times New Roman" panose="02020603050405020304" pitchFamily="18" charset="0"/>
              </a:rPr>
              <a:t>On your </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dashboard</a:t>
            </a:r>
            <a:r>
              <a:rPr lang="en-US" dirty="0" smtClean="0">
                <a:solidFill>
                  <a:schemeClr val="accent1">
                    <a:lumMod val="50000"/>
                  </a:schemeClr>
                </a:solidFill>
                <a:latin typeface="Times New Roman" panose="02020603050405020304" pitchFamily="18" charset="0"/>
                <a:cs typeface="Times New Roman" panose="02020603050405020304" pitchFamily="18" charset="0"/>
              </a:rPr>
              <a:t> you will see a big green button called </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New Project</a:t>
            </a:r>
            <a:r>
              <a:rPr lang="en-US" dirty="0" smtClean="0">
                <a:solidFill>
                  <a:schemeClr val="accent1">
                    <a:lumMod val="50000"/>
                  </a:schemeClr>
                </a:solidFill>
                <a:latin typeface="Times New Roman" panose="02020603050405020304" pitchFamily="18" charset="0"/>
                <a:cs typeface="Times New Roman" panose="02020603050405020304" pitchFamily="18" charset="0"/>
              </a:rPr>
              <a:t>. Click on it.</a:t>
            </a:r>
          </a:p>
          <a:p>
            <a:pPr marL="285750" indent="-285750">
              <a:lnSpc>
                <a:spcPct val="200000"/>
              </a:lnSpc>
              <a:buFont typeface="Arial" panose="020B0604020202020204" pitchFamily="34" charset="0"/>
              <a:buChar char="•"/>
            </a:pPr>
            <a:r>
              <a:rPr lang="en-US" dirty="0" smtClean="0">
                <a:solidFill>
                  <a:schemeClr val="accent1">
                    <a:lumMod val="50000"/>
                  </a:schemeClr>
                </a:solidFill>
                <a:latin typeface="Times New Roman" panose="02020603050405020304" pitchFamily="18" charset="0"/>
                <a:cs typeface="Times New Roman" panose="02020603050405020304" pitchFamily="18" charset="0"/>
              </a:rPr>
              <a:t>Set the first things up:</a:t>
            </a:r>
          </a:p>
          <a:p>
            <a:pPr marL="742950" lvl="1" indent="-285750">
              <a:lnSpc>
                <a:spcPct val="200000"/>
              </a:lnSpc>
              <a:buFont typeface="Arial" panose="020B0604020202020204" pitchFamily="34" charset="0"/>
              <a:buChar char="•"/>
            </a:pPr>
            <a:r>
              <a:rPr lang="en-US" b="1" dirty="0" smtClean="0">
                <a:solidFill>
                  <a:schemeClr val="accent1">
                    <a:lumMod val="50000"/>
                  </a:schemeClr>
                </a:solidFill>
                <a:latin typeface="Times New Roman" panose="02020603050405020304" pitchFamily="18" charset="0"/>
                <a:cs typeface="Times New Roman" panose="02020603050405020304" pitchFamily="18" charset="0"/>
              </a:rPr>
              <a:t>Project path </a:t>
            </a:r>
            <a:r>
              <a:rPr lang="en-US" dirty="0" smtClean="0">
                <a:solidFill>
                  <a:schemeClr val="accent1">
                    <a:lumMod val="50000"/>
                  </a:schemeClr>
                </a:solidFill>
                <a:latin typeface="Times New Roman" panose="02020603050405020304" pitchFamily="18" charset="0"/>
                <a:cs typeface="Times New Roman" panose="02020603050405020304" pitchFamily="18" charset="0"/>
              </a:rPr>
              <a:t>- your project's name, accessed via https://gitlab.com/namespace/projectname</a:t>
            </a:r>
          </a:p>
          <a:p>
            <a:pPr marL="742950" lvl="1" indent="-285750">
              <a:lnSpc>
                <a:spcPct val="150000"/>
              </a:lnSpc>
              <a:buFont typeface="Arial" panose="020B0604020202020204" pitchFamily="34" charset="0"/>
              <a:buChar char="•"/>
            </a:pPr>
            <a:r>
              <a:rPr lang="en-US" b="1" dirty="0" smtClean="0">
                <a:solidFill>
                  <a:schemeClr val="accent1">
                    <a:lumMod val="50000"/>
                  </a:schemeClr>
                </a:solidFill>
                <a:latin typeface="Times New Roman" panose="02020603050405020304" pitchFamily="18" charset="0"/>
                <a:cs typeface="Times New Roman" panose="02020603050405020304" pitchFamily="18" charset="0"/>
              </a:rPr>
              <a:t>Privacy</a:t>
            </a:r>
            <a:r>
              <a:rPr lang="en-US" dirty="0" smtClean="0">
                <a:solidFill>
                  <a:schemeClr val="accent1">
                    <a:lumMod val="50000"/>
                  </a:schemeClr>
                </a:solidFill>
                <a:latin typeface="Times New Roman" panose="02020603050405020304" pitchFamily="18" charset="0"/>
                <a:cs typeface="Times New Roman" panose="02020603050405020304" pitchFamily="18" charset="0"/>
              </a:rPr>
              <a:t> -choose if you want your project to be visible and accessible just for you (private), just for  GitLab.com users (internal) or free to anyone to view, clone, fork and download it (public)</a:t>
            </a:r>
            <a:endParaRPr lang="en-IN" dirty="0" smtClean="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7614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0012" y="1457182"/>
            <a:ext cx="8827623" cy="4705873"/>
          </a:xfrm>
          <a:prstGeom prst="rect">
            <a:avLst/>
          </a:prstGeom>
        </p:spPr>
      </p:pic>
    </p:spTree>
    <p:extLst>
      <p:ext uri="{BB962C8B-B14F-4D97-AF65-F5344CB8AC3E}">
        <p14:creationId xmlns:p14="http://schemas.microsoft.com/office/powerpoint/2010/main" val="443322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flipH="1">
            <a:off x="539491" y="986289"/>
            <a:ext cx="6739133" cy="1754326"/>
          </a:xfrm>
          <a:prstGeom prst="rect">
            <a:avLst/>
          </a:prstGeom>
          <a:noFill/>
        </p:spPr>
        <p:txBody>
          <a:bodyPr wrap="square" rtlCol="0">
            <a:spAutoFit/>
          </a:bodyPr>
          <a:lstStyle/>
          <a:p>
            <a:r>
              <a:rPr lang="en-US" sz="2000" b="1" u="sng" dirty="0" smtClean="0">
                <a:solidFill>
                  <a:schemeClr val="accent1">
                    <a:lumMod val="50000"/>
                  </a:schemeClr>
                </a:solidFill>
                <a:latin typeface="Times New Roman" panose="02020603050405020304" pitchFamily="18" charset="0"/>
                <a:cs typeface="Times New Roman" panose="02020603050405020304" pitchFamily="18" charset="0"/>
              </a:rPr>
              <a:t>Step 2: Add the configuration file: .gitlab-ci.yml</a:t>
            </a:r>
          </a:p>
          <a:p>
            <a:endParaRPr lang="en-US" sz="2000" b="1" u="sng" dirty="0">
              <a:solidFill>
                <a:schemeClr val="accent1">
                  <a:lumMod val="50000"/>
                </a:schemeClr>
              </a:solidFill>
              <a:latin typeface="Times New Roman" panose="02020603050405020304" pitchFamily="18" charset="0"/>
              <a:cs typeface="Times New Roman" panose="02020603050405020304" pitchFamily="18" charset="0"/>
            </a:endParaRPr>
          </a:p>
          <a:p>
            <a:r>
              <a:rPr lang="en-IN" b="1" dirty="0">
                <a:solidFill>
                  <a:schemeClr val="accent1">
                    <a:lumMod val="50000"/>
                  </a:schemeClr>
                </a:solidFill>
                <a:latin typeface="Times New Roman" panose="02020603050405020304" pitchFamily="18" charset="0"/>
                <a:cs typeface="Times New Roman" panose="02020603050405020304" pitchFamily="18" charset="0"/>
              </a:rPr>
              <a:t>GitLab CI for plain HTML </a:t>
            </a:r>
            <a:r>
              <a:rPr lang="en-IN" b="1" dirty="0" smtClean="0">
                <a:solidFill>
                  <a:schemeClr val="accent1">
                    <a:lumMod val="50000"/>
                  </a:schemeClr>
                </a:solidFill>
                <a:latin typeface="Times New Roman" panose="02020603050405020304" pitchFamily="18" charset="0"/>
                <a:cs typeface="Times New Roman" panose="02020603050405020304" pitchFamily="18" charset="0"/>
              </a:rPr>
              <a:t>websites</a:t>
            </a:r>
          </a:p>
          <a:p>
            <a:endParaRPr lang="en-IN" b="1" dirty="0">
              <a:solidFill>
                <a:schemeClr val="accent1">
                  <a:lumMod val="50000"/>
                </a:schemeClr>
              </a:solidFill>
              <a:latin typeface="Times New Roman" panose="02020603050405020304" pitchFamily="18" charset="0"/>
              <a:cs typeface="Times New Roman" panose="02020603050405020304" pitchFamily="18" charset="0"/>
            </a:endParaRPr>
          </a:p>
          <a:p>
            <a:r>
              <a:rPr lang="en-US" sz="1600" dirty="0" smtClean="0">
                <a:solidFill>
                  <a:schemeClr val="accent1">
                    <a:lumMod val="50000"/>
                  </a:schemeClr>
                </a:solidFill>
                <a:latin typeface="Times New Roman" panose="02020603050405020304" pitchFamily="18" charset="0"/>
                <a:cs typeface="Times New Roman" panose="02020603050405020304" pitchFamily="18" charset="0"/>
              </a:rPr>
              <a:t>In order to build your plain HTML site with GitLab Pages, your .gitlab-ci.yml file doesn't need much:</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0937" y="2832055"/>
            <a:ext cx="6372592" cy="2177482"/>
          </a:xfrm>
          <a:prstGeom prst="rect">
            <a:avLst/>
          </a:prstGeom>
        </p:spPr>
      </p:pic>
      <p:sp>
        <p:nvSpPr>
          <p:cNvPr id="10" name="TextBox 9"/>
          <p:cNvSpPr txBox="1"/>
          <p:nvPr/>
        </p:nvSpPr>
        <p:spPr>
          <a:xfrm>
            <a:off x="649219" y="5456707"/>
            <a:ext cx="9281160" cy="1323439"/>
          </a:xfrm>
          <a:prstGeom prst="rect">
            <a:avLst/>
          </a:prstGeom>
          <a:noFill/>
        </p:spPr>
        <p:txBody>
          <a:bodyPr wrap="square" rtlCol="0">
            <a:spAutoFit/>
          </a:bodyPr>
          <a:lstStyle/>
          <a:p>
            <a:r>
              <a:rPr lang="en-US" sz="1600" dirty="0" smtClean="0">
                <a:solidFill>
                  <a:schemeClr val="accent1">
                    <a:lumMod val="50000"/>
                  </a:schemeClr>
                </a:solidFill>
                <a:latin typeface="Times New Roman" panose="02020603050405020304" pitchFamily="18" charset="0"/>
                <a:cs typeface="Times New Roman" panose="02020603050405020304" pitchFamily="18" charset="0"/>
              </a:rPr>
              <a:t>What this code is doing is creating a job called pages telling the Runner to deploy the website artifacts to a public path, whenever a commit is pushed only to the main branch.</a:t>
            </a:r>
          </a:p>
          <a:p>
            <a:endParaRPr lang="en-US" sz="1600" dirty="0" smtClean="0">
              <a:solidFill>
                <a:schemeClr val="accent1">
                  <a:lumMod val="50000"/>
                </a:schemeClr>
              </a:solidFill>
              <a:latin typeface="Times New Roman" panose="02020603050405020304" pitchFamily="18" charset="0"/>
              <a:cs typeface="Times New Roman" panose="02020603050405020304" pitchFamily="18" charset="0"/>
            </a:endParaRPr>
          </a:p>
          <a:p>
            <a:r>
              <a:rPr lang="en-US" sz="1600" dirty="0" smtClean="0">
                <a:solidFill>
                  <a:schemeClr val="accent1">
                    <a:lumMod val="50000"/>
                  </a:schemeClr>
                </a:solidFill>
                <a:latin typeface="Times New Roman" panose="02020603050405020304" pitchFamily="18" charset="0"/>
                <a:cs typeface="Times New Roman" panose="02020603050405020304" pitchFamily="18" charset="0"/>
              </a:rPr>
              <a:t>All pages are created after the build completes successfully and the artifacts for the pages job are uploaded to GitLab.</a:t>
            </a:r>
            <a:endParaRPr lang="en-IN" sz="1600"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2204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389107" y="745544"/>
            <a:ext cx="4297828" cy="400110"/>
          </a:xfrm>
          <a:prstGeom prst="rect">
            <a:avLst/>
          </a:prstGeom>
          <a:noFill/>
        </p:spPr>
        <p:txBody>
          <a:bodyPr wrap="square" rtlCol="0">
            <a:spAutoFit/>
          </a:bodyPr>
          <a:lstStyle/>
          <a:p>
            <a:r>
              <a:rPr lang="en-US" sz="2000" b="1" u="sng" dirty="0" smtClean="0">
                <a:solidFill>
                  <a:schemeClr val="accent1">
                    <a:lumMod val="50000"/>
                  </a:schemeClr>
                </a:solidFill>
                <a:latin typeface="Times New Roman" panose="02020603050405020304" pitchFamily="18" charset="0"/>
                <a:cs typeface="Times New Roman" panose="02020603050405020304" pitchFamily="18" charset="0"/>
              </a:rPr>
              <a:t>Step 3: Upload your website content</a:t>
            </a:r>
            <a:r>
              <a:rPr lang="en-US" sz="2000" b="1" u="sng" dirty="0" smtClean="0">
                <a:solidFill>
                  <a:schemeClr val="accent6">
                    <a:lumMod val="75000"/>
                  </a:schemeClr>
                </a:solidFill>
                <a:latin typeface="Times New Roman" panose="02020603050405020304" pitchFamily="18" charset="0"/>
                <a:cs typeface="Times New Roman" panose="02020603050405020304" pitchFamily="18" charset="0"/>
              </a:rPr>
              <a:t> </a:t>
            </a:r>
            <a:endParaRPr lang="en-IN" sz="2000" b="1" u="sng"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389107" y="1326485"/>
            <a:ext cx="9409176" cy="923330"/>
          </a:xfrm>
          <a:prstGeom prst="rect">
            <a:avLst/>
          </a:prstGeom>
          <a:noFill/>
        </p:spPr>
        <p:txBody>
          <a:bodyPr wrap="square" rtlCol="0">
            <a:spAutoFit/>
          </a:bodyPr>
          <a:lstStyle/>
          <a:p>
            <a:r>
              <a:rPr lang="en-US" dirty="0" smtClean="0">
                <a:solidFill>
                  <a:schemeClr val="accent1">
                    <a:lumMod val="50000"/>
                  </a:schemeClr>
                </a:solidFill>
                <a:latin typeface="Times New Roman" panose="02020603050405020304" pitchFamily="18" charset="0"/>
                <a:cs typeface="Times New Roman" panose="02020603050405020304" pitchFamily="18" charset="0"/>
              </a:rPr>
              <a:t>In repository I have added new file as index.html in that I created a simple page that contains the phrase "Hello, World!" in the body. The page will also have a title - that thing that shows up in the title of the tab in your browser. The &lt;title&gt; element defines the title of the HTML page.</a:t>
            </a:r>
            <a:endParaRPr lang="en-IN"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417" y="2692327"/>
            <a:ext cx="9360381" cy="2844946"/>
          </a:xfrm>
          <a:prstGeom prst="rect">
            <a:avLst/>
          </a:prstGeom>
        </p:spPr>
      </p:pic>
    </p:spTree>
    <p:extLst>
      <p:ext uri="{BB962C8B-B14F-4D97-AF65-F5344CB8AC3E}">
        <p14:creationId xmlns:p14="http://schemas.microsoft.com/office/powerpoint/2010/main" val="1262610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2312" y="3739896"/>
            <a:ext cx="7043026" cy="2412035"/>
          </a:xfrm>
          <a:prstGeom prst="rect">
            <a:avLst/>
          </a:prstGeom>
        </p:spPr>
      </p:pic>
      <p:pic>
        <p:nvPicPr>
          <p:cNvPr id="14" name="Picture 13"/>
          <p:cNvPicPr>
            <a:picLocks noChangeAspect="1"/>
          </p:cNvPicPr>
          <p:nvPr/>
        </p:nvPicPr>
        <p:blipFill>
          <a:blip r:embed="rId4"/>
          <a:stretch>
            <a:fillRect/>
          </a:stretch>
        </p:blipFill>
        <p:spPr>
          <a:xfrm>
            <a:off x="4782312" y="775735"/>
            <a:ext cx="6931152" cy="2488673"/>
          </a:xfrm>
          <a:prstGeom prst="rect">
            <a:avLst/>
          </a:prstGeom>
        </p:spPr>
      </p:pic>
      <p:sp>
        <p:nvSpPr>
          <p:cNvPr id="15" name="TextBox 14"/>
          <p:cNvSpPr txBox="1"/>
          <p:nvPr/>
        </p:nvSpPr>
        <p:spPr>
          <a:xfrm>
            <a:off x="667512" y="1316736"/>
            <a:ext cx="3374136" cy="646331"/>
          </a:xfrm>
          <a:prstGeom prst="rect">
            <a:avLst/>
          </a:prstGeom>
          <a:noFill/>
        </p:spPr>
        <p:txBody>
          <a:bodyPr wrap="square" rtlCol="0">
            <a:spAutoFit/>
          </a:bodyPr>
          <a:lstStyle/>
          <a:p>
            <a:r>
              <a:rPr lang="en-US" dirty="0">
                <a:solidFill>
                  <a:schemeClr val="accent1">
                    <a:lumMod val="50000"/>
                  </a:schemeClr>
                </a:solidFill>
                <a:latin typeface="Times New Roman" panose="02020603050405020304" pitchFamily="18" charset="0"/>
                <a:cs typeface="Times New Roman" panose="02020603050405020304" pitchFamily="18" charset="0"/>
              </a:rPr>
              <a:t>A</a:t>
            </a:r>
            <a:r>
              <a:rPr lang="en-US" dirty="0" smtClean="0">
                <a:solidFill>
                  <a:schemeClr val="accent1">
                    <a:lumMod val="50000"/>
                  </a:schemeClr>
                </a:solidFill>
                <a:latin typeface="Times New Roman" panose="02020603050405020304" pitchFamily="18" charset="0"/>
                <a:cs typeface="Times New Roman" panose="02020603050405020304" pitchFamily="18" charset="0"/>
              </a:rPr>
              <a:t>dded Gitlab CI configuration file</a:t>
            </a:r>
            <a:r>
              <a:rPr lang="en-IN" dirty="0" smtClean="0">
                <a:solidFill>
                  <a:schemeClr val="accent1">
                    <a:lumMod val="50000"/>
                  </a:schemeClr>
                </a:solidFill>
                <a:latin typeface="Times New Roman" panose="02020603050405020304" pitchFamily="18" charset="0"/>
                <a:cs typeface="Times New Roman" panose="02020603050405020304" pitchFamily="18" charset="0"/>
              </a:rPr>
              <a:t> and also index.html file.</a:t>
            </a:r>
            <a:endParaRPr lang="en-IN"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667512" y="4846320"/>
            <a:ext cx="3712464" cy="369332"/>
          </a:xfrm>
          <a:prstGeom prst="rect">
            <a:avLst/>
          </a:prstGeom>
          <a:noFill/>
        </p:spPr>
        <p:txBody>
          <a:bodyPr wrap="square" rtlCol="0">
            <a:spAutoFit/>
          </a:bodyPr>
          <a:lstStyle/>
          <a:p>
            <a:r>
              <a:rPr lang="en-US" dirty="0" smtClean="0">
                <a:solidFill>
                  <a:schemeClr val="accent1">
                    <a:lumMod val="50000"/>
                  </a:schemeClr>
                </a:solidFill>
                <a:latin typeface="Times New Roman" panose="02020603050405020304" pitchFamily="18" charset="0"/>
                <a:cs typeface="Times New Roman" panose="02020603050405020304" pitchFamily="18" charset="0"/>
              </a:rPr>
              <a:t>It’s start building.</a:t>
            </a:r>
            <a:endParaRPr lang="en-IN"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9900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BA3A8A9-1D6D-1AA8-89E4-5728B06EDBBD}"/>
              </a:ext>
            </a:extLst>
          </p:cNvPr>
          <p:cNvSpPr/>
          <p:nvPr/>
        </p:nvSpPr>
        <p:spPr>
          <a:xfrm>
            <a:off x="0" y="0"/>
            <a:ext cx="389107" cy="6858000"/>
          </a:xfrm>
          <a:prstGeom prst="rect">
            <a:avLst/>
          </a:prstGeom>
          <a:solidFill>
            <a:srgbClr val="0D0D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Logo&#10;&#10;Description automatically generated">
            <a:extLst>
              <a:ext uri="{FF2B5EF4-FFF2-40B4-BE49-F238E27FC236}">
                <a16:creationId xmlns="" xmlns:a16="http://schemas.microsoft.com/office/drawing/2014/main" id="{201DA567-C24F-D5F2-69D0-CC997D088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92109" y="-45234"/>
            <a:ext cx="618578" cy="738910"/>
          </a:xfrm>
          <a:prstGeom prst="rect">
            <a:avLst/>
          </a:prstGeom>
        </p:spPr>
      </p:pic>
      <p:sp>
        <p:nvSpPr>
          <p:cNvPr id="8" name="TextBox 7">
            <a:extLst>
              <a:ext uri="{FF2B5EF4-FFF2-40B4-BE49-F238E27FC236}">
                <a16:creationId xmlns="" xmlns:a16="http://schemas.microsoft.com/office/drawing/2014/main" id="{FAEF486E-11D2-0B6C-3074-77053E9F72D7}"/>
              </a:ext>
            </a:extLst>
          </p:cNvPr>
          <p:cNvSpPr txBox="1"/>
          <p:nvPr/>
        </p:nvSpPr>
        <p:spPr>
          <a:xfrm>
            <a:off x="6596379" y="166375"/>
            <a:ext cx="3895730" cy="369332"/>
          </a:xfrm>
          <a:prstGeom prst="rect">
            <a:avLst/>
          </a:prstGeom>
          <a:noFill/>
        </p:spPr>
        <p:txBody>
          <a:bodyPr wrap="square">
            <a:spAutoFit/>
          </a:bodyPr>
          <a:lstStyle/>
          <a:p>
            <a:r>
              <a:rPr lang="en-IN">
                <a:latin typeface="Arial Black" panose="020B0A04020102020204" pitchFamily="34" charset="0"/>
              </a:rPr>
              <a:t>Unlimited Powerful Learning</a:t>
            </a:r>
          </a:p>
        </p:txBody>
      </p:sp>
      <p:sp>
        <p:nvSpPr>
          <p:cNvPr id="20" name="Rectangle 19">
            <a:extLst>
              <a:ext uri="{FF2B5EF4-FFF2-40B4-BE49-F238E27FC236}">
                <a16:creationId xmlns="" xmlns:a16="http://schemas.microsoft.com/office/drawing/2014/main" id="{41B02458-0C19-FF7A-765A-DD6E91E55D3E}"/>
              </a:ext>
            </a:extLst>
          </p:cNvPr>
          <p:cNvSpPr/>
          <p:nvPr/>
        </p:nvSpPr>
        <p:spPr>
          <a:xfrm>
            <a:off x="389107" y="617766"/>
            <a:ext cx="10930934" cy="4571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1"/>
              </a:solidFill>
            </a:endParaRPr>
          </a:p>
        </p:txBody>
      </p:sp>
      <p:sp>
        <p:nvSpPr>
          <p:cNvPr id="31" name="Isosceles Triangle 30">
            <a:extLst>
              <a:ext uri="{FF2B5EF4-FFF2-40B4-BE49-F238E27FC236}">
                <a16:creationId xmlns="" xmlns:a16="http://schemas.microsoft.com/office/drawing/2014/main" id="{019E9F86-B8C2-E645-7A81-0A0D591CF103}"/>
              </a:ext>
            </a:extLst>
          </p:cNvPr>
          <p:cNvSpPr/>
          <p:nvPr/>
        </p:nvSpPr>
        <p:spPr>
          <a:xfrm rot="8083567">
            <a:off x="11350884" y="6345334"/>
            <a:ext cx="1232054" cy="600610"/>
          </a:xfrm>
          <a:prstGeom prst="triangle">
            <a:avLst/>
          </a:prstGeom>
          <a:solidFill>
            <a:srgbClr val="5046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8095" y="2705062"/>
            <a:ext cx="6388865" cy="2433865"/>
          </a:xfrm>
          <a:prstGeom prst="rect">
            <a:avLst/>
          </a:prstGeom>
        </p:spPr>
      </p:pic>
      <p:sp>
        <p:nvSpPr>
          <p:cNvPr id="4" name="TextBox 3"/>
          <p:cNvSpPr txBox="1"/>
          <p:nvPr/>
        </p:nvSpPr>
        <p:spPr>
          <a:xfrm>
            <a:off x="1005840" y="1609344"/>
            <a:ext cx="5843016" cy="369332"/>
          </a:xfrm>
          <a:prstGeom prst="rect">
            <a:avLst/>
          </a:prstGeom>
          <a:noFill/>
        </p:spPr>
        <p:txBody>
          <a:bodyPr wrap="square" rtlCol="0">
            <a:spAutoFit/>
          </a:bodyPr>
          <a:lstStyle/>
          <a:p>
            <a:r>
              <a:rPr lang="en-IN" dirty="0" smtClean="0">
                <a:solidFill>
                  <a:schemeClr val="accent1">
                    <a:lumMod val="50000"/>
                  </a:schemeClr>
                </a:solidFill>
                <a:latin typeface="Times New Roman" panose="02020603050405020304" pitchFamily="18" charset="0"/>
                <a:cs typeface="Times New Roman" panose="02020603050405020304" pitchFamily="18" charset="0"/>
              </a:rPr>
              <a:t>Access your website by </a:t>
            </a:r>
            <a:r>
              <a:rPr lang="en-IN" b="1" dirty="0" smtClean="0">
                <a:solidFill>
                  <a:schemeClr val="accent1">
                    <a:lumMod val="50000"/>
                  </a:schemeClr>
                </a:solidFill>
                <a:latin typeface="Times New Roman" panose="02020603050405020304" pitchFamily="18" charset="0"/>
                <a:cs typeface="Times New Roman" panose="02020603050405020304" pitchFamily="18" charset="0"/>
              </a:rPr>
              <a:t>mynamespace.gitlab.io/</a:t>
            </a:r>
            <a:r>
              <a:rPr lang="en-IN" b="1" dirty="0" err="1" smtClean="0">
                <a:solidFill>
                  <a:schemeClr val="accent1">
                    <a:lumMod val="50000"/>
                  </a:schemeClr>
                </a:solidFill>
                <a:latin typeface="Times New Roman" panose="02020603050405020304" pitchFamily="18" charset="0"/>
                <a:cs typeface="Times New Roman" panose="02020603050405020304" pitchFamily="18" charset="0"/>
              </a:rPr>
              <a:t>myproject</a:t>
            </a:r>
            <a:endParaRPr lang="en-IN" b="1"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3752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333</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 Black</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9</cp:revision>
  <dcterms:created xsi:type="dcterms:W3CDTF">2023-09-01T09:04:23Z</dcterms:created>
  <dcterms:modified xsi:type="dcterms:W3CDTF">2023-09-01T10:08:56Z</dcterms:modified>
</cp:coreProperties>
</file>