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 id="214748378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87316F-94B7-4E04-882A-113E2CFDC7DD}">
          <p14:sldIdLst/>
        </p14:section>
        <p14:section name="data" id="{01D61465-DD72-4E4B-97EC-318E3DE9421A}">
          <p14:sldIdLst>
            <p14:sldId id="256"/>
          </p14:sldIdLst>
        </p14:section>
        <p14:section name="Introduction" id="{EF3EA803-F6E1-4293-B4E7-74D8A74EF280}">
          <p14:sldIdLst>
            <p14:sldId id="257"/>
          </p14:sldIdLst>
        </p14:section>
        <p14:section name="Functions in Python" id="{F247B521-05E9-4B64-8A90-DDD72447E306}">
          <p14:sldIdLst>
            <p14:sldId id="258"/>
          </p14:sldIdLst>
        </p14:section>
        <p14:section name="Function Parameters" id="{92BEEB3D-6DAA-4612-9D48-A3D39CB13827}">
          <p14:sldIdLst>
            <p14:sldId id="259"/>
          </p14:sldIdLst>
        </p14:section>
        <p14:section name="Return values" id="{4AD09FB1-5D3F-4607-8179-DD22240A22D5}">
          <p14:sldIdLst>
            <p14:sldId id="260"/>
          </p14:sldIdLst>
        </p14:section>
        <p14:section name="Module in python" id="{EBD1AE3A-DA7D-4D76-8BED-5AB4CF932EB7}">
          <p14:sldIdLst>
            <p14:sldId id="261"/>
          </p14:sldIdLst>
        </p14:section>
        <p14:section name="Pyhton modules and functions" id="{63B58570-2802-4B5B-A321-84DCFEA1BDE4}">
          <p14:sldIdLst>
            <p14:sldId id="262"/>
          </p14:sldIdLst>
        </p14:section>
        <p14:section name="Data types in python" id="{93175216-B96F-46D7-9A06-6FAB546C5824}">
          <p14:sldIdLst>
            <p14:sldId id="263"/>
          </p14:sldIdLst>
        </p14:section>
        <p14:section name="Data manipulation" id="{A774E06E-7040-451A-82C1-30F1025EF2A3}">
          <p14:sldIdLst>
            <p14:sldId id="264"/>
          </p14:sldIdLst>
        </p14:section>
        <p14:section name="NumPy for data manipulation" id="{B018D55F-8351-4E3D-8648-6AEDB28411E2}">
          <p14:sldIdLst>
            <p14:sldId id="265"/>
          </p14:sldIdLst>
        </p14:section>
        <p14:section name="Pandas for Data Manipulation" id="{CEF19D63-91EB-44C8-83B4-DC316BBCC2C4}">
          <p14:sldIdLst>
            <p14:sldId id="266"/>
          </p14:sldIdLst>
        </p14:section>
        <p14:section name="Key points about functions, modules and data manipulation" id="{6F583A6B-52A2-498F-829C-C1476EEF0D9D}">
          <p14:sldIdLst>
            <p14:sldId id="267"/>
            <p14:sldId id="268"/>
          </p14:sldIdLst>
        </p14:section>
        <p14:section name="Return Values" id="{CDEA4746-030F-4C10-929C-11E6F1A86A5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42CB0-1B1F-47FF-BA76-BC19AE4A0320}" v="10" dt="2023-10-07T17:37:11.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97562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28858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9136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202459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106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52252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579724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4208571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4D3-7A01-2C11-4B79-379F5C976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85E8AE-BBD9-F117-2DCD-9994D7F1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9BB0D7-44E7-1C30-B10D-3B139C3EB7E9}"/>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4772D574-62D6-A2C2-8165-0C4C71719A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C7282-7B1E-DFE5-EC45-98FC006A7BEF}"/>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4018876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26BA-489B-9711-54AA-6FE10340B9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40BA3-39B5-7D6C-876B-8F079A5A8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C01FE-7180-91A9-AE2B-DA25C2C161EE}"/>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72AD86B7-3D3C-6E30-34BE-4EBEBAE18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47B1C-9DC4-3ED9-EA5C-4D052FC2F7A6}"/>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955579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387F-8B73-66BB-0875-98EF708C0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1862F3-8305-7B6B-A201-9C88EF862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457F0-73BE-B0FE-3492-3412F18C4156}"/>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69722119-6D87-B168-0D6F-3D818F0B7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3A6D2-E52E-E620-35C7-CB816AEC0C9D}"/>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55939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2282791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28BC-18C4-89B8-C9B7-F2295E1702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9FEA7-502B-9167-1B63-9DEE46DEA2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4FD477-D0FE-82F7-61AD-6A16A2367E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CDFA92-B21B-C077-57CB-EE807C237CAA}"/>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a:extLst>
              <a:ext uri="{FF2B5EF4-FFF2-40B4-BE49-F238E27FC236}">
                <a16:creationId xmlns:a16="http://schemas.microsoft.com/office/drawing/2014/main" id="{2D786B10-F9E8-4A17-0E3A-561C071FF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20249C-EA46-03CE-E860-E25FD3A751AC}"/>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410865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E6CF-C9F2-5803-183A-377462A470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C801DA-9ECB-3888-32F5-CF6D554FB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EF657-F3B2-E71D-1FBA-5CF736552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8392FC-AB8A-0A79-9067-7614D5B95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86B22-3B62-13FA-0A7D-50B6799D3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294D7A-FF53-D7E0-98F0-791BF5438310}"/>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8" name="Footer Placeholder 7">
            <a:extLst>
              <a:ext uri="{FF2B5EF4-FFF2-40B4-BE49-F238E27FC236}">
                <a16:creationId xmlns:a16="http://schemas.microsoft.com/office/drawing/2014/main" id="{5EF5207B-F478-C8B7-10D0-BC77524F50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6A8536-56A1-75B7-A912-8AB6F39D1FD6}"/>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2281555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98A2-B3A7-E52D-F417-277502C68C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A22244-44E8-0F60-DFBC-85495727E21B}"/>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4" name="Footer Placeholder 3">
            <a:extLst>
              <a:ext uri="{FF2B5EF4-FFF2-40B4-BE49-F238E27FC236}">
                <a16:creationId xmlns:a16="http://schemas.microsoft.com/office/drawing/2014/main" id="{CB2402EF-B21B-418A-B7B0-3EADCF0AB5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857F24-C285-8BCD-5E25-30EAB85463B2}"/>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200592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F0540-8E8E-02EE-603B-C97963E93D20}"/>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3" name="Footer Placeholder 2">
            <a:extLst>
              <a:ext uri="{FF2B5EF4-FFF2-40B4-BE49-F238E27FC236}">
                <a16:creationId xmlns:a16="http://schemas.microsoft.com/office/drawing/2014/main" id="{60563387-5194-2F9B-0C04-CAEC448A7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7D241B-2850-D310-9354-38A4C0B3EC4F}"/>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829571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042A-256D-7308-24C1-5C5471355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ED657D-B6D5-FA10-985E-0991C13FB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F36B54-04B9-55A4-9C7B-83AADF8C2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7DE88-8FA5-569B-75D0-1A5A93B9A4D2}"/>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a:extLst>
              <a:ext uri="{FF2B5EF4-FFF2-40B4-BE49-F238E27FC236}">
                <a16:creationId xmlns:a16="http://schemas.microsoft.com/office/drawing/2014/main" id="{C7DF51B5-52BB-FE41-596E-93E2FE207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9CF8E-7C00-3448-62D1-63ECB951163D}"/>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20695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D97F-EFB9-CA30-7DC9-A04B4F57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7E431-0F51-DF45-F94D-FCC8AABDD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430FBF-F56A-8B4D-4B36-2F68CC073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02E4A-7E26-7F87-0781-46B607D05AC4}"/>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a:extLst>
              <a:ext uri="{FF2B5EF4-FFF2-40B4-BE49-F238E27FC236}">
                <a16:creationId xmlns:a16="http://schemas.microsoft.com/office/drawing/2014/main" id="{AD92946C-7B61-BA55-4EF5-ABDAD00AC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7FAD61-5E32-230C-2736-260BD1885F45}"/>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2450720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D7A-B63E-0188-B14C-7013F66D97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344C70-3AA9-15CC-E74A-E9DA7515E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ED2D8-D076-5611-A956-BA67F14744EB}"/>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FA0DF734-6F02-158C-48A0-35DC3D932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03822-5B63-2012-C47A-BA278BE04F5A}"/>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42518893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A7470-115F-7FA1-76A2-DE1CA4900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9108E8-2960-C1FA-900F-053FBDDE0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F3632-AF64-91D6-5666-6095152EEE3C}"/>
              </a:ext>
            </a:extLst>
          </p:cNvPr>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5583032A-ADBF-89CD-AB61-ACA4C6FD2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BA9BB-CB4A-CBF4-53C3-A3C41484EB2A}"/>
              </a:ext>
            </a:extLst>
          </p:cNvPr>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96287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AA5D-D6A0-4253-A5F6-E1CDBF9D47A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8783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40296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0AA5D-D6A0-4253-A5F6-E1CDBF9D47A3}"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73370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0AA5D-D6A0-4253-A5F6-E1CDBF9D47A3}"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79200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AA5D-D6A0-4253-A5F6-E1CDBF9D47A3}"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40101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178235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0AA5D-D6A0-4253-A5F6-E1CDBF9D47A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D56EB-1383-4F6F-A95C-61AB64AD24EC}" type="slidenum">
              <a:rPr lang="en-IN" smtClean="0"/>
              <a:t>‹#›</a:t>
            </a:fld>
            <a:endParaRPr lang="en-IN"/>
          </a:p>
        </p:txBody>
      </p:sp>
    </p:spTree>
    <p:extLst>
      <p:ext uri="{BB962C8B-B14F-4D97-AF65-F5344CB8AC3E}">
        <p14:creationId xmlns:p14="http://schemas.microsoft.com/office/powerpoint/2010/main" val="317907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D0AA5D-D6A0-4253-A5F6-E1CDBF9D47A3}" type="datetimeFigureOut">
              <a:rPr lang="en-IN" smtClean="0"/>
              <a:t>10-10-2023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6D56EB-1383-4F6F-A95C-61AB64AD24EC}" type="slidenum">
              <a:rPr lang="en-IN" smtClean="0"/>
              <a:t>‹#›</a:t>
            </a:fld>
            <a:endParaRPr lang="en-IN"/>
          </a:p>
        </p:txBody>
      </p:sp>
    </p:spTree>
    <p:extLst>
      <p:ext uri="{BB962C8B-B14F-4D97-AF65-F5344CB8AC3E}">
        <p14:creationId xmlns:p14="http://schemas.microsoft.com/office/powerpoint/2010/main" val="187474301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384BA-C6FF-A2FE-A3B1-BA1975D42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65AED-4A0A-36DF-832B-809ED7281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0506D-B297-3719-13E6-FC2D2A010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0AA5D-D6A0-4253-A5F6-E1CDBF9D47A3}" type="datetimeFigureOut">
              <a:rPr lang="en-IN" smtClean="0"/>
              <a:t>10-10-2023</a:t>
            </a:fld>
            <a:endParaRPr lang="en-IN"/>
          </a:p>
        </p:txBody>
      </p:sp>
      <p:sp>
        <p:nvSpPr>
          <p:cNvPr id="5" name="Footer Placeholder 4">
            <a:extLst>
              <a:ext uri="{FF2B5EF4-FFF2-40B4-BE49-F238E27FC236}">
                <a16:creationId xmlns:a16="http://schemas.microsoft.com/office/drawing/2014/main" id="{F6470FC8-D58B-528E-F996-83D6A910D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E3D540-82F1-3B93-D339-C6F7034A8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56EB-1383-4F6F-A95C-61AB64AD24EC}" type="slidenum">
              <a:rPr lang="en-IN" smtClean="0"/>
              <a:t>‹#›</a:t>
            </a:fld>
            <a:endParaRPr lang="en-IN"/>
          </a:p>
        </p:txBody>
      </p:sp>
    </p:spTree>
    <p:extLst>
      <p:ext uri="{BB962C8B-B14F-4D97-AF65-F5344CB8AC3E}">
        <p14:creationId xmlns:p14="http://schemas.microsoft.com/office/powerpoint/2010/main" val="67290677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752A-40A9-0454-5676-BD75F9F6E943}"/>
              </a:ext>
            </a:extLst>
          </p:cNvPr>
          <p:cNvSpPr>
            <a:spLocks noGrp="1"/>
          </p:cNvSpPr>
          <p:nvPr>
            <p:ph type="title"/>
          </p:nvPr>
        </p:nvSpPr>
        <p:spPr>
          <a:xfrm>
            <a:off x="838200" y="576263"/>
            <a:ext cx="10515600" cy="2852737"/>
          </a:xfrm>
        </p:spPr>
        <p:txBody>
          <a:bodyPr>
            <a:normAutofit/>
          </a:bodyPr>
          <a:lstStyle/>
          <a:p>
            <a:pPr algn="ctr"/>
            <a:r>
              <a:rPr lang="en-IN" sz="4400" u="sng" dirty="0">
                <a:solidFill>
                  <a:schemeClr val="tx1"/>
                </a:solidFill>
                <a:latin typeface="Elephant" panose="02020904090505020303" pitchFamily="18" charset="0"/>
              </a:rPr>
              <a:t>FUNCTIONS &amp; MODULES, DATA MANIPULATION</a:t>
            </a:r>
            <a:br>
              <a:rPr lang="en-IN" sz="4400" u="sng" dirty="0">
                <a:solidFill>
                  <a:schemeClr val="tx1"/>
                </a:solidFill>
                <a:latin typeface="Elephant" panose="02020904090505020303" pitchFamily="18" charset="0"/>
              </a:rPr>
            </a:br>
            <a:br>
              <a:rPr lang="en-IN" sz="4400" u="sng" dirty="0">
                <a:latin typeface="Elephant" panose="02020904090505020303" pitchFamily="18" charset="0"/>
              </a:rPr>
            </a:br>
            <a:r>
              <a:rPr lang="en-IN"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rPr>
              <a:t>FUNCTIONS &amp; MODULES</a:t>
            </a:r>
            <a:endParaRPr lang="en-IN" sz="4400" dirty="0">
              <a:effectLst>
                <a:outerShdw blurRad="38100" dist="38100" dir="2700000" algn="tl">
                  <a:srgbClr val="000000">
                    <a:alpha val="43137"/>
                  </a:srgbClr>
                </a:outerShdw>
              </a:effectLst>
              <a:latin typeface="Elephant" panose="02020904090505020303" pitchFamily="18" charset="0"/>
            </a:endParaRPr>
          </a:p>
        </p:txBody>
      </p:sp>
      <p:sp>
        <p:nvSpPr>
          <p:cNvPr id="3" name="Subtitle 2">
            <a:extLst>
              <a:ext uri="{FF2B5EF4-FFF2-40B4-BE49-F238E27FC236}">
                <a16:creationId xmlns:a16="http://schemas.microsoft.com/office/drawing/2014/main" id="{5159E725-85A3-56CE-ED48-F8B8F9346299}"/>
              </a:ext>
            </a:extLst>
          </p:cNvPr>
          <p:cNvSpPr>
            <a:spLocks noGrp="1"/>
          </p:cNvSpPr>
          <p:nvPr>
            <p:ph type="body" idx="1"/>
          </p:nvPr>
        </p:nvSpPr>
        <p:spPr>
          <a:xfrm>
            <a:off x="838200" y="3805692"/>
            <a:ext cx="10515600" cy="1500187"/>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lgn="l"/>
            <a:r>
              <a:rPr lang="en-IN" sz="3000" b="1" spc="50" dirty="0">
                <a:ln w="9525" cmpd="sng">
                  <a:solidFill>
                    <a:schemeClr val="accent1"/>
                  </a:solidFill>
                  <a:prstDash val="solid"/>
                </a:ln>
                <a:solidFill>
                  <a:srgbClr val="70AD47">
                    <a:tint val="1000"/>
                  </a:srgbClr>
                </a:solidFill>
                <a:effectLst>
                  <a:glow rad="38100">
                    <a:schemeClr val="accent1">
                      <a:alpha val="40000"/>
                    </a:schemeClr>
                  </a:glow>
                </a:effectLst>
              </a:rPr>
              <a:t>FUNCTIONS</a:t>
            </a:r>
            <a:r>
              <a:rPr lang="en-IN" sz="2200" b="1" spc="50" dirty="0">
                <a:ln w="9525" cmpd="sng">
                  <a:solidFill>
                    <a:schemeClr val="accent1"/>
                  </a:solidFill>
                  <a:prstDash val="solid"/>
                </a:ln>
                <a:solidFill>
                  <a:srgbClr val="70AD47">
                    <a:tint val="1000"/>
                  </a:srgbClr>
                </a:solidFill>
                <a:effectLst>
                  <a:glow rad="38100">
                    <a:schemeClr val="accent1">
                      <a:alpha val="40000"/>
                    </a:schemeClr>
                  </a:glow>
                </a:effectLst>
              </a:rPr>
              <a:t>:</a:t>
            </a:r>
            <a:r>
              <a:rPr lang="en-IN" sz="2200" spc="50" dirty="0">
                <a:ln w="0"/>
                <a:solidFill>
                  <a:schemeClr val="tx1"/>
                </a:solidFill>
                <a:effectLst>
                  <a:outerShdw blurRad="38100" dist="19050" dir="2700000" algn="tl" rotWithShape="0">
                    <a:schemeClr val="dk1">
                      <a:alpha val="40000"/>
                    </a:schemeClr>
                  </a:outerShdw>
                </a:effectLst>
              </a:rPr>
              <a:t>  A function is a block of code which only runs when it is called. You can pass data, known as parameters, into a function. A function can return data as a result.</a:t>
            </a:r>
          </a:p>
          <a:p>
            <a:r>
              <a:rPr lang="en-IN" sz="3000" b="1" spc="50" dirty="0">
                <a:ln w="9525" cmpd="sng">
                  <a:solidFill>
                    <a:schemeClr val="accent1"/>
                  </a:solidFill>
                  <a:prstDash val="solid"/>
                </a:ln>
                <a:solidFill>
                  <a:srgbClr val="70AD47">
                    <a:tint val="1000"/>
                  </a:srgbClr>
                </a:solidFill>
                <a:effectLst>
                  <a:glow rad="38100">
                    <a:schemeClr val="accent1">
                      <a:alpha val="40000"/>
                    </a:schemeClr>
                  </a:glow>
                </a:effectLst>
              </a:rPr>
              <a:t>MODULES</a:t>
            </a:r>
            <a:r>
              <a:rPr lang="en-IN" sz="22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IN" sz="2200" dirty="0">
                <a:ln w="0"/>
                <a:solidFill>
                  <a:schemeClr val="tx1"/>
                </a:solidFill>
                <a:effectLst>
                  <a:outerShdw blurRad="38100" dist="19050" dir="2700000" algn="tl" rotWithShape="0">
                    <a:schemeClr val="dk1">
                      <a:alpha val="40000"/>
                    </a:schemeClr>
                  </a:outerShdw>
                </a:effectLst>
              </a:rPr>
              <a:t>A module is a file containing a Python code, definitions of functions, statements, or classes.</a:t>
            </a:r>
            <a:r>
              <a:rPr lang="en-IN" sz="2200" b="1" spc="50" dirty="0">
                <a:ln w="0"/>
                <a:solidFill>
                  <a:schemeClr val="tx1"/>
                </a:solidFill>
                <a:effectLst>
                  <a:outerShdw blurRad="38100" dist="19050" dir="2700000" algn="tl" rotWithShape="0">
                    <a:schemeClr val="dk1">
                      <a:alpha val="40000"/>
                    </a:schemeClr>
                  </a:outerShdw>
                </a:effectLst>
              </a:rPr>
              <a:t>                                                </a:t>
            </a:r>
            <a:endParaRPr lang="en-IN" sz="2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91675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002A-9A4C-D8E9-AFF2-EAE14A8DA088}"/>
              </a:ext>
            </a:extLst>
          </p:cNvPr>
          <p:cNvSpPr>
            <a:spLocks noGrp="1"/>
          </p:cNvSpPr>
          <p:nvPr>
            <p:ph type="title"/>
          </p:nvPr>
        </p:nvSpPr>
        <p:spPr>
          <a:xfrm>
            <a:off x="0" y="0"/>
            <a:ext cx="12192000" cy="1987418"/>
          </a:xfrm>
        </p:spPr>
        <p:style>
          <a:lnRef idx="2">
            <a:schemeClr val="dk1"/>
          </a:lnRef>
          <a:fillRef idx="1">
            <a:schemeClr val="lt1"/>
          </a:fillRef>
          <a:effectRef idx="0">
            <a:schemeClr val="dk1"/>
          </a:effectRef>
          <a:fontRef idx="minor">
            <a:schemeClr val="dk1"/>
          </a:fontRef>
        </p:style>
        <p:txBody>
          <a:bodyPr>
            <a:normAutofit fontScale="90000"/>
          </a:bodyPr>
          <a:lstStyle/>
          <a:p>
            <a:r>
              <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NumPy for Data Manipulation</a:t>
            </a:r>
            <a:br>
              <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2000" b="1" dirty="0">
                <a:ln w="0"/>
                <a:solidFill>
                  <a:schemeClr val="tx1"/>
                </a:solidFill>
                <a:effectLst>
                  <a:reflection blurRad="6350" stA="53000" endA="300" endPos="35500" dir="5400000" sy="-90000" algn="bl" rotWithShape="0"/>
                </a:effectLst>
                <a:latin typeface="+mn-lt"/>
              </a:rPr>
              <a:t>NumPy, short for “Numerical Python”, is a fundamental Python library for numerical and scientific computing. It provides support for working with large, multi-dimensional arrays and matrices, along with an extensive collection of mathematical functions to perform operations on these arrays. NumPy serves as a foundation for many other data science and scientific computing libraries in Python ecosystem. </a:t>
            </a:r>
            <a:endParaRPr lang="en-IN" sz="4800" b="1" dirty="0">
              <a:ln w="0"/>
              <a:solidFill>
                <a:schemeClr val="tx1"/>
              </a:soli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1B03FA64-46D5-1879-39FA-7B198F2AEBB0}"/>
              </a:ext>
            </a:extLst>
          </p:cNvPr>
          <p:cNvSpPr>
            <a:spLocks noGrp="1"/>
          </p:cNvSpPr>
          <p:nvPr>
            <p:ph sz="half" idx="1"/>
          </p:nvPr>
        </p:nvSpPr>
        <p:spPr>
          <a:xfrm>
            <a:off x="0" y="2146041"/>
            <a:ext cx="6019800" cy="4711959"/>
          </a:xfrm>
        </p:spPr>
        <p:txBody>
          <a:bodyPr>
            <a:normAutofit lnSpcReduction="10000"/>
          </a:bodyPr>
          <a:lstStyle/>
          <a:p>
            <a:pPr marL="0" indent="0">
              <a:buNone/>
            </a:pPr>
            <a:r>
              <a:rPr lang="en-IN" sz="2000" dirty="0"/>
              <a:t>NumPy simplifies data manipulation in several ways, making it a fundamental library for anyone working with numerical data in Python. Here’s how NumPy simplifies data manipulation:</a:t>
            </a:r>
          </a:p>
          <a:p>
            <a:pPr marL="0" indent="0">
              <a:buNone/>
            </a:pPr>
            <a:r>
              <a:rPr lang="en-IN" sz="2000" dirty="0"/>
              <a:t>             </a:t>
            </a:r>
            <a:r>
              <a:rPr lang="en-IN" sz="1800" dirty="0"/>
              <a:t>1. Efficient Data Structures. </a:t>
            </a:r>
          </a:p>
          <a:p>
            <a:pPr marL="0" indent="0">
              <a:buNone/>
            </a:pPr>
            <a:r>
              <a:rPr lang="en-IN" sz="1800" dirty="0"/>
              <a:t>              2. Element-wise Operations.</a:t>
            </a:r>
          </a:p>
          <a:p>
            <a:pPr marL="0" indent="0">
              <a:buNone/>
            </a:pPr>
            <a:r>
              <a:rPr lang="en-IN" sz="1800" dirty="0"/>
              <a:t>              3. Broadcasting.</a:t>
            </a:r>
          </a:p>
          <a:p>
            <a:pPr marL="0" indent="0">
              <a:buNone/>
            </a:pPr>
            <a:r>
              <a:rPr lang="en-IN" sz="1800" dirty="0"/>
              <a:t>              4. Aggregation and Statistics.</a:t>
            </a:r>
          </a:p>
          <a:p>
            <a:pPr marL="0" indent="0">
              <a:buNone/>
            </a:pPr>
            <a:r>
              <a:rPr lang="en-IN" sz="1800" dirty="0"/>
              <a:t>              5. Array Manipulation.</a:t>
            </a:r>
          </a:p>
          <a:p>
            <a:pPr marL="0" indent="0">
              <a:buNone/>
            </a:pPr>
            <a:r>
              <a:rPr lang="en-IN" sz="1800" dirty="0"/>
              <a:t>              6. Linear Algebra.</a:t>
            </a:r>
          </a:p>
          <a:p>
            <a:pPr marL="0" indent="0">
              <a:buNone/>
            </a:pPr>
            <a:r>
              <a:rPr lang="en-IN" sz="1800" dirty="0"/>
              <a:t>              7. Random Number Generation.</a:t>
            </a:r>
          </a:p>
          <a:p>
            <a:pPr marL="0" indent="0">
              <a:buNone/>
            </a:pPr>
            <a:r>
              <a:rPr lang="en-IN" sz="1800" dirty="0"/>
              <a:t>              8. Integration with Other Libraries.</a:t>
            </a:r>
          </a:p>
        </p:txBody>
      </p:sp>
      <p:sp>
        <p:nvSpPr>
          <p:cNvPr id="4" name="Content Placeholder 3">
            <a:extLst>
              <a:ext uri="{FF2B5EF4-FFF2-40B4-BE49-F238E27FC236}">
                <a16:creationId xmlns:a16="http://schemas.microsoft.com/office/drawing/2014/main" id="{DB65ED21-CFB6-333B-BC59-400E5F575AD5}"/>
              </a:ext>
            </a:extLst>
          </p:cNvPr>
          <p:cNvSpPr>
            <a:spLocks noGrp="1"/>
          </p:cNvSpPr>
          <p:nvPr>
            <p:ph sz="half" idx="2"/>
          </p:nvPr>
        </p:nvSpPr>
        <p:spPr>
          <a:xfrm>
            <a:off x="6172202" y="2146040"/>
            <a:ext cx="6019798" cy="4711959"/>
          </a:xfrm>
        </p:spPr>
        <p:txBody>
          <a:bodyPr>
            <a:normAutofit lnSpcReduction="10000"/>
          </a:bodyPr>
          <a:lstStyle/>
          <a:p>
            <a:pPr marL="0" indent="0">
              <a:buNone/>
            </a:pPr>
            <a:r>
              <a:rPr lang="en-IN" sz="2400" b="1" u="sng" dirty="0">
                <a:solidFill>
                  <a:srgbClr val="7030A0"/>
                </a:solidFill>
              </a:rPr>
              <a:t>Example of NumPy array operations:</a:t>
            </a:r>
            <a:endParaRPr lang="en-IN" sz="2400" u="sng" dirty="0">
              <a:solidFill>
                <a:srgbClr val="7030A0"/>
              </a:solidFill>
            </a:endParaRPr>
          </a:p>
          <a:p>
            <a:pPr marL="0" indent="0">
              <a:buNone/>
            </a:pPr>
            <a:r>
              <a:rPr lang="en-IN" sz="1800" dirty="0"/>
              <a:t># Python program to stack two arrays</a:t>
            </a:r>
          </a:p>
          <a:p>
            <a:pPr marL="0" indent="0">
              <a:buNone/>
            </a:pPr>
            <a:r>
              <a:rPr lang="en-IN" sz="1600" dirty="0"/>
              <a:t>         array1 = </a:t>
            </a:r>
            <a:r>
              <a:rPr lang="en-IN" sz="1600" dirty="0" err="1"/>
              <a:t>np.array</a:t>
            </a:r>
            <a:r>
              <a:rPr lang="en-IN" sz="1600" dirty="0"/>
              <a:t>([[2,3,4,5],[4,3,5,3]])</a:t>
            </a:r>
          </a:p>
          <a:p>
            <a:pPr marL="0" indent="0">
              <a:buNone/>
            </a:pPr>
            <a:r>
              <a:rPr lang="en-IN" sz="1600" dirty="0"/>
              <a:t>         array2 = </a:t>
            </a:r>
            <a:r>
              <a:rPr lang="en-IN" sz="1600" dirty="0" err="1"/>
              <a:t>np.array</a:t>
            </a:r>
            <a:r>
              <a:rPr lang="en-IN" sz="1600" dirty="0"/>
              <a:t>([[6,3,5,2],[8,2,5,8]])</a:t>
            </a:r>
          </a:p>
          <a:p>
            <a:pPr marL="0" indent="0">
              <a:buNone/>
            </a:pPr>
            <a:r>
              <a:rPr lang="en-IN" sz="1800" dirty="0"/>
              <a:t># Vertical stacking</a:t>
            </a:r>
          </a:p>
          <a:p>
            <a:pPr marL="0" indent="0">
              <a:buNone/>
            </a:pPr>
            <a:r>
              <a:rPr lang="en-IN" sz="1600" dirty="0"/>
              <a:t>         array = </a:t>
            </a:r>
            <a:r>
              <a:rPr lang="en-IN" sz="1600" dirty="0" err="1"/>
              <a:t>np.vstack</a:t>
            </a:r>
            <a:r>
              <a:rPr lang="en-IN" sz="1600" dirty="0"/>
              <a:t>((array1, array2))</a:t>
            </a:r>
          </a:p>
          <a:p>
            <a:pPr marL="0" indent="0">
              <a:buNone/>
            </a:pPr>
            <a:r>
              <a:rPr lang="en-IN" sz="1600" dirty="0"/>
              <a:t>         print(“Vertically stacked:”, array)</a:t>
            </a:r>
          </a:p>
          <a:p>
            <a:pPr marL="0" indent="0">
              <a:buNone/>
            </a:pPr>
            <a:r>
              <a:rPr lang="en-IN" sz="1800" dirty="0"/>
              <a:t># Horizontal stacking</a:t>
            </a:r>
          </a:p>
          <a:p>
            <a:pPr marL="0" indent="0">
              <a:buNone/>
            </a:pPr>
            <a:r>
              <a:rPr lang="en-IN" sz="1600" dirty="0"/>
              <a:t>        array = </a:t>
            </a:r>
            <a:r>
              <a:rPr lang="en-IN" sz="1600" dirty="0" err="1"/>
              <a:t>np.hstack</a:t>
            </a:r>
            <a:r>
              <a:rPr lang="en-IN" sz="1600" dirty="0"/>
              <a:t>((array1, array2))</a:t>
            </a:r>
          </a:p>
          <a:p>
            <a:pPr marL="0" indent="0">
              <a:buNone/>
            </a:pPr>
            <a:r>
              <a:rPr lang="en-IN" sz="1600" dirty="0"/>
              <a:t>        print(“Horizontal stacked:”, array)</a:t>
            </a:r>
          </a:p>
          <a:p>
            <a:pPr marL="0" indent="0">
              <a:buNone/>
            </a:pPr>
            <a:r>
              <a:rPr lang="en-IN" sz="1600" u="sng" dirty="0">
                <a:solidFill>
                  <a:srgbClr val="7030A0"/>
                </a:solidFill>
              </a:rPr>
              <a:t>Output:</a:t>
            </a:r>
            <a:endParaRPr lang="en-IN" sz="1600" u="sng" dirty="0"/>
          </a:p>
          <a:p>
            <a:pPr marL="0" indent="0">
              <a:buNone/>
            </a:pPr>
            <a:r>
              <a:rPr lang="en-IN" sz="1600" dirty="0"/>
              <a:t>        Vertically stacked: [[2 3 4 5] [4 3 5 3] [6 3 5 2] [8 2 5 8]]</a:t>
            </a:r>
          </a:p>
          <a:p>
            <a:pPr marL="0" indent="0">
              <a:buNone/>
            </a:pPr>
            <a:r>
              <a:rPr lang="en-IN" sz="1600" dirty="0"/>
              <a:t>        Horizontally stacked: [[2 3 4 5 6 3 5 2] [4 3 5 3 8 2 5 8]]  </a:t>
            </a:r>
            <a:r>
              <a:rPr lang="en-IN" sz="1600" dirty="0">
                <a:solidFill>
                  <a:srgbClr val="7030A0"/>
                </a:solidFill>
              </a:rPr>
              <a:t>       </a:t>
            </a:r>
          </a:p>
          <a:p>
            <a:pPr marL="0" indent="0">
              <a:buNone/>
            </a:pPr>
            <a:endParaRPr lang="en-IN" sz="1600" dirty="0">
              <a:solidFill>
                <a:srgbClr val="7030A0"/>
              </a:solidFill>
            </a:endParaRPr>
          </a:p>
        </p:txBody>
      </p:sp>
    </p:spTree>
    <p:extLst>
      <p:ext uri="{BB962C8B-B14F-4D97-AF65-F5344CB8AC3E}">
        <p14:creationId xmlns:p14="http://schemas.microsoft.com/office/powerpoint/2010/main" val="391869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0EC6-8EAC-7114-D06B-0C309D14E766}"/>
              </a:ext>
            </a:extLst>
          </p:cNvPr>
          <p:cNvSpPr>
            <a:spLocks noGrp="1"/>
          </p:cNvSpPr>
          <p:nvPr>
            <p:ph type="title"/>
          </p:nvPr>
        </p:nvSpPr>
        <p:spPr>
          <a:xfrm>
            <a:off x="2463282" y="27992"/>
            <a:ext cx="7931020" cy="1343608"/>
          </a:xfrm>
        </p:spPr>
        <p:txBody>
          <a:bodyPr>
            <a:no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Pandas for Data Manipulation</a:t>
            </a:r>
            <a:endPar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1DA8FCD7-33BC-CB35-8ADF-386561848798}"/>
              </a:ext>
            </a:extLst>
          </p:cNvPr>
          <p:cNvSpPr>
            <a:spLocks noGrp="1"/>
          </p:cNvSpPr>
          <p:nvPr>
            <p:ph sz="half" idx="1"/>
          </p:nvPr>
        </p:nvSpPr>
        <p:spPr>
          <a:xfrm>
            <a:off x="0" y="1222310"/>
            <a:ext cx="6019800" cy="5635690"/>
          </a:xfrm>
        </p:spPr>
        <p:txBody>
          <a:bodyPr>
            <a:normAutofit/>
          </a:bodyPr>
          <a:lstStyle/>
          <a:p>
            <a:pPr marL="0" indent="0">
              <a:buNone/>
            </a:pPr>
            <a:r>
              <a:rPr lang="en-IN" sz="2000" dirty="0"/>
              <a:t>                 Pandas is an open-source Library providing high-performance data manipulation and analysis tool using its powerful data structures.</a:t>
            </a:r>
          </a:p>
          <a:p>
            <a:pPr marL="0" indent="0">
              <a:buNone/>
            </a:pPr>
            <a:r>
              <a:rPr lang="en-IN" sz="2000" dirty="0"/>
              <a:t>                 Here’s an overview of how Pandas handles data in </a:t>
            </a:r>
            <a:r>
              <a:rPr lang="en-IN" sz="2000" dirty="0" err="1"/>
              <a:t>DataFrames</a:t>
            </a:r>
            <a:r>
              <a:rPr lang="en-IN" sz="2000" dirty="0"/>
              <a:t>:</a:t>
            </a:r>
          </a:p>
          <a:p>
            <a:pPr marL="0" indent="0">
              <a:buNone/>
            </a:pPr>
            <a:r>
              <a:rPr lang="en-IN" sz="1600" dirty="0"/>
              <a:t>                 1. </a:t>
            </a:r>
            <a:r>
              <a:rPr lang="en-IN" sz="1600" dirty="0" err="1"/>
              <a:t>DataFrame</a:t>
            </a:r>
            <a:r>
              <a:rPr lang="en-IN" sz="1600" dirty="0"/>
              <a:t> creation.</a:t>
            </a:r>
          </a:p>
          <a:p>
            <a:pPr marL="0" indent="0">
              <a:buNone/>
            </a:pPr>
            <a:r>
              <a:rPr lang="en-IN" sz="1600" dirty="0"/>
              <a:t>                 2. Indexing and columns.</a:t>
            </a:r>
          </a:p>
          <a:p>
            <a:pPr marL="0" indent="0">
              <a:buNone/>
            </a:pPr>
            <a:r>
              <a:rPr lang="en-IN" sz="1600" dirty="0"/>
              <a:t>                 3. Data Types.</a:t>
            </a:r>
          </a:p>
          <a:p>
            <a:pPr marL="0" indent="0">
              <a:buNone/>
            </a:pPr>
            <a:r>
              <a:rPr lang="en-IN" sz="1600" dirty="0"/>
              <a:t>                 4. Data Cleaning.</a:t>
            </a:r>
          </a:p>
          <a:p>
            <a:pPr marL="0" indent="0">
              <a:buNone/>
            </a:pPr>
            <a:r>
              <a:rPr lang="en-IN" sz="1600" dirty="0"/>
              <a:t>                 5. Data Selection and Filtering.</a:t>
            </a:r>
          </a:p>
          <a:p>
            <a:pPr marL="0" indent="0">
              <a:buNone/>
            </a:pPr>
            <a:r>
              <a:rPr lang="en-IN" sz="1600" dirty="0"/>
              <a:t>                 6. Data Transformation.</a:t>
            </a:r>
          </a:p>
          <a:p>
            <a:pPr marL="0" indent="0">
              <a:buNone/>
            </a:pPr>
            <a:r>
              <a:rPr lang="en-IN" sz="1600" dirty="0"/>
              <a:t>                 7. Data Analysis and Visualization.</a:t>
            </a:r>
          </a:p>
          <a:p>
            <a:pPr marL="0" indent="0">
              <a:buNone/>
            </a:pPr>
            <a:r>
              <a:rPr lang="en-IN" sz="1600" dirty="0"/>
              <a:t>                 8. Data Input / Output.</a:t>
            </a:r>
          </a:p>
          <a:p>
            <a:pPr marL="0" indent="0">
              <a:buNone/>
            </a:pPr>
            <a:r>
              <a:rPr lang="en-IN" sz="1600" dirty="0"/>
              <a:t>                 9. Performance.</a:t>
            </a:r>
          </a:p>
          <a:p>
            <a:pPr marL="0" indent="0">
              <a:buNone/>
            </a:pPr>
            <a:r>
              <a:rPr lang="en-IN" sz="1600" dirty="0"/>
              <a:t>               10. Customization.</a:t>
            </a:r>
          </a:p>
        </p:txBody>
      </p:sp>
      <p:sp>
        <p:nvSpPr>
          <p:cNvPr id="4" name="Content Placeholder 3">
            <a:extLst>
              <a:ext uri="{FF2B5EF4-FFF2-40B4-BE49-F238E27FC236}">
                <a16:creationId xmlns:a16="http://schemas.microsoft.com/office/drawing/2014/main" id="{ACDC20C5-9324-4E7D-FA53-0C5C1EBEA453}"/>
              </a:ext>
            </a:extLst>
          </p:cNvPr>
          <p:cNvSpPr>
            <a:spLocks noGrp="1"/>
          </p:cNvSpPr>
          <p:nvPr>
            <p:ph sz="half" idx="2"/>
          </p:nvPr>
        </p:nvSpPr>
        <p:spPr>
          <a:xfrm>
            <a:off x="6096000" y="1222310"/>
            <a:ext cx="6096000" cy="5635690"/>
          </a:xfrm>
        </p:spPr>
        <p:txBody>
          <a:bodyPr>
            <a:normAutofit/>
          </a:bodyPr>
          <a:lstStyle/>
          <a:p>
            <a:pPr marL="0" indent="0">
              <a:buNone/>
            </a:pPr>
            <a:r>
              <a:rPr lang="en-IN" dirty="0"/>
              <a:t>Example of </a:t>
            </a:r>
            <a:r>
              <a:rPr lang="en-IN" dirty="0" err="1"/>
              <a:t>DataFrame</a:t>
            </a:r>
            <a:r>
              <a:rPr lang="en-IN" dirty="0"/>
              <a:t> operations:</a:t>
            </a:r>
          </a:p>
          <a:p>
            <a:pPr marL="0" indent="0">
              <a:buNone/>
            </a:pPr>
            <a:r>
              <a:rPr lang="en-IN" sz="1400" dirty="0"/>
              <a:t>                 </a:t>
            </a:r>
            <a:r>
              <a:rPr lang="en-IN" sz="1400" dirty="0">
                <a:solidFill>
                  <a:srgbClr val="0070C0"/>
                </a:solidFill>
              </a:rPr>
              <a:t>import</a:t>
            </a:r>
            <a:r>
              <a:rPr lang="en-IN" sz="1400" dirty="0"/>
              <a:t> pandas </a:t>
            </a:r>
            <a:r>
              <a:rPr lang="en-IN" sz="1400" dirty="0">
                <a:solidFill>
                  <a:srgbClr val="0070C0"/>
                </a:solidFill>
              </a:rPr>
              <a:t>as</a:t>
            </a:r>
            <a:r>
              <a:rPr lang="en-IN" sz="1400" dirty="0"/>
              <a:t> pd</a:t>
            </a:r>
          </a:p>
          <a:p>
            <a:pPr marL="0" indent="0">
              <a:buNone/>
            </a:pPr>
            <a:r>
              <a:rPr lang="en-IN" sz="1400" dirty="0"/>
              <a:t>                 data = {</a:t>
            </a:r>
            <a:r>
              <a:rPr lang="en-IN" sz="1400" dirty="0">
                <a:solidFill>
                  <a:srgbClr val="00B050"/>
                </a:solidFill>
              </a:rPr>
              <a:t>‘Name’</a:t>
            </a:r>
            <a:r>
              <a:rPr lang="en-IN" sz="1400" dirty="0"/>
              <a:t>:[‘</a:t>
            </a:r>
            <a:r>
              <a:rPr lang="en-IN" sz="1400" dirty="0">
                <a:solidFill>
                  <a:srgbClr val="00B050"/>
                </a:solidFill>
              </a:rPr>
              <a:t>Alice’</a:t>
            </a:r>
            <a:r>
              <a:rPr lang="en-IN" sz="1400" dirty="0"/>
              <a:t>, </a:t>
            </a:r>
            <a:r>
              <a:rPr lang="en-IN" sz="1400" dirty="0">
                <a:solidFill>
                  <a:srgbClr val="00B050"/>
                </a:solidFill>
              </a:rPr>
              <a:t>‘Bob’</a:t>
            </a:r>
            <a:r>
              <a:rPr lang="en-IN" sz="1400" dirty="0"/>
              <a:t>,</a:t>
            </a:r>
            <a:r>
              <a:rPr lang="en-IN" sz="1400" dirty="0">
                <a:solidFill>
                  <a:srgbClr val="00B050"/>
                </a:solidFill>
              </a:rPr>
              <a:t> ‘Charlie’</a:t>
            </a:r>
            <a:r>
              <a:rPr lang="en-IN" sz="1400" dirty="0"/>
              <a:t>,</a:t>
            </a:r>
            <a:r>
              <a:rPr lang="en-IN" sz="1400" dirty="0">
                <a:solidFill>
                  <a:srgbClr val="00B050"/>
                </a:solidFill>
              </a:rPr>
              <a:t> ‘David’</a:t>
            </a:r>
            <a:r>
              <a:rPr lang="en-IN" sz="1400" dirty="0"/>
              <a:t>],</a:t>
            </a:r>
          </a:p>
          <a:p>
            <a:pPr marL="0" indent="0">
              <a:buNone/>
            </a:pPr>
            <a:r>
              <a:rPr lang="en-IN" sz="1400" dirty="0">
                <a:solidFill>
                  <a:srgbClr val="00B050"/>
                </a:solidFill>
              </a:rPr>
              <a:t>                               ‘Age’</a:t>
            </a:r>
            <a:r>
              <a:rPr lang="en-IN" sz="1400" dirty="0"/>
              <a:t>: [25, 30, 35, 28],</a:t>
            </a:r>
          </a:p>
          <a:p>
            <a:pPr marL="0" indent="0">
              <a:buNone/>
            </a:pPr>
            <a:r>
              <a:rPr lang="en-IN" sz="1400" dirty="0"/>
              <a:t>                               </a:t>
            </a:r>
            <a:r>
              <a:rPr lang="en-IN" sz="1400" dirty="0">
                <a:solidFill>
                  <a:srgbClr val="00B050"/>
                </a:solidFill>
              </a:rPr>
              <a:t>‘Department’</a:t>
            </a:r>
            <a:r>
              <a:rPr lang="en-IN" sz="1400" dirty="0"/>
              <a:t>: [</a:t>
            </a:r>
            <a:r>
              <a:rPr lang="en-IN" sz="1400" dirty="0">
                <a:solidFill>
                  <a:srgbClr val="00B050"/>
                </a:solidFill>
              </a:rPr>
              <a:t>‘HR’</a:t>
            </a:r>
            <a:r>
              <a:rPr lang="en-IN" sz="1400" dirty="0"/>
              <a:t>,</a:t>
            </a:r>
            <a:r>
              <a:rPr lang="en-IN" sz="1400" dirty="0">
                <a:solidFill>
                  <a:srgbClr val="00B050"/>
                </a:solidFill>
              </a:rPr>
              <a:t> ‘IT’</a:t>
            </a:r>
            <a:r>
              <a:rPr lang="en-IN" sz="1400" dirty="0"/>
              <a:t>,</a:t>
            </a:r>
            <a:r>
              <a:rPr lang="en-IN" sz="1400" dirty="0">
                <a:solidFill>
                  <a:srgbClr val="00B050"/>
                </a:solidFill>
              </a:rPr>
              <a:t> ‘Finance’</a:t>
            </a:r>
            <a:r>
              <a:rPr lang="en-IN" sz="1400" dirty="0"/>
              <a:t>]}</a:t>
            </a:r>
          </a:p>
          <a:p>
            <a:pPr marL="0" indent="0">
              <a:buNone/>
            </a:pPr>
            <a:r>
              <a:rPr lang="en-IN" sz="1400" dirty="0"/>
              <a:t>                  </a:t>
            </a:r>
            <a:r>
              <a:rPr lang="en-IN" sz="1400" dirty="0" err="1"/>
              <a:t>df</a:t>
            </a:r>
            <a:r>
              <a:rPr lang="en-IN" sz="1400" dirty="0"/>
              <a:t> = </a:t>
            </a:r>
            <a:r>
              <a:rPr lang="en-IN" sz="1400" dirty="0" err="1"/>
              <a:t>pd.DataFrame</a:t>
            </a:r>
            <a:r>
              <a:rPr lang="en-IN" sz="1400" dirty="0"/>
              <a:t>(data)</a:t>
            </a:r>
          </a:p>
          <a:p>
            <a:pPr marL="0" indent="0">
              <a:buNone/>
            </a:pPr>
            <a:r>
              <a:rPr lang="en-IN" sz="1800" dirty="0"/>
              <a:t>Now, lets say you want to filter this data frame to select only the employees who work in the IT department and are older than 28 years:</a:t>
            </a:r>
          </a:p>
          <a:p>
            <a:pPr marL="0" indent="0">
              <a:buNone/>
            </a:pPr>
            <a:r>
              <a:rPr lang="en-IN" sz="1400" dirty="0"/>
              <a:t>                  </a:t>
            </a:r>
            <a:r>
              <a:rPr lang="en-IN" sz="1400" dirty="0" err="1"/>
              <a:t>it_employees</a:t>
            </a:r>
            <a:r>
              <a:rPr lang="en-IN" sz="1400" dirty="0"/>
              <a:t> = </a:t>
            </a:r>
            <a:r>
              <a:rPr lang="en-IN" sz="1400" dirty="0" err="1"/>
              <a:t>df</a:t>
            </a:r>
            <a:r>
              <a:rPr lang="en-IN" sz="1400" dirty="0"/>
              <a:t>[(</a:t>
            </a:r>
            <a:r>
              <a:rPr lang="en-IN" sz="1400" dirty="0" err="1"/>
              <a:t>df</a:t>
            </a:r>
            <a:r>
              <a:rPr lang="en-IN" sz="1400" dirty="0"/>
              <a:t>[</a:t>
            </a:r>
            <a:r>
              <a:rPr lang="en-IN" sz="1400" dirty="0">
                <a:solidFill>
                  <a:srgbClr val="00B050"/>
                </a:solidFill>
              </a:rPr>
              <a:t>‘Department’</a:t>
            </a:r>
            <a:r>
              <a:rPr lang="en-IN" sz="1400" dirty="0"/>
              <a:t>] == </a:t>
            </a:r>
            <a:r>
              <a:rPr lang="en-IN" sz="1400" dirty="0">
                <a:solidFill>
                  <a:srgbClr val="00B050"/>
                </a:solidFill>
              </a:rPr>
              <a:t>‘IT’</a:t>
            </a:r>
            <a:r>
              <a:rPr lang="en-IN" sz="1400" dirty="0"/>
              <a:t>) &amp;(</a:t>
            </a:r>
            <a:r>
              <a:rPr lang="en-IN" sz="1400" dirty="0" err="1"/>
              <a:t>df</a:t>
            </a:r>
            <a:r>
              <a:rPr lang="en-IN" sz="1400" dirty="0"/>
              <a:t>[</a:t>
            </a:r>
            <a:r>
              <a:rPr lang="en-IN" sz="1400" dirty="0">
                <a:solidFill>
                  <a:srgbClr val="00B050"/>
                </a:solidFill>
              </a:rPr>
              <a:t>‘Age’</a:t>
            </a:r>
            <a:r>
              <a:rPr lang="en-IN" sz="1400" dirty="0"/>
              <a:t>]</a:t>
            </a:r>
            <a:r>
              <a:rPr lang="en-IN" sz="1400" dirty="0">
                <a:solidFill>
                  <a:srgbClr val="00B050"/>
                </a:solidFill>
              </a:rPr>
              <a:t> </a:t>
            </a:r>
            <a:r>
              <a:rPr lang="en-IN" sz="1400" dirty="0"/>
              <a:t>&gt; 28)]</a:t>
            </a:r>
          </a:p>
          <a:p>
            <a:pPr marL="0" indent="0">
              <a:buNone/>
            </a:pPr>
            <a:r>
              <a:rPr lang="en-IN" sz="1800" dirty="0"/>
              <a:t>The ‘</a:t>
            </a:r>
            <a:r>
              <a:rPr lang="en-IN" sz="1800" dirty="0" err="1"/>
              <a:t>it_employee</a:t>
            </a:r>
            <a:r>
              <a:rPr lang="en-IN" sz="1800" dirty="0"/>
              <a:t>’ data frame will now contain:</a:t>
            </a:r>
          </a:p>
          <a:p>
            <a:pPr marL="0" indent="0">
              <a:buNone/>
            </a:pPr>
            <a:r>
              <a:rPr lang="en-IN" sz="1400" dirty="0"/>
              <a:t>                                 Name          Age       Department</a:t>
            </a:r>
          </a:p>
          <a:p>
            <a:pPr marL="0" indent="0">
              <a:buNone/>
            </a:pPr>
            <a:r>
              <a:rPr lang="en-IN" sz="1400" dirty="0"/>
              <a:t>                          1     Bob              30                  IT</a:t>
            </a:r>
          </a:p>
          <a:p>
            <a:pPr marL="0" indent="0">
              <a:buNone/>
            </a:pPr>
            <a:r>
              <a:rPr lang="en-IN" sz="1400" dirty="0"/>
              <a:t>                          2     Charlie         35                  IT</a:t>
            </a:r>
          </a:p>
          <a:p>
            <a:pPr marL="0" indent="0">
              <a:buNone/>
            </a:pPr>
            <a:r>
              <a:rPr lang="en-IN" sz="1800" dirty="0"/>
              <a:t>In the above example, we used data frame operations to filter and select specific rows based on certain conditions using Boolean </a:t>
            </a:r>
            <a:r>
              <a:rPr lang="en-IN" sz="1800" dirty="0" err="1"/>
              <a:t>insexing</a:t>
            </a:r>
            <a:r>
              <a:rPr lang="en-IN" sz="1800" dirty="0"/>
              <a:t>.</a:t>
            </a:r>
          </a:p>
          <a:p>
            <a:pPr marL="0" indent="0">
              <a:buNone/>
            </a:pPr>
            <a:endParaRPr lang="en-IN" sz="2000" dirty="0"/>
          </a:p>
          <a:p>
            <a:pPr marL="0" indent="0">
              <a:buNone/>
            </a:pPr>
            <a:endParaRPr lang="en-IN" sz="1400" dirty="0"/>
          </a:p>
        </p:txBody>
      </p:sp>
    </p:spTree>
    <p:extLst>
      <p:ext uri="{BB962C8B-B14F-4D97-AF65-F5344CB8AC3E}">
        <p14:creationId xmlns:p14="http://schemas.microsoft.com/office/powerpoint/2010/main" val="355039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71A4927-472D-5A08-90BF-440B6D5720E1}"/>
              </a:ext>
            </a:extLst>
          </p:cNvPr>
          <p:cNvGraphicFramePr>
            <a:graphicFrameLocks noGrp="1"/>
          </p:cNvGraphicFramePr>
          <p:nvPr>
            <p:extLst>
              <p:ext uri="{D42A27DB-BD31-4B8C-83A1-F6EECF244321}">
                <p14:modId xmlns:p14="http://schemas.microsoft.com/office/powerpoint/2010/main" val="2581510308"/>
              </p:ext>
            </p:extLst>
          </p:nvPr>
        </p:nvGraphicFramePr>
        <p:xfrm>
          <a:off x="643812" y="1875453"/>
          <a:ext cx="11103429" cy="4380702"/>
        </p:xfrm>
        <a:graphic>
          <a:graphicData uri="http://schemas.openxmlformats.org/drawingml/2006/table">
            <a:tbl>
              <a:tblPr firstRow="1" bandRow="1">
                <a:tableStyleId>{5C22544A-7EE6-4342-B048-85BDC9FD1C3A}</a:tableStyleId>
              </a:tblPr>
              <a:tblGrid>
                <a:gridCol w="3701143">
                  <a:extLst>
                    <a:ext uri="{9D8B030D-6E8A-4147-A177-3AD203B41FA5}">
                      <a16:colId xmlns:a16="http://schemas.microsoft.com/office/drawing/2014/main" val="3196157181"/>
                    </a:ext>
                  </a:extLst>
                </a:gridCol>
                <a:gridCol w="3701143">
                  <a:extLst>
                    <a:ext uri="{9D8B030D-6E8A-4147-A177-3AD203B41FA5}">
                      <a16:colId xmlns:a16="http://schemas.microsoft.com/office/drawing/2014/main" val="729729402"/>
                    </a:ext>
                  </a:extLst>
                </a:gridCol>
                <a:gridCol w="3701143">
                  <a:extLst>
                    <a:ext uri="{9D8B030D-6E8A-4147-A177-3AD203B41FA5}">
                      <a16:colId xmlns:a16="http://schemas.microsoft.com/office/drawing/2014/main" val="1064964027"/>
                    </a:ext>
                  </a:extLst>
                </a:gridCol>
              </a:tblGrid>
              <a:tr h="876942">
                <a:tc>
                  <a:txBody>
                    <a:bodyPr/>
                    <a:lstStyle/>
                    <a:p>
                      <a:r>
                        <a:rPr lang="en-US" dirty="0"/>
                        <a:t>      </a:t>
                      </a:r>
                    </a:p>
                    <a:p>
                      <a:r>
                        <a:rPr lang="en-IN" dirty="0"/>
                        <a:t>    </a:t>
                      </a:r>
                      <a:r>
                        <a:rPr lang="en-IN" sz="3200" dirty="0"/>
                        <a:t>Function</a:t>
                      </a:r>
                      <a:endParaRPr lang="en-US" dirty="0"/>
                    </a:p>
                  </a:txBody>
                  <a:tcPr/>
                </a:tc>
                <a:tc>
                  <a:txBody>
                    <a:bodyPr/>
                    <a:lstStyle/>
                    <a:p>
                      <a:endParaRPr lang="en-US" dirty="0"/>
                    </a:p>
                    <a:p>
                      <a:r>
                        <a:rPr lang="en-IN" sz="2800" dirty="0"/>
                        <a:t>      Module</a:t>
                      </a:r>
                    </a:p>
                  </a:txBody>
                  <a:tcPr/>
                </a:tc>
                <a:tc>
                  <a:txBody>
                    <a:bodyPr/>
                    <a:lstStyle/>
                    <a:p>
                      <a:endParaRPr lang="en-US" dirty="0"/>
                    </a:p>
                    <a:p>
                      <a:r>
                        <a:rPr lang="en-IN" dirty="0"/>
                        <a:t>    </a:t>
                      </a:r>
                      <a:r>
                        <a:rPr lang="en-IN" sz="2800" dirty="0"/>
                        <a:t>Data Manipulation</a:t>
                      </a:r>
                      <a:endParaRPr lang="en-IN" dirty="0"/>
                    </a:p>
                  </a:txBody>
                  <a:tcPr/>
                </a:tc>
                <a:extLst>
                  <a:ext uri="{0D108BD9-81ED-4DB2-BD59-A6C34878D82A}">
                    <a16:rowId xmlns:a16="http://schemas.microsoft.com/office/drawing/2014/main" val="1625749564"/>
                  </a:ext>
                </a:extLst>
              </a:tr>
              <a:tr h="1279364">
                <a:tc>
                  <a:txBody>
                    <a:bodyPr/>
                    <a:lstStyle/>
                    <a:p>
                      <a:r>
                        <a:rPr lang="en-US" sz="1800" dirty="0"/>
                        <a:t> 1. Functions are block of reusable code that performs a specific task when called.</a:t>
                      </a:r>
                      <a:endParaRPr lang="en-IN" sz="1800" dirty="0"/>
                    </a:p>
                  </a:txBody>
                  <a:tcPr/>
                </a:tc>
                <a:tc>
                  <a:txBody>
                    <a:bodyPr/>
                    <a:lstStyle/>
                    <a:p>
                      <a:r>
                        <a:rPr lang="en-US" sz="1800" dirty="0"/>
                        <a:t>1. Modules are Python files containing variables, functions, and classes that you can use in python scripts.</a:t>
                      </a:r>
                      <a:endParaRPr lang="en-IN" sz="1800" dirty="0"/>
                    </a:p>
                  </a:txBody>
                  <a:tcPr/>
                </a:tc>
                <a:tc>
                  <a:txBody>
                    <a:bodyPr/>
                    <a:lstStyle/>
                    <a:p>
                      <a:pPr marL="0" indent="0">
                        <a:buNone/>
                      </a:pPr>
                      <a:r>
                        <a:rPr lang="en-US" sz="1800" dirty="0"/>
                        <a:t>1. Python provides several data structures for data manipulation, including lists, dictionaries, tuples, sets, and more.</a:t>
                      </a:r>
                    </a:p>
                  </a:txBody>
                  <a:tcPr/>
                </a:tc>
                <a:extLst>
                  <a:ext uri="{0D108BD9-81ED-4DB2-BD59-A6C34878D82A}">
                    <a16:rowId xmlns:a16="http://schemas.microsoft.com/office/drawing/2014/main" val="3306208743"/>
                  </a:ext>
                </a:extLst>
              </a:tr>
              <a:tr h="1035676">
                <a:tc>
                  <a:txBody>
                    <a:bodyPr/>
                    <a:lstStyle/>
                    <a:p>
                      <a:r>
                        <a:rPr lang="en-US" sz="1800" dirty="0"/>
                        <a:t>2. They help in organizing code into smaller, more manageable pieces.</a:t>
                      </a:r>
                      <a:endParaRPr lang="en-IN" sz="1800" dirty="0"/>
                    </a:p>
                  </a:txBody>
                  <a:tcPr/>
                </a:tc>
                <a:tc>
                  <a:txBody>
                    <a:bodyPr/>
                    <a:lstStyle/>
                    <a:p>
                      <a:r>
                        <a:rPr lang="en-US" sz="1800" dirty="0"/>
                        <a:t>2. You can create your own modules by creating a .</a:t>
                      </a:r>
                      <a:r>
                        <a:rPr lang="en-US" sz="1800" dirty="0" err="1"/>
                        <a:t>py</a:t>
                      </a:r>
                      <a:r>
                        <a:rPr lang="en-US" sz="1800" dirty="0"/>
                        <a:t> file and importing it using ‘import’.</a:t>
                      </a:r>
                      <a:endParaRPr lang="en-IN" sz="1800" dirty="0"/>
                    </a:p>
                  </a:txBody>
                  <a:tcPr/>
                </a:tc>
                <a:tc>
                  <a:txBody>
                    <a:bodyPr/>
                    <a:lstStyle/>
                    <a:p>
                      <a:r>
                        <a:rPr lang="en-US" sz="1800" dirty="0"/>
                        <a:t>2. Lists are ordered collections of items, and  you can perform various operations.</a:t>
                      </a:r>
                      <a:endParaRPr lang="en-IN" sz="1800" dirty="0"/>
                    </a:p>
                  </a:txBody>
                  <a:tcPr/>
                </a:tc>
                <a:extLst>
                  <a:ext uri="{0D108BD9-81ED-4DB2-BD59-A6C34878D82A}">
                    <a16:rowId xmlns:a16="http://schemas.microsoft.com/office/drawing/2014/main" val="1568086596"/>
                  </a:ext>
                </a:extLst>
              </a:tr>
              <a:tr h="1139623">
                <a:tc>
                  <a:txBody>
                    <a:bodyPr/>
                    <a:lstStyle/>
                    <a:p>
                      <a:r>
                        <a:rPr lang="en-US" sz="1800" dirty="0"/>
                        <a:t>3. You can define functions using the ‘def’ keyword, followed by the function name and parameters.</a:t>
                      </a:r>
                      <a:endParaRPr lang="en-IN" sz="1800" dirty="0"/>
                    </a:p>
                  </a:txBody>
                  <a:tcPr/>
                </a:tc>
                <a:tc>
                  <a:txBody>
                    <a:bodyPr/>
                    <a:lstStyle/>
                    <a:p>
                      <a:r>
                        <a:rPr lang="en-US" sz="1800" dirty="0"/>
                        <a:t>3. Python also has a standard library with built-in modules for various  purposes like math, datetime, and more.</a:t>
                      </a:r>
                      <a:endParaRPr lang="en-IN" sz="1800" dirty="0"/>
                    </a:p>
                  </a:txBody>
                  <a:tcPr/>
                </a:tc>
                <a:tc>
                  <a:txBody>
                    <a:bodyPr/>
                    <a:lstStyle/>
                    <a:p>
                      <a:r>
                        <a:rPr lang="en-US" sz="1800" dirty="0"/>
                        <a:t>3. Directories store key-value pairs, allowing you to access values by their keys. </a:t>
                      </a:r>
                      <a:endParaRPr lang="en-IN" sz="1800" dirty="0"/>
                    </a:p>
                  </a:txBody>
                  <a:tcPr/>
                </a:tc>
                <a:extLst>
                  <a:ext uri="{0D108BD9-81ED-4DB2-BD59-A6C34878D82A}">
                    <a16:rowId xmlns:a16="http://schemas.microsoft.com/office/drawing/2014/main" val="2063991785"/>
                  </a:ext>
                </a:extLst>
              </a:tr>
            </a:tbl>
          </a:graphicData>
        </a:graphic>
      </p:graphicFrame>
      <p:sp>
        <p:nvSpPr>
          <p:cNvPr id="3" name="Rectangle 2">
            <a:extLst>
              <a:ext uri="{FF2B5EF4-FFF2-40B4-BE49-F238E27FC236}">
                <a16:creationId xmlns:a16="http://schemas.microsoft.com/office/drawing/2014/main" id="{0ACB25F7-80DC-FFA8-468E-AB4297D43286}"/>
              </a:ext>
            </a:extLst>
          </p:cNvPr>
          <p:cNvSpPr/>
          <p:nvPr/>
        </p:nvSpPr>
        <p:spPr>
          <a:xfrm flipH="1" flipV="1">
            <a:off x="0" y="262191"/>
            <a:ext cx="102637"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itle 5">
            <a:extLst>
              <a:ext uri="{FF2B5EF4-FFF2-40B4-BE49-F238E27FC236}">
                <a16:creationId xmlns:a16="http://schemas.microsoft.com/office/drawing/2014/main" id="{CB970CDA-AD52-AE71-A185-1D7D98473EFA}"/>
              </a:ext>
            </a:extLst>
          </p:cNvPr>
          <p:cNvSpPr>
            <a:spLocks noGrp="1"/>
          </p:cNvSpPr>
          <p:nvPr>
            <p:ph type="title"/>
          </p:nvPr>
        </p:nvSpPr>
        <p:spPr>
          <a:xfrm>
            <a:off x="746449" y="373225"/>
            <a:ext cx="11445551" cy="1754154"/>
          </a:xfrm>
        </p:spPr>
        <p:txBody>
          <a:bodyPr>
            <a:normAutofit/>
          </a:bodyPr>
          <a:lstStyle/>
          <a:p>
            <a:r>
              <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points about functions, modules and data manipulation</a:t>
            </a:r>
            <a:endParaRPr lang="en-IN"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5746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31D6-4FA9-7445-9D41-F42E0CDC1B9E}"/>
              </a:ext>
            </a:extLst>
          </p:cNvPr>
          <p:cNvSpPr>
            <a:spLocks noGrp="1"/>
          </p:cNvSpPr>
          <p:nvPr>
            <p:ph type="title"/>
          </p:nvPr>
        </p:nvSpPr>
        <p:spPr>
          <a:xfrm>
            <a:off x="177282" y="289249"/>
            <a:ext cx="11765902" cy="6372808"/>
          </a:xfrm>
        </p:spPr>
        <p:txBody>
          <a:bodyPr>
            <a:normAutofit/>
          </a:bodyPr>
          <a:lstStyle/>
          <a:p>
            <a:r>
              <a:rPr lang="en-US" sz="9600" dirty="0"/>
              <a:t>      </a:t>
            </a:r>
            <a:br>
              <a:rPr lang="en-US" sz="9600" dirty="0"/>
            </a:br>
            <a:br>
              <a:rPr lang="en-US" sz="9600" dirty="0"/>
            </a:br>
            <a:r>
              <a:rPr lang="en-US" sz="9600" dirty="0"/>
              <a:t> </a:t>
            </a:r>
            <a:r>
              <a:rPr lang="en-US" sz="9600" b="1" dirty="0">
                <a:ln w="9525">
                  <a:solidFill>
                    <a:schemeClr val="bg1"/>
                  </a:solidFill>
                  <a:prstDash val="solid"/>
                </a:ln>
                <a:effectLst>
                  <a:outerShdw blurRad="12700" dist="38100" dir="2700000" algn="tl" rotWithShape="0">
                    <a:schemeClr val="bg1">
                      <a:lumMod val="50000"/>
                    </a:schemeClr>
                  </a:outerShdw>
                </a:effectLst>
              </a:rPr>
              <a:t>THANKING YOU</a:t>
            </a:r>
            <a:endParaRPr lang="en-IN" sz="9600" b="1" dirty="0"/>
          </a:p>
        </p:txBody>
      </p:sp>
    </p:spTree>
    <p:extLst>
      <p:ext uri="{BB962C8B-B14F-4D97-AF65-F5344CB8AC3E}">
        <p14:creationId xmlns:p14="http://schemas.microsoft.com/office/powerpoint/2010/main" val="178814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69B0-E590-45DB-984E-8C4C72E21A50}"/>
              </a:ext>
            </a:extLst>
          </p:cNvPr>
          <p:cNvSpPr>
            <a:spLocks noGrp="1"/>
          </p:cNvSpPr>
          <p:nvPr>
            <p:ph type="title" idx="4294967295"/>
          </p:nvPr>
        </p:nvSpPr>
        <p:spPr>
          <a:xfrm>
            <a:off x="0" y="319088"/>
            <a:ext cx="10515600" cy="1325562"/>
          </a:xfrm>
        </p:spPr>
        <p:txBody>
          <a:bodyPr>
            <a:normAutofit/>
          </a:bodyPr>
          <a:lstStyle/>
          <a:p>
            <a:r>
              <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rPr>
              <a:t>INTRODUCTION:</a:t>
            </a:r>
          </a:p>
        </p:txBody>
      </p:sp>
      <p:sp>
        <p:nvSpPr>
          <p:cNvPr id="3" name="Content Placeholder 2">
            <a:extLst>
              <a:ext uri="{FF2B5EF4-FFF2-40B4-BE49-F238E27FC236}">
                <a16:creationId xmlns:a16="http://schemas.microsoft.com/office/drawing/2014/main" id="{D8854401-626B-031E-51FA-E1EAD90029EC}"/>
              </a:ext>
            </a:extLst>
          </p:cNvPr>
          <p:cNvSpPr>
            <a:spLocks noGrp="1"/>
          </p:cNvSpPr>
          <p:nvPr>
            <p:ph idx="4294967295"/>
          </p:nvPr>
        </p:nvSpPr>
        <p:spPr>
          <a:xfrm>
            <a:off x="0" y="1760538"/>
            <a:ext cx="10515600" cy="4351337"/>
          </a:xfrm>
        </p:spPr>
        <p:txBody>
          <a:bodyPr>
            <a:normAutofit fontScale="92500" lnSpcReduction="20000"/>
          </a:bodyPr>
          <a:lstStyle/>
          <a:p>
            <a:pPr marL="0" indent="0">
              <a:buNone/>
            </a:pPr>
            <a:r>
              <a:rPr lang="en-IN" dirty="0"/>
              <a:t>  </a:t>
            </a:r>
            <a:r>
              <a:rPr lang="en-IN" sz="2000" dirty="0"/>
              <a:t>Python is a widely-used, versatile programming language known for its importance and versatility due to several key factors:</a:t>
            </a:r>
          </a:p>
          <a:p>
            <a:pPr marL="457200" indent="-457200">
              <a:buAutoNum type="arabicPeriod"/>
            </a:pPr>
            <a:r>
              <a:rPr lang="en-IN" sz="2000" u="sng" dirty="0">
                <a:solidFill>
                  <a:srgbClr val="7030A0"/>
                </a:solidFill>
              </a:rPr>
              <a:t>Readability:</a:t>
            </a:r>
            <a:r>
              <a:rPr lang="en-IN" sz="2000" dirty="0"/>
              <a:t> Python’s clean and easy-to-read syntax makes it an excellent choice for beginners and experienced developers alike.</a:t>
            </a:r>
          </a:p>
          <a:p>
            <a:pPr marL="457200" indent="-457200">
              <a:buAutoNum type="arabicPeriod"/>
            </a:pPr>
            <a:r>
              <a:rPr lang="en-IN" sz="2000" u="sng" dirty="0">
                <a:solidFill>
                  <a:srgbClr val="7030A0"/>
                </a:solidFill>
              </a:rPr>
              <a:t>Versatility: </a:t>
            </a:r>
            <a:r>
              <a:rPr lang="en-IN" sz="2000" dirty="0"/>
              <a:t>Python is a general-purpose language, suitable for a wide range of applications, including web development, data analysis, machine learning, automation, scientific computing, and more.</a:t>
            </a:r>
          </a:p>
          <a:p>
            <a:pPr marL="457200" indent="-457200">
              <a:buAutoNum type="arabicPeriod"/>
            </a:pPr>
            <a:r>
              <a:rPr lang="en-IN" sz="2000" u="sng" dirty="0">
                <a:solidFill>
                  <a:srgbClr val="7030A0"/>
                </a:solidFill>
              </a:rPr>
              <a:t>Extensive Libraries: </a:t>
            </a:r>
            <a:r>
              <a:rPr lang="en-IN" sz="2000" dirty="0">
                <a:solidFill>
                  <a:srgbClr val="7030A0"/>
                </a:solidFill>
              </a:rPr>
              <a:t> </a:t>
            </a:r>
            <a:r>
              <a:rPr lang="en-IN" sz="2000" dirty="0"/>
              <a:t>Python boasts a rich ecosystem of libraries and frameworks, like NumPy, pandas, TensorFlow, and Django, which expedite development and empower developers to solve diverse problems.</a:t>
            </a:r>
          </a:p>
          <a:p>
            <a:pPr marL="457200" indent="-457200">
              <a:buAutoNum type="arabicPeriod"/>
            </a:pPr>
            <a:r>
              <a:rPr lang="en-IN" sz="2000" u="sng" dirty="0">
                <a:solidFill>
                  <a:srgbClr val="7030A0"/>
                </a:solidFill>
              </a:rPr>
              <a:t>Cross-Platform Compatibility:</a:t>
            </a:r>
            <a:r>
              <a:rPr lang="en-IN" sz="2000" dirty="0"/>
              <a:t> Python is available on various </a:t>
            </a:r>
            <a:r>
              <a:rPr lang="en-IN" sz="2000" dirty="0" err="1"/>
              <a:t>aperating</a:t>
            </a:r>
            <a:r>
              <a:rPr lang="en-IN" sz="2000" dirty="0"/>
              <a:t> systems, ensuring that code can be executed on Windows, macOS, and Linux without major modifications.</a:t>
            </a:r>
          </a:p>
          <a:p>
            <a:pPr marL="457200" indent="-457200">
              <a:buAutoNum type="arabicPeriod"/>
            </a:pPr>
            <a:r>
              <a:rPr lang="en-IN" sz="2000" u="sng" dirty="0">
                <a:solidFill>
                  <a:srgbClr val="7030A0"/>
                </a:solidFill>
              </a:rPr>
              <a:t>Community and Support:</a:t>
            </a:r>
            <a:r>
              <a:rPr lang="en-IN" sz="2000" dirty="0"/>
              <a:t> Python enjoys a vibrant and active community, providing a wealth of documentation, tutorials, and user support, making its accessible for programmers at all levels.</a:t>
            </a:r>
          </a:p>
          <a:p>
            <a:pPr marL="457200" indent="-457200">
              <a:buAutoNum type="arabicPeriod"/>
            </a:pPr>
            <a:endParaRPr lang="en-IN" sz="2000" u="sng" dirty="0">
              <a:solidFill>
                <a:srgbClr val="7030A0"/>
              </a:solidFill>
            </a:endParaRPr>
          </a:p>
        </p:txBody>
      </p:sp>
    </p:spTree>
    <p:extLst>
      <p:ext uri="{BB962C8B-B14F-4D97-AF65-F5344CB8AC3E}">
        <p14:creationId xmlns:p14="http://schemas.microsoft.com/office/powerpoint/2010/main" val="1612645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41DB47-2AF9-A70F-3380-D53F87332127}"/>
              </a:ext>
            </a:extLst>
          </p:cNvPr>
          <p:cNvSpPr>
            <a:spLocks noGrp="1"/>
          </p:cNvSpPr>
          <p:nvPr>
            <p:ph type="title"/>
          </p:nvPr>
        </p:nvSpPr>
        <p:spPr>
          <a:xfrm>
            <a:off x="1362301" y="53768"/>
            <a:ext cx="6438089" cy="933657"/>
          </a:xfrm>
        </p:spPr>
        <p:txBody>
          <a:bodyPr>
            <a:normAutofit/>
          </a:bodyPr>
          <a:lstStyle/>
          <a:p>
            <a:r>
              <a:rPr lang="en-IN" sz="4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Functions in Python</a:t>
            </a:r>
          </a:p>
        </p:txBody>
      </p:sp>
      <p:sp>
        <p:nvSpPr>
          <p:cNvPr id="4" name="Content Placeholder 3">
            <a:extLst>
              <a:ext uri="{FF2B5EF4-FFF2-40B4-BE49-F238E27FC236}">
                <a16:creationId xmlns:a16="http://schemas.microsoft.com/office/drawing/2014/main" id="{2951E608-0F8E-C31B-DE08-2CD5282CBD73}"/>
              </a:ext>
            </a:extLst>
          </p:cNvPr>
          <p:cNvSpPr>
            <a:spLocks noGrp="1"/>
          </p:cNvSpPr>
          <p:nvPr>
            <p:ph idx="1"/>
          </p:nvPr>
        </p:nvSpPr>
        <p:spPr>
          <a:xfrm>
            <a:off x="5878286" y="1950098"/>
            <a:ext cx="5477102" cy="3209731"/>
          </a:xfrm>
        </p:spPr>
        <p:txBody>
          <a:bodyPr>
            <a:normAutofit lnSpcReduction="10000"/>
          </a:bodyPr>
          <a:lstStyle/>
          <a:p>
            <a:pPr marL="0" indent="0">
              <a:buNone/>
            </a:pPr>
            <a:r>
              <a:rPr lang="en-IN" sz="2000" u="sng" dirty="0">
                <a:solidFill>
                  <a:srgbClr val="7030A0"/>
                </a:solidFill>
              </a:rPr>
              <a:t>Advantages of using Python :</a:t>
            </a:r>
          </a:p>
          <a:p>
            <a:pPr marL="0" indent="0">
              <a:buNone/>
            </a:pPr>
            <a:r>
              <a:rPr lang="en-IN" sz="2000" dirty="0"/>
              <a:t> </a:t>
            </a:r>
            <a:r>
              <a:rPr lang="en-IN" sz="1800" dirty="0"/>
              <a:t>1.  Presence of third-party modules.</a:t>
            </a:r>
          </a:p>
          <a:p>
            <a:pPr marL="0" indent="0">
              <a:buNone/>
            </a:pPr>
            <a:r>
              <a:rPr lang="en-IN" sz="1800" dirty="0"/>
              <a:t> 2.  Extensive support libraries (NumPy for numerical     calculations, Pandas for data analytics, etc.)</a:t>
            </a:r>
          </a:p>
          <a:p>
            <a:pPr marL="0" indent="0">
              <a:buNone/>
            </a:pPr>
            <a:r>
              <a:rPr lang="en-IN" sz="1800" dirty="0"/>
              <a:t>  3. Open source and large active community base.</a:t>
            </a:r>
          </a:p>
          <a:p>
            <a:pPr marL="0" indent="0">
              <a:buNone/>
            </a:pPr>
            <a:r>
              <a:rPr lang="en-IN" sz="1800" dirty="0"/>
              <a:t> 4. Versatile, Easy to read, Learn and write.</a:t>
            </a:r>
          </a:p>
          <a:p>
            <a:pPr marL="0" indent="0">
              <a:buNone/>
            </a:pPr>
            <a:r>
              <a:rPr lang="en-IN" sz="1800" dirty="0"/>
              <a:t> 5. User-friendly data structures. </a:t>
            </a:r>
          </a:p>
          <a:p>
            <a:pPr marL="0" indent="0">
              <a:buNone/>
            </a:pPr>
            <a:r>
              <a:rPr lang="en-IN" sz="1800" dirty="0"/>
              <a:t>  6. High-level language.</a:t>
            </a:r>
          </a:p>
        </p:txBody>
      </p:sp>
      <p:sp>
        <p:nvSpPr>
          <p:cNvPr id="5" name="Text Placeholder 4">
            <a:extLst>
              <a:ext uri="{FF2B5EF4-FFF2-40B4-BE49-F238E27FC236}">
                <a16:creationId xmlns:a16="http://schemas.microsoft.com/office/drawing/2014/main" id="{45DBF709-ED82-8FDB-EA50-051CE4B56ED5}"/>
              </a:ext>
            </a:extLst>
          </p:cNvPr>
          <p:cNvSpPr>
            <a:spLocks noGrp="1"/>
          </p:cNvSpPr>
          <p:nvPr>
            <p:ph type="body" sz="half" idx="2"/>
          </p:nvPr>
        </p:nvSpPr>
        <p:spPr>
          <a:xfrm>
            <a:off x="1427617" y="1205865"/>
            <a:ext cx="3932237" cy="5598367"/>
          </a:xfrm>
        </p:spPr>
        <p:txBody>
          <a:bodyPr>
            <a:normAutofit lnSpcReduction="10000"/>
          </a:bodyPr>
          <a:lstStyle/>
          <a:p>
            <a:r>
              <a:rPr lang="en-IN" sz="1800" u="sng" dirty="0">
                <a:solidFill>
                  <a:srgbClr val="7030A0"/>
                </a:solidFill>
              </a:rPr>
              <a:t>Definition of functions : </a:t>
            </a:r>
          </a:p>
          <a:p>
            <a:r>
              <a:rPr lang="en-IN" dirty="0"/>
              <a:t>A function is a block of code that performs a specific task.</a:t>
            </a:r>
          </a:p>
          <a:p>
            <a:r>
              <a:rPr lang="en-IN" sz="1800" u="sng" dirty="0">
                <a:solidFill>
                  <a:srgbClr val="7030A0"/>
                </a:solidFill>
              </a:rPr>
              <a:t>Syntax for Defining Functions</a:t>
            </a:r>
            <a:r>
              <a:rPr lang="en-IN" sz="1800" b="1" u="sng" dirty="0">
                <a:solidFill>
                  <a:srgbClr val="7030A0"/>
                </a:solidFill>
              </a:rPr>
              <a:t> : </a:t>
            </a:r>
            <a:endParaRPr lang="en-IN" sz="1800" dirty="0"/>
          </a:p>
          <a:p>
            <a:r>
              <a:rPr lang="en-IN" dirty="0"/>
              <a:t>In python, you can define a function using the </a:t>
            </a:r>
            <a:r>
              <a:rPr lang="en-IN" dirty="0">
                <a:solidFill>
                  <a:srgbClr val="C00000"/>
                </a:solidFill>
              </a:rPr>
              <a:t>‘def’</a:t>
            </a:r>
            <a:r>
              <a:rPr lang="en-IN" dirty="0"/>
              <a:t> keyword.</a:t>
            </a:r>
          </a:p>
          <a:p>
            <a:r>
              <a:rPr lang="en-IN" sz="1400" dirty="0"/>
              <a:t>          </a:t>
            </a:r>
            <a:r>
              <a:rPr lang="en-IN" sz="1400" dirty="0">
                <a:solidFill>
                  <a:srgbClr val="0070C0"/>
                </a:solidFill>
              </a:rPr>
              <a:t>def</a:t>
            </a:r>
            <a:r>
              <a:rPr lang="en-IN" sz="1400" dirty="0">
                <a:solidFill>
                  <a:srgbClr val="FF0000"/>
                </a:solidFill>
              </a:rPr>
              <a:t> </a:t>
            </a:r>
            <a:r>
              <a:rPr lang="en-IN" sz="1400" dirty="0" err="1">
                <a:solidFill>
                  <a:srgbClr val="FF0000"/>
                </a:solidFill>
              </a:rPr>
              <a:t>function_name</a:t>
            </a:r>
            <a:r>
              <a:rPr lang="en-IN" sz="1400" dirty="0"/>
              <a:t>(parameters):</a:t>
            </a:r>
          </a:p>
          <a:p>
            <a:r>
              <a:rPr lang="en-IN" sz="1400" dirty="0"/>
              <a:t>                 # Function code</a:t>
            </a:r>
          </a:p>
          <a:p>
            <a:r>
              <a:rPr lang="en-IN" sz="1400" dirty="0"/>
              <a:t>                 </a:t>
            </a:r>
            <a:r>
              <a:rPr lang="en-IN" sz="1400" dirty="0">
                <a:solidFill>
                  <a:srgbClr val="0070C0"/>
                </a:solidFill>
              </a:rPr>
              <a:t>return </a:t>
            </a:r>
            <a:r>
              <a:rPr lang="en-IN" sz="1400" dirty="0"/>
              <a:t>result  </a:t>
            </a:r>
            <a:r>
              <a:rPr lang="en-IN" sz="1400" dirty="0">
                <a:solidFill>
                  <a:schemeClr val="bg2">
                    <a:lumMod val="50000"/>
                  </a:schemeClr>
                </a:solidFill>
              </a:rPr>
              <a:t># Optional return       statement</a:t>
            </a:r>
          </a:p>
          <a:p>
            <a:r>
              <a:rPr lang="en-IN" sz="1800" u="sng" dirty="0">
                <a:solidFill>
                  <a:srgbClr val="7030A0"/>
                </a:solidFill>
              </a:rPr>
              <a:t>Example functions &amp;Its Parameters :</a:t>
            </a:r>
          </a:p>
          <a:p>
            <a:r>
              <a:rPr lang="en-IN" dirty="0"/>
              <a:t>Here’s an example of a python function that adds two numbers and return the result:</a:t>
            </a:r>
          </a:p>
          <a:p>
            <a:r>
              <a:rPr lang="en-IN" sz="1400" dirty="0">
                <a:solidFill>
                  <a:srgbClr val="0070C0"/>
                </a:solidFill>
              </a:rPr>
              <a:t>          def </a:t>
            </a:r>
            <a:r>
              <a:rPr lang="en-IN" sz="1400" dirty="0" err="1">
                <a:solidFill>
                  <a:srgbClr val="FF0000"/>
                </a:solidFill>
              </a:rPr>
              <a:t>add_numbers</a:t>
            </a:r>
            <a:r>
              <a:rPr lang="en-IN" sz="1400" dirty="0"/>
              <a:t>(a, b):</a:t>
            </a:r>
          </a:p>
          <a:p>
            <a:r>
              <a:rPr lang="en-IN" sz="1400" dirty="0">
                <a:solidFill>
                  <a:srgbClr val="0070C0"/>
                </a:solidFill>
              </a:rPr>
              <a:t>                 result </a:t>
            </a:r>
            <a:r>
              <a:rPr lang="en-IN" sz="1400" dirty="0"/>
              <a:t>= a + b</a:t>
            </a:r>
          </a:p>
          <a:p>
            <a:r>
              <a:rPr lang="en-IN" sz="1400" dirty="0"/>
              <a:t>                </a:t>
            </a:r>
            <a:r>
              <a:rPr lang="en-IN" sz="1400" dirty="0">
                <a:solidFill>
                  <a:srgbClr val="0070C0"/>
                </a:solidFill>
              </a:rPr>
              <a:t> return </a:t>
            </a:r>
            <a:r>
              <a:rPr lang="en-IN" sz="1400" dirty="0"/>
              <a:t>result</a:t>
            </a:r>
          </a:p>
          <a:p>
            <a:r>
              <a:rPr lang="en-IN" dirty="0"/>
              <a:t>In this function, ‘</a:t>
            </a:r>
            <a:r>
              <a:rPr lang="en-IN" dirty="0" err="1"/>
              <a:t>add_numbers</a:t>
            </a:r>
            <a:r>
              <a:rPr lang="en-IN" dirty="0"/>
              <a:t>’ takes two parameters( ‘a’ and ‘b’) and returns their sum.</a:t>
            </a:r>
          </a:p>
          <a:p>
            <a:endParaRPr lang="en-IN" sz="1400" dirty="0"/>
          </a:p>
          <a:p>
            <a:endParaRPr lang="en-IN" dirty="0"/>
          </a:p>
          <a:p>
            <a:endParaRPr lang="en-IN" sz="1800" u="sng" dirty="0">
              <a:solidFill>
                <a:srgbClr val="7030A0"/>
              </a:solidFill>
            </a:endParaRPr>
          </a:p>
          <a:p>
            <a:endParaRPr lang="en-IN" sz="1800" u="sng" dirty="0">
              <a:solidFill>
                <a:srgbClr val="7030A0"/>
              </a:solidFill>
            </a:endParaRPr>
          </a:p>
          <a:p>
            <a:endParaRPr lang="en-IN" sz="2000" dirty="0"/>
          </a:p>
          <a:p>
            <a:endParaRPr lang="en-IN" sz="2000" dirty="0"/>
          </a:p>
        </p:txBody>
      </p:sp>
    </p:spTree>
    <p:extLst>
      <p:ext uri="{BB962C8B-B14F-4D97-AF65-F5344CB8AC3E}">
        <p14:creationId xmlns:p14="http://schemas.microsoft.com/office/powerpoint/2010/main" val="406246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9548-2596-0C0D-9B47-628580629275}"/>
              </a:ext>
            </a:extLst>
          </p:cNvPr>
          <p:cNvSpPr>
            <a:spLocks noGrp="1"/>
          </p:cNvSpPr>
          <p:nvPr>
            <p:ph type="title"/>
          </p:nvPr>
        </p:nvSpPr>
        <p:spPr>
          <a:xfrm>
            <a:off x="91751" y="124577"/>
            <a:ext cx="10515600" cy="1325563"/>
          </a:xfrm>
        </p:spPr>
        <p:txBody>
          <a:bodyPr>
            <a:normAutofit/>
          </a:bodyPr>
          <a:lstStyle/>
          <a:p>
            <a:r>
              <a:rPr lang="en-IN" sz="4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Function Parameters</a:t>
            </a:r>
          </a:p>
        </p:txBody>
      </p:sp>
      <p:sp>
        <p:nvSpPr>
          <p:cNvPr id="3" name="Content Placeholder 2">
            <a:extLst>
              <a:ext uri="{FF2B5EF4-FFF2-40B4-BE49-F238E27FC236}">
                <a16:creationId xmlns:a16="http://schemas.microsoft.com/office/drawing/2014/main" id="{0DFBE000-699E-15B0-C9B4-5F5116C0774B}"/>
              </a:ext>
            </a:extLst>
          </p:cNvPr>
          <p:cNvSpPr>
            <a:spLocks noGrp="1"/>
          </p:cNvSpPr>
          <p:nvPr>
            <p:ph sz="half" idx="1"/>
          </p:nvPr>
        </p:nvSpPr>
        <p:spPr>
          <a:xfrm>
            <a:off x="0" y="1334278"/>
            <a:ext cx="6019800" cy="5197151"/>
          </a:xfrm>
        </p:spPr>
        <p:txBody>
          <a:bodyPr>
            <a:normAutofit fontScale="92500" lnSpcReduction="20000"/>
          </a:bodyPr>
          <a:lstStyle/>
          <a:p>
            <a:pPr>
              <a:buFont typeface="Wingdings" panose="05000000000000000000" pitchFamily="2" charset="2"/>
              <a:buChar char="Ø"/>
            </a:pPr>
            <a:r>
              <a:rPr lang="en-IN" sz="2000" dirty="0"/>
              <a:t> In programming, a function is a reusable  block of code that performs a specific task. Functions parameters are the inputs or arguments that you pass into a function to customize its behaviour or provide data for it to work with. These parameters are like placeholders that can accept values when you call the function.</a:t>
            </a:r>
          </a:p>
          <a:p>
            <a:r>
              <a:rPr lang="en-IN" sz="1900" u="sng" dirty="0">
                <a:solidFill>
                  <a:srgbClr val="7030A0"/>
                </a:solidFill>
              </a:rPr>
              <a:t>Types of functions parameters :</a:t>
            </a:r>
          </a:p>
          <a:p>
            <a:pPr marL="0" indent="0">
              <a:buNone/>
            </a:pPr>
            <a:r>
              <a:rPr lang="en-IN" sz="1900" dirty="0">
                <a:solidFill>
                  <a:srgbClr val="7030A0"/>
                </a:solidFill>
              </a:rPr>
              <a:t>    1. </a:t>
            </a:r>
            <a:r>
              <a:rPr lang="en-IN" sz="1900" u="sng" dirty="0">
                <a:solidFill>
                  <a:srgbClr val="7030A0"/>
                </a:solidFill>
              </a:rPr>
              <a:t> Positional parameters:  </a:t>
            </a:r>
            <a:endParaRPr lang="en-IN" sz="1900" dirty="0">
              <a:solidFill>
                <a:srgbClr val="7030A0"/>
              </a:solidFill>
            </a:endParaRPr>
          </a:p>
          <a:p>
            <a:pPr marL="0" indent="0">
              <a:buNone/>
            </a:pPr>
            <a:r>
              <a:rPr lang="en-IN" sz="1900" dirty="0"/>
              <a:t>          * Positional parameters are the most basic type of function type of parameters.</a:t>
            </a:r>
          </a:p>
          <a:p>
            <a:pPr marL="0" indent="0">
              <a:buNone/>
            </a:pPr>
            <a:r>
              <a:rPr lang="en-IN" sz="1900" dirty="0"/>
              <a:t>          * They are defined in the order in which they appear in the function’s parameter list.</a:t>
            </a:r>
          </a:p>
          <a:p>
            <a:pPr marL="0" indent="0">
              <a:buNone/>
            </a:pPr>
            <a:r>
              <a:rPr lang="en-IN" sz="1900" dirty="0"/>
              <a:t>          * Example:</a:t>
            </a:r>
          </a:p>
          <a:p>
            <a:pPr marL="0" indent="0">
              <a:buNone/>
            </a:pPr>
            <a:r>
              <a:rPr lang="en-IN" sz="1400" dirty="0">
                <a:solidFill>
                  <a:srgbClr val="0070C0"/>
                </a:solidFill>
              </a:rPr>
              <a:t>                   def </a:t>
            </a:r>
            <a:r>
              <a:rPr lang="en-IN" sz="1400" dirty="0">
                <a:solidFill>
                  <a:srgbClr val="C00000"/>
                </a:solidFill>
              </a:rPr>
              <a:t>greet</a:t>
            </a:r>
            <a:r>
              <a:rPr lang="en-IN" sz="1400" dirty="0"/>
              <a:t>( name, age):</a:t>
            </a:r>
          </a:p>
          <a:p>
            <a:pPr marL="0" indent="0">
              <a:buNone/>
            </a:pPr>
            <a:r>
              <a:rPr lang="en-IN" sz="1400" dirty="0">
                <a:solidFill>
                  <a:srgbClr val="C00000"/>
                </a:solidFill>
              </a:rPr>
              <a:t>                          print</a:t>
            </a:r>
            <a:r>
              <a:rPr lang="en-IN" sz="1400" dirty="0"/>
              <a:t>(</a:t>
            </a:r>
            <a:r>
              <a:rPr lang="en-IN" sz="1400" dirty="0" err="1">
                <a:solidFill>
                  <a:schemeClr val="accent6">
                    <a:lumMod val="50000"/>
                  </a:schemeClr>
                </a:solidFill>
              </a:rPr>
              <a:t>f”Hello</a:t>
            </a:r>
            <a:r>
              <a:rPr lang="en-IN" sz="1400" dirty="0">
                <a:solidFill>
                  <a:schemeClr val="accent6">
                    <a:lumMod val="50000"/>
                  </a:schemeClr>
                </a:solidFill>
              </a:rPr>
              <a:t>, {name}! You are {age} years old.”)</a:t>
            </a:r>
          </a:p>
          <a:p>
            <a:pPr marL="0" indent="0">
              <a:buNone/>
            </a:pPr>
            <a:r>
              <a:rPr lang="en-IN" sz="1400" dirty="0"/>
              <a:t>                   greet</a:t>
            </a:r>
            <a:r>
              <a:rPr lang="en-IN" sz="1400" dirty="0">
                <a:solidFill>
                  <a:schemeClr val="accent6">
                    <a:lumMod val="50000"/>
                  </a:schemeClr>
                </a:solidFill>
              </a:rPr>
              <a:t>(“Alice”</a:t>
            </a:r>
            <a:r>
              <a:rPr lang="en-IN" sz="1400" dirty="0"/>
              <a:t>, </a:t>
            </a:r>
            <a:r>
              <a:rPr lang="en-IN" sz="1400" dirty="0">
                <a:solidFill>
                  <a:srgbClr val="7030A0"/>
                </a:solidFill>
              </a:rPr>
              <a:t>30</a:t>
            </a:r>
            <a:r>
              <a:rPr lang="en-IN" sz="1400" dirty="0"/>
              <a:t>) # “Alice” maps to name, and 30 maps to age</a:t>
            </a:r>
          </a:p>
          <a:p>
            <a:pPr>
              <a:buFont typeface="Wingdings" panose="05000000000000000000" pitchFamily="2" charset="2"/>
              <a:buChar char="Ø"/>
            </a:pPr>
            <a:endParaRPr lang="en-IN" sz="2000" dirty="0"/>
          </a:p>
        </p:txBody>
      </p:sp>
      <p:sp>
        <p:nvSpPr>
          <p:cNvPr id="4" name="Content Placeholder 3">
            <a:extLst>
              <a:ext uri="{FF2B5EF4-FFF2-40B4-BE49-F238E27FC236}">
                <a16:creationId xmlns:a16="http://schemas.microsoft.com/office/drawing/2014/main" id="{DC149C3C-405A-AA0D-7A4C-D5D2BD67CB9F}"/>
              </a:ext>
            </a:extLst>
          </p:cNvPr>
          <p:cNvSpPr>
            <a:spLocks noGrp="1"/>
          </p:cNvSpPr>
          <p:nvPr>
            <p:ph sz="half" idx="2"/>
          </p:nvPr>
        </p:nvSpPr>
        <p:spPr>
          <a:xfrm>
            <a:off x="6019800" y="0"/>
            <a:ext cx="6172200" cy="7837713"/>
          </a:xfrm>
        </p:spPr>
        <p:txBody>
          <a:bodyPr>
            <a:normAutofit fontScale="92500" lnSpcReduction="20000"/>
          </a:bodyPr>
          <a:lstStyle/>
          <a:p>
            <a:r>
              <a:rPr lang="en-IN" sz="1800" dirty="0">
                <a:solidFill>
                  <a:srgbClr val="7030A0"/>
                </a:solidFill>
              </a:rPr>
              <a:t>2. </a:t>
            </a:r>
            <a:r>
              <a:rPr lang="en-IN" sz="1800" u="sng" dirty="0">
                <a:solidFill>
                  <a:srgbClr val="7030A0"/>
                </a:solidFill>
              </a:rPr>
              <a:t>Keyword Parameters :</a:t>
            </a:r>
            <a:endParaRPr lang="en-IN" sz="1800" dirty="0">
              <a:solidFill>
                <a:srgbClr val="7030A0"/>
              </a:solidFill>
            </a:endParaRPr>
          </a:p>
          <a:p>
            <a:pPr marL="0" indent="0">
              <a:buNone/>
            </a:pPr>
            <a:r>
              <a:rPr lang="en-IN" sz="1900" dirty="0"/>
              <a:t>          * Keyword parameters allow you to specify the parameter name when calling a function.</a:t>
            </a:r>
          </a:p>
          <a:p>
            <a:pPr marL="0" indent="0">
              <a:buNone/>
            </a:pPr>
            <a:r>
              <a:rPr lang="en-IN" sz="1900" dirty="0"/>
              <a:t>          * This provides more clarity and flexibility, as you can provide values in any order and even skip some parameters. </a:t>
            </a:r>
          </a:p>
          <a:p>
            <a:pPr marL="0" indent="0">
              <a:buNone/>
            </a:pPr>
            <a:r>
              <a:rPr lang="en-IN" sz="1900" dirty="0"/>
              <a:t>          * Example:</a:t>
            </a:r>
          </a:p>
          <a:p>
            <a:pPr marL="0" indent="0">
              <a:buNone/>
            </a:pPr>
            <a:r>
              <a:rPr lang="en-IN" sz="1800" dirty="0"/>
              <a:t>              </a:t>
            </a:r>
            <a:r>
              <a:rPr lang="en-IN" sz="1400" dirty="0">
                <a:solidFill>
                  <a:srgbClr val="0070C0"/>
                </a:solidFill>
              </a:rPr>
              <a:t>def</a:t>
            </a:r>
            <a:r>
              <a:rPr lang="en-IN" sz="1400" dirty="0"/>
              <a:t> </a:t>
            </a:r>
            <a:r>
              <a:rPr lang="en-IN" sz="1400" dirty="0">
                <a:solidFill>
                  <a:srgbClr val="FF0000"/>
                </a:solidFill>
              </a:rPr>
              <a:t>greet</a:t>
            </a:r>
            <a:r>
              <a:rPr lang="en-IN" sz="1400" dirty="0"/>
              <a:t>(name, age):</a:t>
            </a:r>
          </a:p>
          <a:p>
            <a:pPr marL="0" indent="0">
              <a:buNone/>
            </a:pPr>
            <a:r>
              <a:rPr lang="en-IN" sz="1400" dirty="0"/>
              <a:t>                          </a:t>
            </a:r>
            <a:r>
              <a:rPr lang="en-IN" sz="1400" dirty="0">
                <a:solidFill>
                  <a:srgbClr val="C00000"/>
                </a:solidFill>
              </a:rPr>
              <a:t>print</a:t>
            </a:r>
            <a:r>
              <a:rPr lang="en-IN" sz="1400" dirty="0"/>
              <a:t>(</a:t>
            </a:r>
            <a:r>
              <a:rPr lang="en-IN" sz="1400" dirty="0" err="1">
                <a:solidFill>
                  <a:schemeClr val="accent6">
                    <a:lumMod val="50000"/>
                  </a:schemeClr>
                </a:solidFill>
              </a:rPr>
              <a:t>f”Hello</a:t>
            </a:r>
            <a:r>
              <a:rPr lang="en-IN" sz="1400" dirty="0">
                <a:solidFill>
                  <a:schemeClr val="accent6">
                    <a:lumMod val="50000"/>
                  </a:schemeClr>
                </a:solidFill>
              </a:rPr>
              <a:t>, {name}! You are {age} years old.”</a:t>
            </a:r>
            <a:r>
              <a:rPr lang="en-IN" sz="1400" dirty="0"/>
              <a:t>)</a:t>
            </a:r>
          </a:p>
          <a:p>
            <a:pPr marL="0" indent="0">
              <a:buNone/>
            </a:pPr>
            <a:r>
              <a:rPr lang="en-IN" sz="1400" dirty="0"/>
              <a:t>                  greet(age=</a:t>
            </a:r>
            <a:r>
              <a:rPr lang="en-IN" sz="1400" dirty="0">
                <a:solidFill>
                  <a:srgbClr val="7030A0"/>
                </a:solidFill>
              </a:rPr>
              <a:t>30</a:t>
            </a:r>
            <a:r>
              <a:rPr lang="en-IN" sz="1400" dirty="0"/>
              <a:t>, name=</a:t>
            </a:r>
            <a:r>
              <a:rPr lang="en-IN" sz="1400" dirty="0">
                <a:solidFill>
                  <a:schemeClr val="accent6">
                    <a:lumMod val="50000"/>
                  </a:schemeClr>
                </a:solidFill>
              </a:rPr>
              <a:t>“Bob”</a:t>
            </a:r>
            <a:r>
              <a:rPr lang="en-IN" sz="1400" dirty="0"/>
              <a:t>) # Order doesn’t matter, thanks to keywords</a:t>
            </a:r>
          </a:p>
          <a:p>
            <a:r>
              <a:rPr lang="en-IN" sz="1800" dirty="0"/>
              <a:t> </a:t>
            </a:r>
            <a:r>
              <a:rPr lang="en-IN" sz="1800" dirty="0">
                <a:solidFill>
                  <a:srgbClr val="7030A0"/>
                </a:solidFill>
              </a:rPr>
              <a:t>3. </a:t>
            </a:r>
            <a:r>
              <a:rPr lang="en-IN" sz="1800" u="sng" dirty="0">
                <a:solidFill>
                  <a:srgbClr val="7030A0"/>
                </a:solidFill>
              </a:rPr>
              <a:t>Default Parameters :</a:t>
            </a:r>
            <a:endParaRPr lang="en-IN" sz="1800" dirty="0">
              <a:solidFill>
                <a:srgbClr val="7030A0"/>
              </a:solidFill>
            </a:endParaRPr>
          </a:p>
          <a:p>
            <a:pPr marL="0" indent="0">
              <a:buNone/>
            </a:pPr>
            <a:r>
              <a:rPr lang="en-IN" sz="1900" dirty="0"/>
              <a:t>           * Default parameters have predefined values assigned to them.</a:t>
            </a:r>
          </a:p>
          <a:p>
            <a:pPr marL="0" indent="0">
              <a:buNone/>
            </a:pPr>
            <a:r>
              <a:rPr lang="en-IN" sz="1900" dirty="0"/>
              <a:t>            * Examples:</a:t>
            </a:r>
          </a:p>
          <a:p>
            <a:pPr marL="0" indent="0">
              <a:buNone/>
            </a:pPr>
            <a:r>
              <a:rPr lang="en-IN" sz="1800" dirty="0">
                <a:solidFill>
                  <a:srgbClr val="0070C0"/>
                </a:solidFill>
              </a:rPr>
              <a:t>                </a:t>
            </a:r>
            <a:r>
              <a:rPr lang="en-IN" sz="1400" dirty="0">
                <a:solidFill>
                  <a:srgbClr val="0070C0"/>
                </a:solidFill>
              </a:rPr>
              <a:t>def </a:t>
            </a:r>
            <a:r>
              <a:rPr lang="en-IN" sz="1400" dirty="0">
                <a:solidFill>
                  <a:srgbClr val="FF0000"/>
                </a:solidFill>
              </a:rPr>
              <a:t>greet</a:t>
            </a:r>
            <a:r>
              <a:rPr lang="en-IN" sz="1400" dirty="0"/>
              <a:t>(name, age=</a:t>
            </a:r>
            <a:r>
              <a:rPr lang="en-IN" sz="1400" dirty="0">
                <a:solidFill>
                  <a:srgbClr val="7030A0"/>
                </a:solidFill>
              </a:rPr>
              <a:t>25</a:t>
            </a:r>
            <a:r>
              <a:rPr lang="en-IN" sz="1400" dirty="0"/>
              <a:t>):</a:t>
            </a:r>
          </a:p>
          <a:p>
            <a:pPr marL="0" indent="0">
              <a:buNone/>
            </a:pPr>
            <a:r>
              <a:rPr lang="en-IN" sz="1400" dirty="0"/>
              <a:t>                             </a:t>
            </a:r>
            <a:r>
              <a:rPr lang="en-IN" sz="1400" dirty="0">
                <a:solidFill>
                  <a:srgbClr val="C00000"/>
                </a:solidFill>
              </a:rPr>
              <a:t>print</a:t>
            </a:r>
            <a:r>
              <a:rPr lang="en-IN" sz="1400" dirty="0"/>
              <a:t>(</a:t>
            </a:r>
            <a:r>
              <a:rPr lang="en-IN" sz="1400" dirty="0" err="1">
                <a:solidFill>
                  <a:schemeClr val="accent6">
                    <a:lumMod val="50000"/>
                  </a:schemeClr>
                </a:solidFill>
              </a:rPr>
              <a:t>f”Hello</a:t>
            </a:r>
            <a:r>
              <a:rPr lang="en-IN" sz="1400" dirty="0">
                <a:solidFill>
                  <a:schemeClr val="accent6">
                    <a:lumMod val="50000"/>
                  </a:schemeClr>
                </a:solidFill>
              </a:rPr>
              <a:t>, {name}! You are {age} years old.”</a:t>
            </a:r>
            <a:r>
              <a:rPr lang="en-IN" sz="1400" dirty="0"/>
              <a:t>)</a:t>
            </a:r>
          </a:p>
          <a:p>
            <a:pPr marL="0" indent="0">
              <a:buNone/>
            </a:pPr>
            <a:r>
              <a:rPr lang="en-IN" sz="1400" dirty="0"/>
              <a:t>                      greet</a:t>
            </a:r>
            <a:r>
              <a:rPr lang="en-IN" sz="1400" dirty="0">
                <a:solidFill>
                  <a:schemeClr val="accent6">
                    <a:lumMod val="50000"/>
                  </a:schemeClr>
                </a:solidFill>
              </a:rPr>
              <a:t>(“Alice”</a:t>
            </a:r>
            <a:r>
              <a:rPr lang="en-IN" sz="1400" dirty="0"/>
              <a:t>)</a:t>
            </a:r>
            <a:r>
              <a:rPr lang="en-IN" sz="1400" dirty="0">
                <a:solidFill>
                  <a:schemeClr val="accent6">
                    <a:lumMod val="50000"/>
                  </a:schemeClr>
                </a:solidFill>
              </a:rPr>
              <a:t> </a:t>
            </a:r>
            <a:r>
              <a:rPr lang="en-IN" sz="1400" dirty="0"/>
              <a:t># Age defaults to 25</a:t>
            </a:r>
          </a:p>
          <a:p>
            <a:pPr marL="0" indent="0">
              <a:buNone/>
            </a:pPr>
            <a:r>
              <a:rPr lang="en-IN" sz="1400" dirty="0"/>
              <a:t>                      greet</a:t>
            </a:r>
            <a:r>
              <a:rPr lang="en-IN" sz="1400" dirty="0">
                <a:solidFill>
                  <a:schemeClr val="accent6">
                    <a:lumMod val="50000"/>
                  </a:schemeClr>
                </a:solidFill>
              </a:rPr>
              <a:t>(“Bob”</a:t>
            </a:r>
            <a:r>
              <a:rPr lang="en-IN" sz="1400" dirty="0"/>
              <a:t>,</a:t>
            </a:r>
            <a:r>
              <a:rPr lang="en-IN" sz="1400" dirty="0">
                <a:solidFill>
                  <a:schemeClr val="accent6">
                    <a:lumMod val="50000"/>
                  </a:schemeClr>
                </a:solidFill>
              </a:rPr>
              <a:t> </a:t>
            </a:r>
            <a:r>
              <a:rPr lang="en-IN" sz="1400" dirty="0"/>
              <a:t>30) # You can still override the default value</a:t>
            </a:r>
          </a:p>
          <a:p>
            <a:r>
              <a:rPr lang="en-IN" sz="1900" dirty="0"/>
              <a:t>  These are the common types of function parameters in programming. They provide flexibility and customization options when working with functions in various programming languages.</a:t>
            </a:r>
          </a:p>
          <a:p>
            <a:pPr marL="0" indent="0">
              <a:buNone/>
            </a:pPr>
            <a:endParaRPr lang="en-IN" sz="1400" dirty="0"/>
          </a:p>
          <a:p>
            <a:pPr marL="0" indent="0">
              <a:buNone/>
            </a:pPr>
            <a:r>
              <a:rPr lang="en-IN" sz="1800" dirty="0"/>
              <a:t>                 </a:t>
            </a:r>
          </a:p>
          <a:p>
            <a:pPr marL="0" indent="0">
              <a:buNone/>
            </a:pPr>
            <a:endParaRPr lang="en-IN" sz="1800" dirty="0"/>
          </a:p>
          <a:p>
            <a:pPr marL="0" indent="0">
              <a:buNone/>
            </a:pPr>
            <a:r>
              <a:rPr lang="en-IN" sz="1800" u="sng" dirty="0"/>
              <a:t>         </a:t>
            </a:r>
            <a:endParaRPr lang="en-IN" sz="1400" dirty="0"/>
          </a:p>
          <a:p>
            <a:endParaRPr lang="en-IN" sz="2400" dirty="0"/>
          </a:p>
        </p:txBody>
      </p:sp>
    </p:spTree>
    <p:extLst>
      <p:ext uri="{BB962C8B-B14F-4D97-AF65-F5344CB8AC3E}">
        <p14:creationId xmlns:p14="http://schemas.microsoft.com/office/powerpoint/2010/main" val="27728517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2B35AC-491B-A66D-C9A7-6A0DE863FF5E}"/>
              </a:ext>
            </a:extLst>
          </p:cNvPr>
          <p:cNvSpPr>
            <a:spLocks noGrp="1"/>
          </p:cNvSpPr>
          <p:nvPr>
            <p:ph type="title"/>
          </p:nvPr>
        </p:nvSpPr>
        <p:spPr>
          <a:xfrm>
            <a:off x="2387081" y="0"/>
            <a:ext cx="10515600" cy="905069"/>
          </a:xfrm>
        </p:spPr>
        <p:txBody>
          <a:bodyPr>
            <a:normAutofit fontScale="90000"/>
          </a:bodyPr>
          <a:lstStyle/>
          <a:p>
            <a:r>
              <a:rPr lang="en-IN"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Return values</a:t>
            </a:r>
          </a:p>
        </p:txBody>
      </p:sp>
      <p:sp>
        <p:nvSpPr>
          <p:cNvPr id="5" name="Content Placeholder 4">
            <a:extLst>
              <a:ext uri="{FF2B5EF4-FFF2-40B4-BE49-F238E27FC236}">
                <a16:creationId xmlns:a16="http://schemas.microsoft.com/office/drawing/2014/main" id="{07DBBBBC-02E1-3BF8-F22F-C72198B0A741}"/>
              </a:ext>
            </a:extLst>
          </p:cNvPr>
          <p:cNvSpPr>
            <a:spLocks noGrp="1"/>
          </p:cNvSpPr>
          <p:nvPr>
            <p:ph idx="1"/>
          </p:nvPr>
        </p:nvSpPr>
        <p:spPr>
          <a:xfrm>
            <a:off x="0" y="905070"/>
            <a:ext cx="12192000" cy="5952930"/>
          </a:xfrm>
        </p:spPr>
        <p:txBody>
          <a:bodyPr/>
          <a:lstStyle/>
          <a:p>
            <a:r>
              <a:rPr lang="en-IN" dirty="0"/>
              <a:t> In Python, functions can return values using the ‘return’ statement. Here’s an example of a simple function that returns a value:</a:t>
            </a:r>
          </a:p>
          <a:p>
            <a:pPr marL="0" indent="0">
              <a:buNone/>
            </a:pPr>
            <a:r>
              <a:rPr lang="en-IN" dirty="0"/>
              <a:t>   </a:t>
            </a:r>
            <a:r>
              <a:rPr lang="en-IN" sz="2400" b="1" dirty="0"/>
              <a:t>Syntax: </a:t>
            </a:r>
            <a:r>
              <a:rPr lang="en-IN" sz="2000" dirty="0">
                <a:solidFill>
                  <a:srgbClr val="0070C0"/>
                </a:solidFill>
              </a:rPr>
              <a:t>def</a:t>
            </a:r>
            <a:r>
              <a:rPr lang="en-IN" sz="2000" dirty="0"/>
              <a:t> </a:t>
            </a:r>
            <a:r>
              <a:rPr lang="en-IN" sz="2000" dirty="0" err="1">
                <a:solidFill>
                  <a:srgbClr val="FF0000"/>
                </a:solidFill>
              </a:rPr>
              <a:t>add_numbers</a:t>
            </a:r>
            <a:r>
              <a:rPr lang="en-IN" sz="2000" dirty="0"/>
              <a:t>(a, b):</a:t>
            </a:r>
          </a:p>
          <a:p>
            <a:pPr marL="0" indent="0">
              <a:buNone/>
            </a:pPr>
            <a:r>
              <a:rPr lang="en-IN" sz="2000" dirty="0"/>
              <a:t>                               result = a + b</a:t>
            </a:r>
          </a:p>
          <a:p>
            <a:pPr marL="0" indent="0">
              <a:buNone/>
            </a:pPr>
            <a:r>
              <a:rPr lang="en-IN" dirty="0"/>
              <a:t>                      </a:t>
            </a:r>
            <a:r>
              <a:rPr lang="en-IN" sz="2000" dirty="0">
                <a:solidFill>
                  <a:srgbClr val="0070C0"/>
                </a:solidFill>
              </a:rPr>
              <a:t>return</a:t>
            </a:r>
            <a:r>
              <a:rPr lang="en-IN" sz="2000" dirty="0"/>
              <a:t> result </a:t>
            </a:r>
          </a:p>
          <a:p>
            <a:pPr marL="0" indent="0">
              <a:buNone/>
            </a:pPr>
            <a:r>
              <a:rPr lang="en-IN" sz="2400" b="1" dirty="0"/>
              <a:t>Example:</a:t>
            </a:r>
            <a:r>
              <a:rPr lang="en-IN" sz="2400" dirty="0"/>
              <a:t>   </a:t>
            </a:r>
            <a:r>
              <a:rPr lang="en-IN" sz="2000" dirty="0"/>
              <a:t># call the function and store the returned value</a:t>
            </a:r>
          </a:p>
          <a:p>
            <a:pPr marL="0" indent="0">
              <a:buNone/>
            </a:pPr>
            <a:r>
              <a:rPr lang="en-IN" sz="2000" dirty="0"/>
              <a:t>                        </a:t>
            </a:r>
            <a:r>
              <a:rPr lang="en-IN" sz="2000" dirty="0" err="1"/>
              <a:t>sum_result</a:t>
            </a:r>
            <a:r>
              <a:rPr lang="en-IN" sz="2000" dirty="0"/>
              <a:t> = </a:t>
            </a:r>
            <a:r>
              <a:rPr lang="en-IN" sz="2000" dirty="0" err="1"/>
              <a:t>add_numbers</a:t>
            </a:r>
            <a:r>
              <a:rPr lang="en-IN" sz="2000" dirty="0"/>
              <a:t>(</a:t>
            </a:r>
            <a:r>
              <a:rPr lang="en-IN" sz="2000" dirty="0">
                <a:solidFill>
                  <a:srgbClr val="C00000"/>
                </a:solidFill>
              </a:rPr>
              <a:t>3, 5</a:t>
            </a:r>
            <a:r>
              <a:rPr lang="en-IN" sz="2000" dirty="0"/>
              <a:t>)</a:t>
            </a:r>
          </a:p>
          <a:p>
            <a:pPr marL="0" indent="0">
              <a:buNone/>
            </a:pPr>
            <a:r>
              <a:rPr lang="en-IN" sz="2000" dirty="0"/>
              <a:t>                        # Print the result</a:t>
            </a:r>
          </a:p>
          <a:p>
            <a:pPr marL="0" indent="0">
              <a:buNone/>
            </a:pPr>
            <a:r>
              <a:rPr lang="en-IN" sz="2000" dirty="0">
                <a:solidFill>
                  <a:srgbClr val="C00000"/>
                </a:solidFill>
              </a:rPr>
              <a:t>                        print</a:t>
            </a:r>
            <a:r>
              <a:rPr lang="en-IN" sz="2000" dirty="0"/>
              <a:t>(</a:t>
            </a:r>
            <a:r>
              <a:rPr lang="en-IN" sz="2000" dirty="0" err="1"/>
              <a:t>sum_result</a:t>
            </a:r>
            <a:r>
              <a:rPr lang="en-IN" sz="2000" dirty="0"/>
              <a:t>) # This will output: 8</a:t>
            </a:r>
          </a:p>
          <a:p>
            <a:r>
              <a:rPr lang="en-IN" dirty="0"/>
              <a:t>In this example, the ‘</a:t>
            </a:r>
            <a:r>
              <a:rPr lang="en-IN" dirty="0" err="1"/>
              <a:t>add_numbers</a:t>
            </a:r>
            <a:r>
              <a:rPr lang="en-IN" dirty="0"/>
              <a:t>’ functions takes two parameters ‘a’ and ‘b’, calculates their sum, and returns the result using the ‘return’ statement. When you call the function with ‘</a:t>
            </a:r>
            <a:r>
              <a:rPr lang="en-IN" dirty="0" err="1"/>
              <a:t>add_numbers</a:t>
            </a:r>
            <a:r>
              <a:rPr lang="en-IN" dirty="0"/>
              <a:t>(3, 5)’, it returns ‘8’, which is then stored in the ‘</a:t>
            </a:r>
            <a:r>
              <a:rPr lang="en-IN" dirty="0" err="1"/>
              <a:t>sum_result</a:t>
            </a:r>
            <a:r>
              <a:rPr lang="en-IN" dirty="0"/>
              <a:t>’ </a:t>
            </a:r>
            <a:r>
              <a:rPr lang="en-IN" dirty="0" err="1"/>
              <a:t>vaqriable</a:t>
            </a:r>
            <a:r>
              <a:rPr lang="en-IN" dirty="0"/>
              <a:t> and printed.</a:t>
            </a:r>
          </a:p>
        </p:txBody>
      </p:sp>
    </p:spTree>
    <p:extLst>
      <p:ext uri="{BB962C8B-B14F-4D97-AF65-F5344CB8AC3E}">
        <p14:creationId xmlns:p14="http://schemas.microsoft.com/office/powerpoint/2010/main" val="162608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E6CE-D500-95CD-4EF4-6C8541B5E735}"/>
              </a:ext>
            </a:extLst>
          </p:cNvPr>
          <p:cNvSpPr>
            <a:spLocks noGrp="1"/>
          </p:cNvSpPr>
          <p:nvPr>
            <p:ph type="title"/>
          </p:nvPr>
        </p:nvSpPr>
        <p:spPr>
          <a:xfrm>
            <a:off x="2762833" y="-83004"/>
            <a:ext cx="8546841" cy="895739"/>
          </a:xfrm>
        </p:spPr>
        <p:txBody>
          <a:bodyPr>
            <a:norm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Modules in Python</a:t>
            </a:r>
            <a:endPar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842A6208-1952-B0C6-D122-AB266DF439C5}"/>
              </a:ext>
            </a:extLst>
          </p:cNvPr>
          <p:cNvSpPr>
            <a:spLocks noGrp="1"/>
          </p:cNvSpPr>
          <p:nvPr>
            <p:ph idx="1"/>
          </p:nvPr>
        </p:nvSpPr>
        <p:spPr>
          <a:xfrm>
            <a:off x="5600700" y="1120776"/>
            <a:ext cx="6591300" cy="5737224"/>
          </a:xfrm>
        </p:spPr>
        <p:txBody>
          <a:bodyPr>
            <a:normAutofit/>
          </a:bodyPr>
          <a:lstStyle/>
          <a:p>
            <a:pPr marL="0" indent="0">
              <a:buNone/>
            </a:pPr>
            <a:r>
              <a:rPr lang="en-IN" sz="2000" u="sng" dirty="0">
                <a:solidFill>
                  <a:srgbClr val="7030A0"/>
                </a:solidFill>
              </a:rPr>
              <a:t>Built-in vs external modules:</a:t>
            </a:r>
            <a:endParaRPr lang="en-IN" sz="2000" dirty="0">
              <a:solidFill>
                <a:srgbClr val="7030A0"/>
              </a:solidFill>
            </a:endParaRPr>
          </a:p>
          <a:p>
            <a:pPr marL="0" indent="0">
              <a:buNone/>
            </a:pPr>
            <a:r>
              <a:rPr lang="en-IN" sz="2000" u="sng" dirty="0">
                <a:solidFill>
                  <a:srgbClr val="7030A0"/>
                </a:solidFill>
              </a:rPr>
              <a:t>Built-in Module:</a:t>
            </a:r>
          </a:p>
          <a:p>
            <a:pPr marL="0" indent="0">
              <a:buNone/>
            </a:pPr>
            <a:r>
              <a:rPr lang="en-IN" sz="1800" dirty="0"/>
              <a:t>          Built-in modules are pre-installed components or libraries that come with a programming language. They are readily available for use in your code without the need for additional installation. These modules typically cover fundamental functionalities like file I/O, string manipulation, and data structures.</a:t>
            </a:r>
          </a:p>
          <a:p>
            <a:pPr marL="0" indent="0">
              <a:buNone/>
            </a:pPr>
            <a:r>
              <a:rPr lang="en-IN" sz="2000" u="sng" dirty="0">
                <a:solidFill>
                  <a:srgbClr val="7030A0"/>
                </a:solidFill>
              </a:rPr>
              <a:t>External Modules:</a:t>
            </a:r>
          </a:p>
          <a:p>
            <a:pPr marL="0" indent="0">
              <a:buNone/>
            </a:pPr>
            <a:r>
              <a:rPr lang="en-IN" sz="1800" dirty="0"/>
              <a:t>           External modules, on the other hand, are third-party libraries or packages that are not included with the programming language by default. They extend the capabilities of the language by providing additional functionality. To use external modules, you need to install them separately, often through package managers like pip for Python or </a:t>
            </a:r>
            <a:r>
              <a:rPr lang="en-IN" sz="1800" dirty="0" err="1"/>
              <a:t>npm</a:t>
            </a:r>
            <a:r>
              <a:rPr lang="en-IN" sz="1800" dirty="0"/>
              <a:t> for JavaScript.</a:t>
            </a:r>
            <a:r>
              <a:rPr lang="en-IN" sz="2000" dirty="0"/>
              <a:t> </a:t>
            </a:r>
          </a:p>
          <a:p>
            <a:pPr marL="0" indent="0">
              <a:buNone/>
            </a:pPr>
            <a:r>
              <a:rPr lang="en-IN" sz="2000" u="sng" dirty="0">
                <a:solidFill>
                  <a:srgbClr val="7030A0"/>
                </a:solidFill>
              </a:rPr>
              <a:t>    </a:t>
            </a:r>
          </a:p>
        </p:txBody>
      </p:sp>
      <p:sp>
        <p:nvSpPr>
          <p:cNvPr id="4" name="Text Placeholder 3">
            <a:extLst>
              <a:ext uri="{FF2B5EF4-FFF2-40B4-BE49-F238E27FC236}">
                <a16:creationId xmlns:a16="http://schemas.microsoft.com/office/drawing/2014/main" id="{5968119F-489F-85A7-B7C7-DC20F660268D}"/>
              </a:ext>
            </a:extLst>
          </p:cNvPr>
          <p:cNvSpPr>
            <a:spLocks noGrp="1"/>
          </p:cNvSpPr>
          <p:nvPr>
            <p:ph type="body" sz="half" idx="2"/>
          </p:nvPr>
        </p:nvSpPr>
        <p:spPr>
          <a:xfrm>
            <a:off x="0" y="987426"/>
            <a:ext cx="5075853" cy="5870574"/>
          </a:xfrm>
        </p:spPr>
        <p:txBody>
          <a:bodyPr>
            <a:normAutofit/>
          </a:bodyPr>
          <a:lstStyle/>
          <a:p>
            <a:r>
              <a:rPr lang="en-US" dirty="0"/>
              <a:t>                   In python , Modules are simply files with “.</a:t>
            </a:r>
            <a:r>
              <a:rPr lang="en-US" dirty="0" err="1"/>
              <a:t>py</a:t>
            </a:r>
            <a:r>
              <a:rPr lang="en-US" dirty="0"/>
              <a:t>” extension containing Python code that can be </a:t>
            </a:r>
            <a:r>
              <a:rPr lang="en-US" dirty="0" err="1"/>
              <a:t>improted</a:t>
            </a:r>
            <a:r>
              <a:rPr lang="en-US" dirty="0"/>
              <a:t> inside another Python Program. In simple terms, we can consider a module to be the same as a code library or a file that contains a set of functions that you want to include in your applications.</a:t>
            </a:r>
          </a:p>
          <a:p>
            <a:r>
              <a:rPr lang="en-US" u="sng" dirty="0">
                <a:solidFill>
                  <a:srgbClr val="7030A0"/>
                </a:solidFill>
              </a:rPr>
              <a:t>Importing Modules in Python:</a:t>
            </a:r>
          </a:p>
          <a:p>
            <a:r>
              <a:rPr lang="en-US" dirty="0"/>
              <a:t>In python, you can import modules using the ‘import’ statement. Modules are files containing Python code that can be used to extend the functionality of your programs. Here’s how you can import modules:</a:t>
            </a:r>
          </a:p>
          <a:p>
            <a:pPr marL="342900" indent="-342900">
              <a:buAutoNum type="arabicPeriod"/>
            </a:pPr>
            <a:r>
              <a:rPr lang="en-US" u="sng" dirty="0">
                <a:solidFill>
                  <a:srgbClr val="7030A0"/>
                </a:solidFill>
              </a:rPr>
              <a:t>Importing an entire module:</a:t>
            </a:r>
          </a:p>
          <a:p>
            <a:r>
              <a:rPr lang="en-US" dirty="0"/>
              <a:t>                            </a:t>
            </a:r>
            <a:r>
              <a:rPr lang="en-US" dirty="0">
                <a:solidFill>
                  <a:srgbClr val="0070C0"/>
                </a:solidFill>
              </a:rPr>
              <a:t> import</a:t>
            </a:r>
            <a:r>
              <a:rPr lang="en-US" dirty="0"/>
              <a:t> </a:t>
            </a:r>
            <a:r>
              <a:rPr lang="en-US" dirty="0" err="1"/>
              <a:t>module_name</a:t>
            </a:r>
            <a:endParaRPr lang="en-US" dirty="0"/>
          </a:p>
          <a:p>
            <a:pPr marL="342900" indent="-342900">
              <a:buAutoNum type="arabicPeriod" startAt="2"/>
            </a:pPr>
            <a:r>
              <a:rPr lang="en-US" u="sng" dirty="0">
                <a:solidFill>
                  <a:srgbClr val="7030A0"/>
                </a:solidFill>
              </a:rPr>
              <a:t>Importing specific items from a module:</a:t>
            </a:r>
          </a:p>
          <a:p>
            <a:r>
              <a:rPr lang="en-US" dirty="0"/>
              <a:t>                              </a:t>
            </a:r>
            <a:r>
              <a:rPr lang="en-US" dirty="0">
                <a:solidFill>
                  <a:srgbClr val="0070C0"/>
                </a:solidFill>
              </a:rPr>
              <a:t>from</a:t>
            </a:r>
            <a:r>
              <a:rPr lang="en-US" dirty="0"/>
              <a:t> </a:t>
            </a:r>
            <a:r>
              <a:rPr lang="en-US" dirty="0" err="1"/>
              <a:t>module_name</a:t>
            </a:r>
            <a:r>
              <a:rPr lang="en-US" dirty="0"/>
              <a:t> </a:t>
            </a:r>
            <a:r>
              <a:rPr lang="en-US" dirty="0">
                <a:solidFill>
                  <a:srgbClr val="0070C0"/>
                </a:solidFill>
              </a:rPr>
              <a:t>import</a:t>
            </a:r>
            <a:r>
              <a:rPr lang="en-US" dirty="0"/>
              <a:t> </a:t>
            </a:r>
            <a:r>
              <a:rPr lang="en-US" dirty="0" err="1"/>
              <a:t>item_name</a:t>
            </a:r>
            <a:endParaRPr lang="en-US" dirty="0"/>
          </a:p>
          <a:p>
            <a:r>
              <a:rPr lang="en-US" dirty="0"/>
              <a:t>3.    </a:t>
            </a:r>
            <a:r>
              <a:rPr lang="en-US" u="sng" dirty="0">
                <a:solidFill>
                  <a:srgbClr val="7030A0"/>
                </a:solidFill>
              </a:rPr>
              <a:t>Importing all items from a module:</a:t>
            </a:r>
          </a:p>
          <a:p>
            <a:r>
              <a:rPr lang="en-US" dirty="0"/>
              <a:t>                             </a:t>
            </a:r>
            <a:r>
              <a:rPr lang="en-US" dirty="0">
                <a:solidFill>
                  <a:srgbClr val="0070C0"/>
                </a:solidFill>
              </a:rPr>
              <a:t> from </a:t>
            </a:r>
            <a:r>
              <a:rPr lang="en-US" dirty="0" err="1"/>
              <a:t>module_name</a:t>
            </a:r>
            <a:r>
              <a:rPr lang="en-US" dirty="0">
                <a:solidFill>
                  <a:srgbClr val="0070C0"/>
                </a:solidFill>
              </a:rPr>
              <a:t> import </a:t>
            </a:r>
            <a:r>
              <a:rPr lang="en-US" dirty="0"/>
              <a:t>*</a:t>
            </a:r>
          </a:p>
          <a:p>
            <a:r>
              <a:rPr lang="en-US" dirty="0"/>
              <a:t> </a:t>
            </a:r>
          </a:p>
          <a:p>
            <a:r>
              <a:rPr lang="en-US" dirty="0"/>
              <a:t>  </a:t>
            </a:r>
            <a:endParaRPr lang="en-IN" dirty="0"/>
          </a:p>
        </p:txBody>
      </p:sp>
      <p:cxnSp>
        <p:nvCxnSpPr>
          <p:cNvPr id="8" name="Straight Connector 7">
            <a:extLst>
              <a:ext uri="{FF2B5EF4-FFF2-40B4-BE49-F238E27FC236}">
                <a16:creationId xmlns:a16="http://schemas.microsoft.com/office/drawing/2014/main" id="{97D6CFD7-98C2-9D2F-AE10-DA05C543AABC}"/>
              </a:ext>
            </a:extLst>
          </p:cNvPr>
          <p:cNvCxnSpPr/>
          <p:nvPr/>
        </p:nvCxnSpPr>
        <p:spPr>
          <a:xfrm>
            <a:off x="8108302" y="2043404"/>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935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991E-8E84-93AA-6DEF-3E21C4AF0974}"/>
              </a:ext>
            </a:extLst>
          </p:cNvPr>
          <p:cNvSpPr>
            <a:spLocks noGrp="1"/>
          </p:cNvSpPr>
          <p:nvPr>
            <p:ph type="title"/>
          </p:nvPr>
        </p:nvSpPr>
        <p:spPr>
          <a:xfrm>
            <a:off x="2108718" y="-93306"/>
            <a:ext cx="9162662" cy="1224157"/>
          </a:xfrm>
        </p:spPr>
        <p:txBody>
          <a:bodyPr>
            <a:normAutofit/>
          </a:bodyPr>
          <a:lstStyle/>
          <a:p>
            <a:r>
              <a:rPr lang="en-I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Module and Functions </a:t>
            </a:r>
          </a:p>
        </p:txBody>
      </p:sp>
      <p:sp>
        <p:nvSpPr>
          <p:cNvPr id="3" name="Content Placeholder 2">
            <a:extLst>
              <a:ext uri="{FF2B5EF4-FFF2-40B4-BE49-F238E27FC236}">
                <a16:creationId xmlns:a16="http://schemas.microsoft.com/office/drawing/2014/main" id="{19E6312A-4EE1-7E1D-C04B-F5D29A0E4184}"/>
              </a:ext>
            </a:extLst>
          </p:cNvPr>
          <p:cNvSpPr>
            <a:spLocks noGrp="1"/>
          </p:cNvSpPr>
          <p:nvPr>
            <p:ph sz="half" idx="1"/>
          </p:nvPr>
        </p:nvSpPr>
        <p:spPr>
          <a:xfrm>
            <a:off x="169505" y="1130851"/>
            <a:ext cx="5926495" cy="5859624"/>
          </a:xfrm>
        </p:spPr>
        <p:txBody>
          <a:bodyPr>
            <a:normAutofit fontScale="85000" lnSpcReduction="20000"/>
          </a:bodyPr>
          <a:lstStyle/>
          <a:p>
            <a:pPr marL="0" indent="0">
              <a:buNone/>
            </a:pPr>
            <a:r>
              <a:rPr lang="en-IN" sz="1800" dirty="0"/>
              <a:t>A module in software development is a self-contained unit that encapsulates a set of related functions, classes, or variables. Here’s an example of a Python module and it’s functions:</a:t>
            </a:r>
          </a:p>
          <a:p>
            <a:pPr marL="0" indent="0">
              <a:buNone/>
            </a:pPr>
            <a:r>
              <a:rPr lang="en-IN" sz="1200" dirty="0"/>
              <a:t>                   </a:t>
            </a:r>
            <a:r>
              <a:rPr lang="en-IN" sz="1300" dirty="0"/>
              <a:t># mymodule.py</a:t>
            </a:r>
          </a:p>
          <a:p>
            <a:pPr marL="0" indent="0">
              <a:buNone/>
            </a:pPr>
            <a:r>
              <a:rPr lang="en-IN" sz="1300" dirty="0"/>
              <a:t>                 # A variable defined in the module</a:t>
            </a:r>
          </a:p>
          <a:p>
            <a:pPr marL="0" indent="0">
              <a:buNone/>
            </a:pPr>
            <a:r>
              <a:rPr lang="en-IN" sz="1300" dirty="0"/>
              <a:t>                 </a:t>
            </a:r>
            <a:r>
              <a:rPr lang="en-IN" sz="1300" dirty="0" err="1"/>
              <a:t>module_variable</a:t>
            </a:r>
            <a:r>
              <a:rPr lang="en-IN" sz="1300" dirty="0"/>
              <a:t> = “I am a module variable”</a:t>
            </a:r>
          </a:p>
          <a:p>
            <a:pPr marL="0" indent="0">
              <a:buNone/>
            </a:pPr>
            <a:r>
              <a:rPr lang="en-IN" sz="1300" dirty="0"/>
              <a:t>                 # A simple function defined in the module</a:t>
            </a:r>
          </a:p>
          <a:p>
            <a:pPr marL="0" indent="0">
              <a:buNone/>
            </a:pPr>
            <a:r>
              <a:rPr lang="en-IN" sz="1300" dirty="0"/>
              <a:t>                 def </a:t>
            </a:r>
            <a:r>
              <a:rPr lang="en-IN" sz="1300" dirty="0" err="1"/>
              <a:t>add_numbers</a:t>
            </a:r>
            <a:r>
              <a:rPr lang="en-IN" sz="1300" dirty="0"/>
              <a:t>(a, b)</a:t>
            </a:r>
          </a:p>
          <a:p>
            <a:pPr marL="0" indent="0">
              <a:buNone/>
            </a:pPr>
            <a:r>
              <a:rPr lang="en-IN" sz="1300" dirty="0"/>
              <a:t>                 return a + b</a:t>
            </a:r>
          </a:p>
          <a:p>
            <a:pPr marL="0" indent="0">
              <a:buNone/>
            </a:pPr>
            <a:r>
              <a:rPr lang="en-IN" sz="1300" dirty="0"/>
              <a:t>                 # Another functions in the module </a:t>
            </a:r>
          </a:p>
          <a:p>
            <a:pPr marL="0" indent="0">
              <a:buNone/>
            </a:pPr>
            <a:r>
              <a:rPr lang="en-IN" sz="1300" dirty="0"/>
              <a:t>                 def </a:t>
            </a:r>
            <a:r>
              <a:rPr lang="en-IN" sz="1300" dirty="0" err="1"/>
              <a:t>multiply_numbers</a:t>
            </a:r>
            <a:r>
              <a:rPr lang="en-IN" sz="1300" dirty="0"/>
              <a:t>(a, b):</a:t>
            </a:r>
          </a:p>
          <a:p>
            <a:pPr marL="0" indent="0">
              <a:buNone/>
            </a:pPr>
            <a:r>
              <a:rPr lang="en-IN" sz="1300" dirty="0"/>
              <a:t>                 return a * b</a:t>
            </a:r>
          </a:p>
          <a:p>
            <a:pPr marL="0" indent="0">
              <a:buNone/>
            </a:pPr>
            <a:r>
              <a:rPr lang="en-IN" sz="1300" dirty="0"/>
              <a:t>                 # A class defined in the module</a:t>
            </a:r>
          </a:p>
          <a:p>
            <a:pPr marL="0" indent="0">
              <a:buNone/>
            </a:pPr>
            <a:r>
              <a:rPr lang="en-IN" sz="1300" dirty="0"/>
              <a:t>                class </a:t>
            </a:r>
            <a:r>
              <a:rPr lang="en-IN" sz="1300" dirty="0" err="1"/>
              <a:t>MyCalculator</a:t>
            </a:r>
            <a:r>
              <a:rPr lang="en-IN" sz="1300" dirty="0"/>
              <a:t>:</a:t>
            </a:r>
          </a:p>
          <a:p>
            <a:pPr marL="0" indent="0">
              <a:buNone/>
            </a:pPr>
            <a:r>
              <a:rPr lang="en-IN" sz="1300" dirty="0"/>
              <a:t>                          def __</a:t>
            </a:r>
            <a:r>
              <a:rPr lang="en-IN" sz="1300" dirty="0" err="1"/>
              <a:t>init</a:t>
            </a:r>
            <a:r>
              <a:rPr lang="en-IN" sz="1300" dirty="0"/>
              <a:t>__(self):</a:t>
            </a:r>
          </a:p>
          <a:p>
            <a:pPr marL="0" indent="0">
              <a:buNone/>
            </a:pPr>
            <a:r>
              <a:rPr lang="en-IN" sz="1300" dirty="0"/>
              <a:t>                                </a:t>
            </a:r>
            <a:r>
              <a:rPr lang="en-IN" sz="1300" dirty="0" err="1"/>
              <a:t>self.result</a:t>
            </a:r>
            <a:r>
              <a:rPr lang="en-IN" sz="1300" dirty="0"/>
              <a:t>=0</a:t>
            </a:r>
          </a:p>
          <a:p>
            <a:pPr marL="0" indent="0">
              <a:buNone/>
            </a:pPr>
            <a:r>
              <a:rPr lang="en-IN" sz="1300" dirty="0"/>
              <a:t>                          def add(self, a):</a:t>
            </a:r>
          </a:p>
          <a:p>
            <a:pPr marL="0" indent="0">
              <a:buNone/>
            </a:pPr>
            <a:r>
              <a:rPr lang="en-IN" sz="1300" dirty="0"/>
              <a:t>                                 </a:t>
            </a:r>
            <a:r>
              <a:rPr lang="en-IN" sz="1300" dirty="0" err="1"/>
              <a:t>self.result</a:t>
            </a:r>
            <a:r>
              <a:rPr lang="en-IN" sz="1300" dirty="0"/>
              <a:t> += a</a:t>
            </a:r>
          </a:p>
          <a:p>
            <a:pPr marL="0" indent="0">
              <a:buNone/>
            </a:pPr>
            <a:r>
              <a:rPr lang="en-IN" sz="1300" dirty="0"/>
              <a:t>                          def subtract(self, a):</a:t>
            </a:r>
          </a:p>
          <a:p>
            <a:pPr marL="0" indent="0">
              <a:buNone/>
            </a:pPr>
            <a:r>
              <a:rPr lang="en-IN" sz="1300" dirty="0"/>
              <a:t>                                 </a:t>
            </a:r>
            <a:r>
              <a:rPr lang="en-IN" sz="1300" dirty="0" err="1"/>
              <a:t>self.result</a:t>
            </a:r>
            <a:r>
              <a:rPr lang="en-IN" sz="1300" dirty="0"/>
              <a:t> -= a</a:t>
            </a:r>
          </a:p>
        </p:txBody>
      </p:sp>
      <p:sp>
        <p:nvSpPr>
          <p:cNvPr id="4" name="Content Placeholder 3">
            <a:extLst>
              <a:ext uri="{FF2B5EF4-FFF2-40B4-BE49-F238E27FC236}">
                <a16:creationId xmlns:a16="http://schemas.microsoft.com/office/drawing/2014/main" id="{8D709D30-B46C-7043-683E-8976AFE88387}"/>
              </a:ext>
            </a:extLst>
          </p:cNvPr>
          <p:cNvSpPr>
            <a:spLocks noGrp="1"/>
          </p:cNvSpPr>
          <p:nvPr>
            <p:ph sz="half" idx="2"/>
          </p:nvPr>
        </p:nvSpPr>
        <p:spPr>
          <a:xfrm>
            <a:off x="4124132" y="2128304"/>
            <a:ext cx="6295053" cy="4366727"/>
          </a:xfrm>
        </p:spPr>
        <p:txBody>
          <a:bodyPr>
            <a:normAutofit fontScale="85000" lnSpcReduction="20000"/>
          </a:bodyPr>
          <a:lstStyle/>
          <a:p>
            <a:pPr marL="0" indent="0">
              <a:buNone/>
            </a:pPr>
            <a:r>
              <a:rPr lang="en-IN" sz="2000" dirty="0"/>
              <a:t> In this example, we have a module called ‘module.py’. It contains:</a:t>
            </a:r>
          </a:p>
          <a:p>
            <a:pPr marL="0" indent="0">
              <a:buNone/>
            </a:pPr>
            <a:r>
              <a:rPr lang="en-IN" sz="2000" dirty="0"/>
              <a:t> </a:t>
            </a:r>
            <a:r>
              <a:rPr lang="en-IN" sz="2000" dirty="0">
                <a:solidFill>
                  <a:srgbClr val="7030A0"/>
                </a:solidFill>
              </a:rPr>
              <a:t>1.  </a:t>
            </a:r>
            <a:r>
              <a:rPr lang="en-IN" sz="2000" u="sng" dirty="0">
                <a:solidFill>
                  <a:srgbClr val="7030A0"/>
                </a:solidFill>
              </a:rPr>
              <a:t>‘</a:t>
            </a:r>
            <a:r>
              <a:rPr lang="en-IN" sz="2000" u="sng" dirty="0" err="1">
                <a:solidFill>
                  <a:srgbClr val="7030A0"/>
                </a:solidFill>
              </a:rPr>
              <a:t>module_variable</a:t>
            </a:r>
            <a:r>
              <a:rPr lang="en-IN" sz="2000" u="sng" dirty="0">
                <a:solidFill>
                  <a:srgbClr val="7030A0"/>
                </a:solidFill>
              </a:rPr>
              <a:t>’:</a:t>
            </a:r>
          </a:p>
          <a:p>
            <a:pPr marL="0" indent="0">
              <a:buNone/>
            </a:pPr>
            <a:r>
              <a:rPr lang="en-IN" sz="2000" dirty="0"/>
              <a:t>      A variable defined within the module.</a:t>
            </a:r>
          </a:p>
          <a:p>
            <a:pPr marL="0" indent="0">
              <a:buNone/>
            </a:pPr>
            <a:r>
              <a:rPr lang="en-IN" sz="2000" dirty="0">
                <a:solidFill>
                  <a:srgbClr val="7030A0"/>
                </a:solidFill>
              </a:rPr>
              <a:t> 2.  </a:t>
            </a:r>
            <a:r>
              <a:rPr lang="en-IN" sz="2000" u="sng" dirty="0">
                <a:solidFill>
                  <a:srgbClr val="7030A0"/>
                </a:solidFill>
              </a:rPr>
              <a:t>‘</a:t>
            </a:r>
            <a:r>
              <a:rPr lang="en-IN" sz="2000" u="sng" dirty="0" err="1">
                <a:solidFill>
                  <a:srgbClr val="7030A0"/>
                </a:solidFill>
              </a:rPr>
              <a:t>add_numbers</a:t>
            </a:r>
            <a:r>
              <a:rPr lang="en-IN" sz="2000" u="sng" dirty="0">
                <a:solidFill>
                  <a:srgbClr val="7030A0"/>
                </a:solidFill>
              </a:rPr>
              <a:t>(a, b)’:</a:t>
            </a:r>
          </a:p>
          <a:p>
            <a:pPr marL="0" indent="0">
              <a:buNone/>
            </a:pPr>
            <a:r>
              <a:rPr lang="en-IN" sz="2000" dirty="0"/>
              <a:t>      A function that takes two arguments and returns      their sum.</a:t>
            </a:r>
          </a:p>
          <a:p>
            <a:pPr marL="0" indent="0">
              <a:buNone/>
            </a:pPr>
            <a:r>
              <a:rPr lang="en-IN" sz="2000" dirty="0">
                <a:solidFill>
                  <a:srgbClr val="7030A0"/>
                </a:solidFill>
              </a:rPr>
              <a:t> 3.  </a:t>
            </a:r>
            <a:r>
              <a:rPr lang="en-IN" sz="2000" u="sng" dirty="0">
                <a:solidFill>
                  <a:srgbClr val="7030A0"/>
                </a:solidFill>
              </a:rPr>
              <a:t>‘</a:t>
            </a:r>
            <a:r>
              <a:rPr lang="en-IN" sz="2000" u="sng" dirty="0" err="1">
                <a:solidFill>
                  <a:srgbClr val="7030A0"/>
                </a:solidFill>
              </a:rPr>
              <a:t>multiply_numbers</a:t>
            </a:r>
            <a:r>
              <a:rPr lang="en-IN" sz="2000" u="sng" dirty="0">
                <a:solidFill>
                  <a:srgbClr val="7030A0"/>
                </a:solidFill>
              </a:rPr>
              <a:t>(a, b)’:</a:t>
            </a:r>
            <a:endParaRPr lang="en-IN" sz="2000" dirty="0"/>
          </a:p>
          <a:p>
            <a:pPr marL="0" indent="0">
              <a:buNone/>
            </a:pPr>
            <a:r>
              <a:rPr lang="en-IN" sz="2000" dirty="0">
                <a:solidFill>
                  <a:srgbClr val="7030A0"/>
                </a:solidFill>
              </a:rPr>
              <a:t>       </a:t>
            </a:r>
            <a:r>
              <a:rPr lang="en-IN" sz="2000" dirty="0"/>
              <a:t>A function that takes two arguments and returns their product.</a:t>
            </a:r>
          </a:p>
          <a:p>
            <a:pPr marL="0" indent="0">
              <a:buNone/>
            </a:pPr>
            <a:r>
              <a:rPr lang="en-IN" sz="2000" dirty="0">
                <a:solidFill>
                  <a:srgbClr val="7030A0"/>
                </a:solidFill>
              </a:rPr>
              <a:t> 4.  </a:t>
            </a:r>
            <a:r>
              <a:rPr lang="en-IN" sz="2000" u="sng" dirty="0">
                <a:solidFill>
                  <a:srgbClr val="7030A0"/>
                </a:solidFill>
              </a:rPr>
              <a:t>‘</a:t>
            </a:r>
            <a:r>
              <a:rPr lang="en-IN" sz="2000" u="sng" dirty="0" err="1">
                <a:solidFill>
                  <a:srgbClr val="7030A0"/>
                </a:solidFill>
              </a:rPr>
              <a:t>MyCalculator</a:t>
            </a:r>
            <a:r>
              <a:rPr lang="en-IN" sz="2000" u="sng" dirty="0">
                <a:solidFill>
                  <a:srgbClr val="7030A0"/>
                </a:solidFill>
              </a:rPr>
              <a:t>’ class:</a:t>
            </a:r>
            <a:endParaRPr lang="en-IN" sz="2000" dirty="0"/>
          </a:p>
          <a:p>
            <a:pPr marL="0" indent="0">
              <a:buNone/>
            </a:pPr>
            <a:r>
              <a:rPr lang="en-IN" sz="2000" dirty="0"/>
              <a:t>        A class definition that includes methods for basic arithmetic operations (addition and subtraction).</a:t>
            </a:r>
          </a:p>
          <a:p>
            <a:pPr marL="0" indent="0">
              <a:buNone/>
            </a:pPr>
            <a:r>
              <a:rPr lang="en-IN" sz="2000" dirty="0">
                <a:solidFill>
                  <a:srgbClr val="7030A0"/>
                </a:solidFill>
              </a:rPr>
              <a:t>        </a:t>
            </a:r>
          </a:p>
        </p:txBody>
      </p:sp>
    </p:spTree>
    <p:extLst>
      <p:ext uri="{BB962C8B-B14F-4D97-AF65-F5344CB8AC3E}">
        <p14:creationId xmlns:p14="http://schemas.microsoft.com/office/powerpoint/2010/main" val="332516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C977-63B7-CCC2-9694-461C7A2FB309}"/>
              </a:ext>
            </a:extLst>
          </p:cNvPr>
          <p:cNvSpPr>
            <a:spLocks noGrp="1"/>
          </p:cNvSpPr>
          <p:nvPr>
            <p:ph type="title"/>
          </p:nvPr>
        </p:nvSpPr>
        <p:spPr>
          <a:xfrm>
            <a:off x="1962539" y="291945"/>
            <a:ext cx="7105262" cy="895739"/>
          </a:xfrm>
        </p:spPr>
        <p:txBody>
          <a:bodyPr>
            <a:normAutofit fontScale="90000"/>
          </a:bodyPr>
          <a:lstStyle/>
          <a:p>
            <a:r>
              <a:rPr lang="en-IN"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types in Python</a:t>
            </a:r>
          </a:p>
        </p:txBody>
      </p:sp>
      <p:sp>
        <p:nvSpPr>
          <p:cNvPr id="3" name="Content Placeholder 2">
            <a:extLst>
              <a:ext uri="{FF2B5EF4-FFF2-40B4-BE49-F238E27FC236}">
                <a16:creationId xmlns:a16="http://schemas.microsoft.com/office/drawing/2014/main" id="{766B84DD-8A92-293F-397A-AA9F3214B5FE}"/>
              </a:ext>
            </a:extLst>
          </p:cNvPr>
          <p:cNvSpPr>
            <a:spLocks noGrp="1"/>
          </p:cNvSpPr>
          <p:nvPr>
            <p:ph sz="half" idx="1"/>
          </p:nvPr>
        </p:nvSpPr>
        <p:spPr>
          <a:xfrm>
            <a:off x="0" y="1293016"/>
            <a:ext cx="6019801" cy="5887616"/>
          </a:xfrm>
        </p:spPr>
        <p:txBody>
          <a:bodyPr>
            <a:normAutofit fontScale="92500"/>
          </a:bodyPr>
          <a:lstStyle/>
          <a:p>
            <a:pPr marL="0" indent="0">
              <a:buNone/>
            </a:pPr>
            <a:r>
              <a:rPr lang="en-IN" sz="2000" dirty="0"/>
              <a:t>Python supports several built-in data types, including:</a:t>
            </a:r>
          </a:p>
          <a:p>
            <a:pPr marL="0" indent="0">
              <a:buNone/>
            </a:pPr>
            <a:r>
              <a:rPr lang="en-IN" sz="2000" dirty="0"/>
              <a:t> 1. </a:t>
            </a:r>
            <a:r>
              <a:rPr lang="en-IN" sz="2000" u="sng" dirty="0" err="1">
                <a:solidFill>
                  <a:srgbClr val="7030A0"/>
                </a:solidFill>
              </a:rPr>
              <a:t>Intergers</a:t>
            </a:r>
            <a:r>
              <a:rPr lang="en-IN" sz="2000" u="sng" dirty="0">
                <a:solidFill>
                  <a:srgbClr val="7030A0"/>
                </a:solidFill>
              </a:rPr>
              <a:t>(‘int’): </a:t>
            </a:r>
            <a:r>
              <a:rPr lang="en-IN" sz="1800" dirty="0"/>
              <a:t>whole numbers, eg.,5,-10.</a:t>
            </a:r>
          </a:p>
          <a:p>
            <a:pPr marL="0" indent="0">
              <a:buNone/>
            </a:pPr>
            <a:r>
              <a:rPr lang="en-IN" sz="2000" dirty="0"/>
              <a:t> 2. </a:t>
            </a:r>
            <a:r>
              <a:rPr lang="en-IN" sz="2000" u="sng" dirty="0">
                <a:solidFill>
                  <a:srgbClr val="7030A0"/>
                </a:solidFill>
              </a:rPr>
              <a:t>Floating-point numbers(‘float’): </a:t>
            </a:r>
            <a:r>
              <a:rPr lang="en-IN" sz="1800" dirty="0"/>
              <a:t>Numbers with decimal points, eg.,3.14, -0.5.</a:t>
            </a:r>
          </a:p>
          <a:p>
            <a:pPr marL="0" indent="0">
              <a:buNone/>
            </a:pPr>
            <a:r>
              <a:rPr lang="en-IN" sz="2000" dirty="0"/>
              <a:t> 3. </a:t>
            </a:r>
            <a:r>
              <a:rPr lang="en-IN" sz="2000" u="sng" dirty="0">
                <a:solidFill>
                  <a:srgbClr val="7030A0"/>
                </a:solidFill>
              </a:rPr>
              <a:t>Strings(‘str’): </a:t>
            </a:r>
            <a:r>
              <a:rPr lang="en-IN" sz="1800" dirty="0"/>
              <a:t>Sequences of characters, enclosed in single(‘ ’), double(“ “). Or triple(“’ ‘or””” “””)quotes,   </a:t>
            </a:r>
            <a:r>
              <a:rPr lang="en-IN" sz="1800" dirty="0" err="1"/>
              <a:t>eg</a:t>
            </a:r>
            <a:r>
              <a:rPr lang="en-IN" sz="1800" dirty="0"/>
              <a:t>.,”</a:t>
            </a:r>
            <a:r>
              <a:rPr lang="en-IN" sz="1800" dirty="0" err="1"/>
              <a:t>Hello,Python</a:t>
            </a:r>
            <a:r>
              <a:rPr lang="en-IN" sz="1800" dirty="0"/>
              <a:t>!”.</a:t>
            </a:r>
          </a:p>
          <a:p>
            <a:pPr marL="0" indent="0">
              <a:buNone/>
            </a:pPr>
            <a:r>
              <a:rPr lang="en-IN" sz="2000" dirty="0"/>
              <a:t> 4. </a:t>
            </a:r>
            <a:r>
              <a:rPr lang="en-IN" sz="2000" u="sng" dirty="0">
                <a:solidFill>
                  <a:srgbClr val="7030A0"/>
                </a:solidFill>
              </a:rPr>
              <a:t>Boolean(‘bool’): </a:t>
            </a:r>
            <a:r>
              <a:rPr lang="en-IN" sz="1800" dirty="0"/>
              <a:t>Represents either ‘True’ or ‘False’.</a:t>
            </a:r>
          </a:p>
          <a:p>
            <a:pPr marL="0" indent="0">
              <a:buNone/>
            </a:pPr>
            <a:r>
              <a:rPr lang="en-IN" sz="2000" dirty="0"/>
              <a:t> 5. </a:t>
            </a:r>
            <a:r>
              <a:rPr lang="en-IN" sz="2000" u="sng" dirty="0">
                <a:solidFill>
                  <a:srgbClr val="7030A0"/>
                </a:solidFill>
              </a:rPr>
              <a:t>Lists(‘list’): </a:t>
            </a:r>
            <a:r>
              <a:rPr lang="en-IN" sz="1800" dirty="0"/>
              <a:t>Ordered collections of items, which can be different data types, enclosed in square brackets,  </a:t>
            </a:r>
            <a:r>
              <a:rPr lang="en-IN" sz="1800" dirty="0" err="1"/>
              <a:t>eg.</a:t>
            </a:r>
            <a:r>
              <a:rPr lang="en-IN" sz="1800" dirty="0"/>
              <a:t>, [1,2,3].</a:t>
            </a:r>
          </a:p>
          <a:p>
            <a:pPr marL="0" indent="0">
              <a:buNone/>
            </a:pPr>
            <a:r>
              <a:rPr lang="en-IN" sz="2000" dirty="0"/>
              <a:t> 6. </a:t>
            </a:r>
            <a:r>
              <a:rPr lang="en-IN" sz="2000" u="sng" dirty="0">
                <a:solidFill>
                  <a:srgbClr val="7030A0"/>
                </a:solidFill>
              </a:rPr>
              <a:t>Tuples(‘tuple’): </a:t>
            </a:r>
            <a:r>
              <a:rPr lang="en-IN" sz="1800" dirty="0"/>
              <a:t>Ordered and immutable collections of items, enclosed in parenthesis, </a:t>
            </a:r>
            <a:r>
              <a:rPr lang="en-IN" sz="1800" dirty="0" err="1"/>
              <a:t>eg.</a:t>
            </a:r>
            <a:r>
              <a:rPr lang="en-IN" sz="1800" dirty="0"/>
              <a:t>,(1,2,3).</a:t>
            </a:r>
          </a:p>
          <a:p>
            <a:pPr marL="0" indent="0">
              <a:buNone/>
            </a:pPr>
            <a:r>
              <a:rPr lang="en-IN" sz="2000" dirty="0"/>
              <a:t> 7. </a:t>
            </a:r>
            <a:r>
              <a:rPr lang="en-IN" sz="2000" u="sng" dirty="0">
                <a:solidFill>
                  <a:srgbClr val="7030A0"/>
                </a:solidFill>
              </a:rPr>
              <a:t>Dictionary(‘</a:t>
            </a:r>
            <a:r>
              <a:rPr lang="en-IN" sz="2000" u="sng" dirty="0" err="1">
                <a:solidFill>
                  <a:srgbClr val="7030A0"/>
                </a:solidFill>
              </a:rPr>
              <a:t>dict</a:t>
            </a:r>
            <a:r>
              <a:rPr lang="en-IN" sz="2000" u="sng" dirty="0">
                <a:solidFill>
                  <a:srgbClr val="7030A0"/>
                </a:solidFill>
              </a:rPr>
              <a:t>’): </a:t>
            </a:r>
            <a:r>
              <a:rPr lang="en-IN" sz="1800" dirty="0"/>
              <a:t>Unordered collection of key-value pairs, enclosed in curly braces, </a:t>
            </a:r>
            <a:r>
              <a:rPr lang="en-IN" sz="1800" dirty="0" err="1"/>
              <a:t>eg.</a:t>
            </a:r>
            <a:r>
              <a:rPr lang="en-IN" sz="1800" dirty="0"/>
              <a:t>,{“</a:t>
            </a:r>
            <a:r>
              <a:rPr lang="en-IN" sz="1800" dirty="0" err="1"/>
              <a:t>name”:”Alice</a:t>
            </a:r>
            <a:r>
              <a:rPr lang="en-IN" sz="1800" dirty="0"/>
              <a:t>”, “age”:30}.</a:t>
            </a:r>
          </a:p>
        </p:txBody>
      </p:sp>
      <p:sp>
        <p:nvSpPr>
          <p:cNvPr id="4" name="Content Placeholder 3">
            <a:extLst>
              <a:ext uri="{FF2B5EF4-FFF2-40B4-BE49-F238E27FC236}">
                <a16:creationId xmlns:a16="http://schemas.microsoft.com/office/drawing/2014/main" id="{1AC747CC-5F12-287F-A1E6-2A2C37FA898D}"/>
              </a:ext>
            </a:extLst>
          </p:cNvPr>
          <p:cNvSpPr>
            <a:spLocks noGrp="1"/>
          </p:cNvSpPr>
          <p:nvPr>
            <p:ph sz="half" idx="2"/>
          </p:nvPr>
        </p:nvSpPr>
        <p:spPr>
          <a:xfrm>
            <a:off x="6019801" y="1193904"/>
            <a:ext cx="6096000" cy="5822302"/>
          </a:xfrm>
        </p:spPr>
        <p:txBody>
          <a:bodyPr>
            <a:normAutofit fontScale="92500"/>
          </a:bodyPr>
          <a:lstStyle/>
          <a:p>
            <a:pPr marL="0" indent="0">
              <a:buNone/>
            </a:pPr>
            <a:r>
              <a:rPr lang="en-IN" dirty="0"/>
              <a:t> </a:t>
            </a:r>
            <a:r>
              <a:rPr lang="en-IN" sz="2000" dirty="0"/>
              <a:t>Python is dynamically typed, meaning you don’t need to </a:t>
            </a:r>
            <a:r>
              <a:rPr lang="en-IN" sz="2000" dirty="0" err="1"/>
              <a:t>explicity</a:t>
            </a:r>
            <a:r>
              <a:rPr lang="en-IN" sz="2000" dirty="0"/>
              <a:t> declare a variables data type; its </a:t>
            </a:r>
            <a:r>
              <a:rPr lang="en-IN" sz="2000" dirty="0" err="1"/>
              <a:t>unferred</a:t>
            </a:r>
            <a:r>
              <a:rPr lang="en-IN" sz="2000" dirty="0"/>
              <a:t> based on the value assigned to it. For example:</a:t>
            </a:r>
          </a:p>
          <a:p>
            <a:pPr marL="0" indent="0">
              <a:buNone/>
            </a:pPr>
            <a:r>
              <a:rPr lang="en-IN" sz="2000" dirty="0"/>
              <a:t>          </a:t>
            </a:r>
            <a:r>
              <a:rPr lang="en-IN" sz="1600" dirty="0"/>
              <a:t>x = </a:t>
            </a:r>
            <a:r>
              <a:rPr lang="en-IN" sz="1600" dirty="0">
                <a:solidFill>
                  <a:srgbClr val="FF0000"/>
                </a:solidFill>
              </a:rPr>
              <a:t>5</a:t>
            </a:r>
            <a:r>
              <a:rPr lang="en-IN" sz="1600" dirty="0"/>
              <a:t>                    # x is an integer</a:t>
            </a:r>
          </a:p>
          <a:p>
            <a:pPr marL="0" indent="0">
              <a:buNone/>
            </a:pPr>
            <a:r>
              <a:rPr lang="en-IN" sz="1600" dirty="0"/>
              <a:t>            y = </a:t>
            </a:r>
            <a:r>
              <a:rPr lang="en-IN" sz="1600" dirty="0">
                <a:solidFill>
                  <a:srgbClr val="FF0000"/>
                </a:solidFill>
              </a:rPr>
              <a:t>3.14</a:t>
            </a:r>
            <a:r>
              <a:rPr lang="en-IN" sz="1600" dirty="0"/>
              <a:t>              # y is a floating-point number</a:t>
            </a:r>
          </a:p>
          <a:p>
            <a:pPr marL="0" indent="0">
              <a:buNone/>
            </a:pPr>
            <a:r>
              <a:rPr lang="en-IN" sz="1600" dirty="0"/>
              <a:t>            name = </a:t>
            </a:r>
            <a:r>
              <a:rPr lang="en-IN" sz="1600" dirty="0">
                <a:solidFill>
                  <a:schemeClr val="accent6">
                    <a:lumMod val="75000"/>
                  </a:schemeClr>
                </a:solidFill>
              </a:rPr>
              <a:t>“John”  </a:t>
            </a:r>
            <a:r>
              <a:rPr lang="en-IN" sz="1600" dirty="0"/>
              <a:t># name is a string</a:t>
            </a:r>
          </a:p>
          <a:p>
            <a:pPr marL="0" indent="0">
              <a:buNone/>
            </a:pPr>
            <a:r>
              <a:rPr lang="en-IN" sz="2000" dirty="0"/>
              <a:t>You can use functions like ‘type()’ to determine the data type of a variable:</a:t>
            </a:r>
          </a:p>
          <a:p>
            <a:pPr marL="0" indent="0">
              <a:buNone/>
            </a:pPr>
            <a:r>
              <a:rPr lang="en-IN" sz="1600" dirty="0">
                <a:solidFill>
                  <a:srgbClr val="FFC000"/>
                </a:solidFill>
              </a:rPr>
              <a:t>            print</a:t>
            </a:r>
            <a:r>
              <a:rPr lang="en-IN" sz="1600" dirty="0"/>
              <a:t>(</a:t>
            </a:r>
            <a:r>
              <a:rPr lang="en-IN" sz="1600" dirty="0">
                <a:solidFill>
                  <a:srgbClr val="FFC000"/>
                </a:solidFill>
              </a:rPr>
              <a:t>type</a:t>
            </a:r>
            <a:r>
              <a:rPr lang="en-IN" sz="1600" dirty="0"/>
              <a:t>(x))            # &lt;class ‘int’&gt;</a:t>
            </a:r>
          </a:p>
          <a:p>
            <a:pPr marL="0" indent="0">
              <a:buNone/>
            </a:pPr>
            <a:r>
              <a:rPr lang="en-IN" sz="1600" dirty="0">
                <a:solidFill>
                  <a:srgbClr val="FFC000"/>
                </a:solidFill>
              </a:rPr>
              <a:t>            print</a:t>
            </a:r>
            <a:r>
              <a:rPr lang="en-IN" sz="1600" dirty="0"/>
              <a:t>(</a:t>
            </a:r>
            <a:r>
              <a:rPr lang="en-IN" sz="1600" dirty="0">
                <a:solidFill>
                  <a:srgbClr val="FFC000"/>
                </a:solidFill>
              </a:rPr>
              <a:t>type</a:t>
            </a:r>
            <a:r>
              <a:rPr lang="en-IN" sz="1600" dirty="0"/>
              <a:t>(y))            # &lt;class ‘float’&gt;</a:t>
            </a:r>
          </a:p>
          <a:p>
            <a:pPr marL="0" indent="0">
              <a:buNone/>
            </a:pPr>
            <a:r>
              <a:rPr lang="en-IN" sz="1600" dirty="0"/>
              <a:t>            </a:t>
            </a:r>
            <a:r>
              <a:rPr lang="en-IN" sz="1600" dirty="0">
                <a:solidFill>
                  <a:srgbClr val="FFC000"/>
                </a:solidFill>
              </a:rPr>
              <a:t>print</a:t>
            </a:r>
            <a:r>
              <a:rPr lang="en-IN" sz="1600" dirty="0"/>
              <a:t>(</a:t>
            </a:r>
            <a:r>
              <a:rPr lang="en-IN" sz="1600" dirty="0">
                <a:solidFill>
                  <a:srgbClr val="FFC000"/>
                </a:solidFill>
              </a:rPr>
              <a:t>type</a:t>
            </a:r>
            <a:r>
              <a:rPr lang="en-IN" sz="1600" dirty="0"/>
              <a:t>(name))    #&lt;class ‘str’&gt;</a:t>
            </a:r>
          </a:p>
          <a:p>
            <a:pPr marL="0" indent="0">
              <a:buNone/>
            </a:pPr>
            <a:r>
              <a:rPr lang="en-IN" sz="2000" dirty="0"/>
              <a:t>These are the fundamental data types in Python, and you can create more complex data structures and classes to suit your specific needs.</a:t>
            </a:r>
          </a:p>
          <a:p>
            <a:pPr marL="0" indent="0">
              <a:buNone/>
            </a:pPr>
            <a:endParaRPr lang="en-IN" sz="2000" dirty="0"/>
          </a:p>
        </p:txBody>
      </p:sp>
    </p:spTree>
    <p:extLst>
      <p:ext uri="{BB962C8B-B14F-4D97-AF65-F5344CB8AC3E}">
        <p14:creationId xmlns:p14="http://schemas.microsoft.com/office/powerpoint/2010/main" val="126805796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9082-A5B4-28D9-9E21-90ED53B7A552}"/>
              </a:ext>
            </a:extLst>
          </p:cNvPr>
          <p:cNvSpPr>
            <a:spLocks noGrp="1"/>
          </p:cNvSpPr>
          <p:nvPr>
            <p:ph type="title"/>
          </p:nvPr>
        </p:nvSpPr>
        <p:spPr>
          <a:xfrm>
            <a:off x="2944585" y="62188"/>
            <a:ext cx="6150429" cy="917526"/>
          </a:xfrm>
        </p:spPr>
        <p:txBody>
          <a:bodyPr>
            <a:normAutofit/>
          </a:bodyPr>
          <a:lstStyle/>
          <a:p>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Manipulation</a:t>
            </a:r>
          </a:p>
        </p:txBody>
      </p:sp>
      <p:sp>
        <p:nvSpPr>
          <p:cNvPr id="3" name="Content Placeholder 2">
            <a:extLst>
              <a:ext uri="{FF2B5EF4-FFF2-40B4-BE49-F238E27FC236}">
                <a16:creationId xmlns:a16="http://schemas.microsoft.com/office/drawing/2014/main" id="{44F0ECD8-DBAE-90A7-1BC6-C8FC53D0446B}"/>
              </a:ext>
            </a:extLst>
          </p:cNvPr>
          <p:cNvSpPr>
            <a:spLocks noGrp="1"/>
          </p:cNvSpPr>
          <p:nvPr>
            <p:ph sz="half" idx="1"/>
          </p:nvPr>
        </p:nvSpPr>
        <p:spPr>
          <a:xfrm>
            <a:off x="707571" y="1088507"/>
            <a:ext cx="5181600" cy="5707304"/>
          </a:xfrm>
        </p:spPr>
        <p:txBody>
          <a:bodyPr>
            <a:normAutofit fontScale="92500" lnSpcReduction="10000"/>
          </a:bodyPr>
          <a:lstStyle/>
          <a:p>
            <a:pPr marL="0" indent="0">
              <a:buNone/>
            </a:pPr>
            <a:r>
              <a:rPr lang="en-IN" sz="2000" dirty="0"/>
              <a:t>Data manipulation in Python can be done using various libraries, but one of the most commonly used ones is ‘</a:t>
            </a:r>
            <a:r>
              <a:rPr lang="en-IN" sz="2000" b="1" dirty="0"/>
              <a:t>pandas</a:t>
            </a:r>
            <a:r>
              <a:rPr lang="en-IN" sz="2000" dirty="0"/>
              <a:t>’ . Here’s a brief overview of how to manipulate data using ‘</a:t>
            </a:r>
            <a:r>
              <a:rPr lang="en-IN" sz="2000" b="1" dirty="0"/>
              <a:t>pandas</a:t>
            </a:r>
            <a:r>
              <a:rPr lang="en-IN" sz="2000" dirty="0"/>
              <a:t>’:</a:t>
            </a:r>
          </a:p>
          <a:p>
            <a:pPr marL="0" indent="0">
              <a:buNone/>
            </a:pPr>
            <a:r>
              <a:rPr lang="en-IN" sz="2000" dirty="0"/>
              <a:t>    </a:t>
            </a:r>
            <a:r>
              <a:rPr lang="en-IN" sz="1800" dirty="0"/>
              <a:t>1. Import the Pandas Library.</a:t>
            </a:r>
          </a:p>
          <a:p>
            <a:pPr marL="0" indent="0">
              <a:buNone/>
            </a:pPr>
            <a:r>
              <a:rPr lang="en-IN" sz="1800" dirty="0"/>
              <a:t>    2. Reading Data.</a:t>
            </a:r>
          </a:p>
          <a:p>
            <a:pPr marL="0" indent="0">
              <a:buNone/>
            </a:pPr>
            <a:r>
              <a:rPr lang="en-IN" sz="1800" dirty="0"/>
              <a:t>    3. Exploring Data. </a:t>
            </a:r>
          </a:p>
          <a:p>
            <a:pPr marL="0" indent="0">
              <a:buNone/>
            </a:pPr>
            <a:r>
              <a:rPr lang="en-IN" sz="1800" dirty="0"/>
              <a:t>    4. Selecting Data. </a:t>
            </a:r>
          </a:p>
          <a:p>
            <a:pPr marL="0" indent="0">
              <a:buNone/>
            </a:pPr>
            <a:r>
              <a:rPr lang="en-IN" sz="1800" dirty="0"/>
              <a:t>    5. Modifying Data. </a:t>
            </a:r>
          </a:p>
          <a:p>
            <a:pPr marL="0" indent="0">
              <a:buNone/>
            </a:pPr>
            <a:r>
              <a:rPr lang="en-IN" sz="1800" dirty="0"/>
              <a:t>    6. Aggregation and Grouping. </a:t>
            </a:r>
          </a:p>
          <a:p>
            <a:pPr marL="0" indent="0">
              <a:buNone/>
            </a:pPr>
            <a:r>
              <a:rPr lang="en-IN" sz="1800" dirty="0"/>
              <a:t>    7. Handling Missing Data. </a:t>
            </a:r>
          </a:p>
          <a:p>
            <a:pPr marL="0" indent="0">
              <a:buNone/>
            </a:pPr>
            <a:r>
              <a:rPr lang="en-IN" sz="2000" dirty="0"/>
              <a:t>These are the some fundamental operations, but ‘</a:t>
            </a:r>
            <a:r>
              <a:rPr lang="en-IN" sz="2000" b="1" dirty="0"/>
              <a:t>pandas</a:t>
            </a:r>
            <a:r>
              <a:rPr lang="en-IN" sz="2000" dirty="0"/>
              <a:t>’ offers a wide range of capabilities for data manipulation. Depending on your specific task, you may need to explore more advanced techniques and functions.      </a:t>
            </a:r>
          </a:p>
        </p:txBody>
      </p:sp>
      <p:sp>
        <p:nvSpPr>
          <p:cNvPr id="4" name="Content Placeholder 3">
            <a:extLst>
              <a:ext uri="{FF2B5EF4-FFF2-40B4-BE49-F238E27FC236}">
                <a16:creationId xmlns:a16="http://schemas.microsoft.com/office/drawing/2014/main" id="{ED99F412-3672-B67C-CA89-1F6E8E3A253D}"/>
              </a:ext>
            </a:extLst>
          </p:cNvPr>
          <p:cNvSpPr>
            <a:spLocks noGrp="1"/>
          </p:cNvSpPr>
          <p:nvPr>
            <p:ph sz="half" idx="2"/>
          </p:nvPr>
        </p:nvSpPr>
        <p:spPr>
          <a:xfrm>
            <a:off x="6172201" y="1212979"/>
            <a:ext cx="6019799" cy="5582831"/>
          </a:xfrm>
        </p:spPr>
        <p:txBody>
          <a:bodyPr>
            <a:normAutofit fontScale="92500" lnSpcReduction="10000"/>
          </a:bodyPr>
          <a:lstStyle/>
          <a:p>
            <a:pPr marL="0" indent="0">
              <a:buNone/>
            </a:pPr>
            <a:r>
              <a:rPr lang="en-IN" sz="2000" dirty="0"/>
              <a:t>Here are examples of common data manipulation tasks using Python’s ‘</a:t>
            </a:r>
            <a:r>
              <a:rPr lang="en-IN" sz="2000" b="1" dirty="0"/>
              <a:t>pandas</a:t>
            </a:r>
            <a:r>
              <a:rPr lang="en-IN" sz="2000" dirty="0"/>
              <a:t>’ library:</a:t>
            </a:r>
          </a:p>
          <a:p>
            <a:pPr marL="0" indent="0">
              <a:buNone/>
            </a:pPr>
            <a:r>
              <a:rPr lang="en-IN" sz="2000" dirty="0"/>
              <a:t>       </a:t>
            </a:r>
            <a:r>
              <a:rPr lang="en-IN" sz="2000" u="sng" dirty="0">
                <a:solidFill>
                  <a:srgbClr val="7030A0"/>
                </a:solidFill>
              </a:rPr>
              <a:t>1. Sorting Data:</a:t>
            </a:r>
          </a:p>
          <a:p>
            <a:pPr marL="0" indent="0">
              <a:buNone/>
            </a:pPr>
            <a:r>
              <a:rPr lang="en-IN" sz="2000" dirty="0"/>
              <a:t>            To sort data by one or more columns:</a:t>
            </a:r>
          </a:p>
          <a:p>
            <a:pPr marL="0" indent="0">
              <a:buNone/>
            </a:pPr>
            <a:r>
              <a:rPr lang="en-IN" sz="1300" dirty="0"/>
              <a:t> # Sort by a single column in ascending order</a:t>
            </a:r>
          </a:p>
          <a:p>
            <a:pPr marL="0" indent="0">
              <a:buNone/>
            </a:pPr>
            <a:r>
              <a:rPr lang="en-IN" sz="1300" dirty="0"/>
              <a:t> </a:t>
            </a:r>
            <a:r>
              <a:rPr lang="en-IN" sz="1300" dirty="0" err="1"/>
              <a:t>df.sort_values</a:t>
            </a:r>
            <a:r>
              <a:rPr lang="en-IN" sz="1300" dirty="0"/>
              <a:t>(by=‘</a:t>
            </a:r>
            <a:r>
              <a:rPr lang="en-IN" sz="1300" dirty="0" err="1"/>
              <a:t>ColumnName</a:t>
            </a:r>
            <a:r>
              <a:rPr lang="en-IN" sz="1300" dirty="0"/>
              <a:t>’,  ascending=True, </a:t>
            </a:r>
            <a:r>
              <a:rPr lang="en-IN" sz="1300" dirty="0" err="1"/>
              <a:t>inplace</a:t>
            </a:r>
            <a:r>
              <a:rPr lang="en-IN" sz="1300" dirty="0"/>
              <a:t>=True)</a:t>
            </a:r>
          </a:p>
          <a:p>
            <a:pPr marL="0" indent="0">
              <a:buNone/>
            </a:pPr>
            <a:r>
              <a:rPr lang="en-IN" sz="1300" dirty="0"/>
              <a:t> # Sort by multiple columns</a:t>
            </a:r>
          </a:p>
          <a:p>
            <a:pPr marL="0" indent="0">
              <a:buNone/>
            </a:pPr>
            <a:r>
              <a:rPr lang="en-IN" sz="1300" dirty="0"/>
              <a:t> </a:t>
            </a:r>
            <a:r>
              <a:rPr lang="en-IN" sz="1300" dirty="0" err="1"/>
              <a:t>df.sort_values</a:t>
            </a:r>
            <a:r>
              <a:rPr lang="en-IN" sz="1300" dirty="0"/>
              <a:t>(by=[‘Column1’, ‘Column2’], ascending=[True, False], </a:t>
            </a:r>
            <a:r>
              <a:rPr lang="en-IN" sz="1300" dirty="0" err="1"/>
              <a:t>inplace</a:t>
            </a:r>
            <a:r>
              <a:rPr lang="en-IN" sz="1300" dirty="0"/>
              <a:t>=True)</a:t>
            </a:r>
          </a:p>
          <a:p>
            <a:pPr marL="0" indent="0">
              <a:buNone/>
            </a:pPr>
            <a:r>
              <a:rPr lang="en-IN" sz="1200" dirty="0"/>
              <a:t>          </a:t>
            </a:r>
            <a:r>
              <a:rPr lang="en-IN" sz="2000" dirty="0"/>
              <a:t> </a:t>
            </a:r>
            <a:r>
              <a:rPr lang="en-IN" sz="2000" u="sng" dirty="0">
                <a:solidFill>
                  <a:srgbClr val="7030A0"/>
                </a:solidFill>
              </a:rPr>
              <a:t>2. Filtering Data:</a:t>
            </a:r>
            <a:endParaRPr lang="en-IN" sz="2000" dirty="0"/>
          </a:p>
          <a:p>
            <a:pPr marL="0" indent="0">
              <a:buNone/>
            </a:pPr>
            <a:r>
              <a:rPr lang="en-IN" sz="2000" dirty="0">
                <a:solidFill>
                  <a:srgbClr val="7030A0"/>
                </a:solidFill>
              </a:rPr>
              <a:t>            </a:t>
            </a:r>
            <a:r>
              <a:rPr lang="en-IN" sz="2000" dirty="0"/>
              <a:t>To filter rows based on a condition:</a:t>
            </a:r>
          </a:p>
          <a:p>
            <a:pPr marL="0" indent="0">
              <a:buNone/>
            </a:pPr>
            <a:r>
              <a:rPr lang="en-IN" sz="1300" dirty="0"/>
              <a:t># Filtering rows where a column meets a condition</a:t>
            </a:r>
          </a:p>
          <a:p>
            <a:pPr marL="0" indent="0">
              <a:buNone/>
            </a:pPr>
            <a:r>
              <a:rPr lang="en-IN" sz="1300" dirty="0" err="1"/>
              <a:t>Filtered_df</a:t>
            </a:r>
            <a:r>
              <a:rPr lang="en-IN" sz="1300" dirty="0"/>
              <a:t> = </a:t>
            </a:r>
            <a:r>
              <a:rPr lang="en-IN" sz="1300" dirty="0" err="1"/>
              <a:t>df</a:t>
            </a:r>
            <a:r>
              <a:rPr lang="en-IN" sz="1300" dirty="0"/>
              <a:t>[</a:t>
            </a:r>
            <a:r>
              <a:rPr lang="en-IN" sz="1300" dirty="0" err="1"/>
              <a:t>df</a:t>
            </a:r>
            <a:r>
              <a:rPr lang="en-IN" sz="1300" dirty="0"/>
              <a:t>[‘Column1’]&gt;50]</a:t>
            </a:r>
          </a:p>
          <a:p>
            <a:pPr marL="0" indent="0">
              <a:buNone/>
            </a:pPr>
            <a:r>
              <a:rPr lang="en-IN" sz="1300" dirty="0"/>
              <a:t># combining multiple conditions using logical operators</a:t>
            </a:r>
          </a:p>
          <a:p>
            <a:pPr marL="0" indent="0">
              <a:buNone/>
            </a:pPr>
            <a:r>
              <a:rPr lang="en-IN" sz="1300" dirty="0" err="1"/>
              <a:t>Filtered_df</a:t>
            </a:r>
            <a:r>
              <a:rPr lang="en-IN" sz="1300" dirty="0"/>
              <a:t> = </a:t>
            </a:r>
            <a:r>
              <a:rPr lang="en-IN" sz="1300" dirty="0" err="1"/>
              <a:t>df</a:t>
            </a:r>
            <a:r>
              <a:rPr lang="en-IN" sz="1300" dirty="0"/>
              <a:t>[(</a:t>
            </a:r>
            <a:r>
              <a:rPr lang="en-IN" sz="1300" dirty="0" err="1"/>
              <a:t>df</a:t>
            </a:r>
            <a:r>
              <a:rPr lang="en-IN" sz="1300" dirty="0"/>
              <a:t>[‘Column1’]&gt;50) &amp; (</a:t>
            </a:r>
            <a:r>
              <a:rPr lang="en-IN" sz="1300" dirty="0" err="1"/>
              <a:t>df</a:t>
            </a:r>
            <a:r>
              <a:rPr lang="en-IN" sz="1300" dirty="0"/>
              <a:t>[‘Column2’]==‘Value’)]</a:t>
            </a:r>
          </a:p>
          <a:p>
            <a:pPr marL="0" indent="0">
              <a:buNone/>
            </a:pPr>
            <a:endParaRPr lang="en-IN" sz="1200" dirty="0">
              <a:solidFill>
                <a:srgbClr val="7030A0"/>
              </a:solidFill>
            </a:endParaRPr>
          </a:p>
        </p:txBody>
      </p:sp>
    </p:spTree>
    <p:extLst>
      <p:ext uri="{BB962C8B-B14F-4D97-AF65-F5344CB8AC3E}">
        <p14:creationId xmlns:p14="http://schemas.microsoft.com/office/powerpoint/2010/main" val="1367279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1097</TotalTime>
  <Words>2832</Words>
  <Application>Microsoft Office PowerPoint</Application>
  <PresentationFormat>Widescreen</PresentationFormat>
  <Paragraphs>228</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Elephant</vt:lpstr>
      <vt:lpstr>Trebuchet MS</vt:lpstr>
      <vt:lpstr>Wingdings</vt:lpstr>
      <vt:lpstr>Wingdings 3</vt:lpstr>
      <vt:lpstr>Facet</vt:lpstr>
      <vt:lpstr>Office Theme</vt:lpstr>
      <vt:lpstr>FUNCTIONS &amp; MODULES, DATA MANIPULATION  FUNCTIONS &amp; MODULES</vt:lpstr>
      <vt:lpstr>INTRODUCTION:</vt:lpstr>
      <vt:lpstr>Functions in Python</vt:lpstr>
      <vt:lpstr>Function Parameters</vt:lpstr>
      <vt:lpstr>Return values</vt:lpstr>
      <vt:lpstr>Modules in Python</vt:lpstr>
      <vt:lpstr>Python Module and Functions </vt:lpstr>
      <vt:lpstr>Data types in Python</vt:lpstr>
      <vt:lpstr>Data Manipulation</vt:lpstr>
      <vt:lpstr>                  NumPy for Data Manipulation NumPy, short for “Numerical Python”, is a fundamental Python library for numerical and scientific computing. It provides support for working with large, multi-dimensional arrays and matrices, along with an extensive collection of mathematical functions to perform operations on these arrays. NumPy serves as a foundation for many other data science and scientific computing libraries in Python ecosystem. </vt:lpstr>
      <vt:lpstr>Pandas for Data Manipulation</vt:lpstr>
      <vt:lpstr>Key points about functions, modules and data manipulation</vt:lpstr>
      <vt:lpstr>         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&amp; MODULES, DATA MANIPULATION  FUNCTIONS &amp; MODULES</dc:title>
  <dc:creator>Divya Teja</dc:creator>
  <cp:lastModifiedBy>Divya Teja</cp:lastModifiedBy>
  <cp:revision>15</cp:revision>
  <dcterms:created xsi:type="dcterms:W3CDTF">2023-10-06T13:46:22Z</dcterms:created>
  <dcterms:modified xsi:type="dcterms:W3CDTF">2023-10-10T15:21:12Z</dcterms:modified>
</cp:coreProperties>
</file>