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72" r:id="rId6"/>
    <p:sldId id="260" r:id="rId7"/>
    <p:sldId id="259" r:id="rId8"/>
    <p:sldId id="261" r:id="rId9"/>
    <p:sldId id="273" r:id="rId10"/>
    <p:sldId id="262" r:id="rId11"/>
    <p:sldId id="267" r:id="rId12"/>
    <p:sldId id="265" r:id="rId13"/>
    <p:sldId id="264" r:id="rId14"/>
    <p:sldId id="266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7C32-3D32-42D9-9947-8B60AE339B1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4CA7-3C88-4F8A-86D3-F4A688D0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on different components of GIS –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Hardware, software, Data, People and defined methods and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Interactive Elements</a:t>
            </a:r>
            <a:r>
              <a:rPr lang="en-US" dirty="0"/>
              <a:t>: Consider a brief coding demonstration to show how easy it is to create a responsive layout with Bootstrap.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F13-C865-4B48-A990-14B12AB1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6525"/>
            <a:ext cx="10515600" cy="10683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4363-8EC9-49A4-860C-616C7A1F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66850"/>
            <a:ext cx="10515600" cy="46291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9299-E479-4A99-99A5-A6689F92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3D01-05B8-4C47-B3E6-198E8FE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8390-F578-4C7F-88B2-5DB9A2F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519C-AF5E-414D-A461-EBD68B2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00E7-2B33-4E95-B08B-22993D75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A771-5CF2-49E6-8C99-16456A1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24DD-652F-4300-83ED-A0308B2E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E191-00A6-4C31-9E39-1FC3285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4C5A-3118-44F6-B53E-35EFDD447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22EFB-D27F-4AA2-B551-DD9A26DF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56A0-224B-4D68-867C-663B256B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DE2C-F340-47E9-BF71-8C29E673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89F8-F364-4980-A434-C2176A0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CDB-F65C-4BCA-9FD0-852BE144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D064-E53F-4431-A311-A5E7FF2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9560-4093-4FF1-A10F-95A09147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B43E-588D-4E21-B067-4FE2FC7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288A-C6EE-4CBC-830B-17443E6A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49CD-EBB0-443F-8B6B-DCB1F21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E998-0975-42FA-A712-06429B4F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2C62-3985-48BC-89C8-62F8B7DC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8AC1-6E33-4285-94F9-6DCDCA4D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5B0-05A6-4A5F-9121-DA2727B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F1-354C-425E-A045-45A298B8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57B0-7BAD-4754-BE77-518F147D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BF1E8-AF06-49E3-945C-2C712E98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0A8B-52C4-4A49-A9ED-33A13B4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9DA4-64C6-4600-B7B4-56263A8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2FC38-D3F2-4DBC-8F6D-FDA7330C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6041-F8FD-4734-B1B8-E13C6EB3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B5B6-128B-4C06-9D22-A375D7A4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B7FB-C292-45E2-A2A1-4A07ABD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1FE7-3256-4624-93B1-AB7D8648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864C0-9AAC-44D7-94D0-91F1352F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57D72-3E84-44F5-91ED-4127082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CE437-D2F5-456B-8F2A-C8237126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9B3-2B76-4F13-B57D-F122492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6E8-B8E8-4CB1-8A16-598A01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3E033-79CE-4104-A53C-B787309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5222F-6122-47D5-94CA-69C8250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9638-1D0F-45C4-9F94-F39A1C08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F9163-B355-4D93-A9A8-CE95FFE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72557-DA08-4692-959C-0F5FC55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8E32-99FF-401B-AECD-F3F6398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E3F0-E25B-41A2-B44F-CB4F3E8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04F6-7A7E-4DC3-8B00-3B080D7F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A5031-AF39-49C6-B708-BF08E612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E3B9-B9DF-409E-BD90-A09D348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494C-4F3B-42D1-821F-9FA4DF0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FD87-CD4D-4030-B13B-267CFDF2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9DE-DA87-4687-8522-FEBF9C7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E75D-6A04-407D-A07C-15F8FFD0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C2BD-4746-4161-9197-CCC0E6CA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C16C-C9F8-454A-9529-CD443975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995D-1CB1-4D9A-AECE-EB0AF23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C554-C398-499B-B599-738EB8D7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F98ED-99A9-45CE-A598-4B74220A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774A-9D44-43CB-A2F0-AFA3F181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6350"/>
            <a:ext cx="10515600" cy="490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3D4-5B06-4FA5-B44F-39018F74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F20D-11ED-48B8-9D1A-0D5EBA71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11D7-7C48-466B-BFAF-60E99C7C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3A2E4-6D9B-407E-8ED2-1C793D51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6" y="-411480"/>
            <a:ext cx="12289536" cy="7680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DDCA8-8684-4CE8-BA5A-D1DBBCA2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301" y="88900"/>
            <a:ext cx="4267199" cy="2063750"/>
          </a:xfrm>
          <a:solidFill>
            <a:srgbClr val="FFFFFF">
              <a:alpha val="60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Kanit Light" pitchFamily="2" charset="-34"/>
                <a:cs typeface="Kanit Light" pitchFamily="2" charset="-34"/>
              </a:rPr>
              <a:t>GIS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885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9E70-5757-4AF9-93D6-362689B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6849-B124-4523-8301-796E8BCD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Required tools and libraries.</a:t>
            </a:r>
          </a:p>
          <a:p>
            <a:r>
              <a:rPr lang="en-US" dirty="0"/>
              <a:t>Code Editor:</a:t>
            </a:r>
          </a:p>
          <a:p>
            <a:pPr lvl="1"/>
            <a:r>
              <a:rPr lang="en-US" dirty="0"/>
              <a:t>Recommended: Visual Studio Code 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  <a:p>
            <a:r>
              <a:rPr lang="en-US" dirty="0"/>
              <a:t>Web Browser:</a:t>
            </a:r>
          </a:p>
          <a:p>
            <a:pPr lvl="1"/>
            <a:r>
              <a:rPr lang="en-US" dirty="0"/>
              <a:t>Recommended: Google Chrome or Firefox.</a:t>
            </a:r>
          </a:p>
          <a:p>
            <a:r>
              <a:rPr lang="en-US" dirty="0"/>
              <a:t>Libraries:</a:t>
            </a:r>
          </a:p>
          <a:p>
            <a:pPr lvl="1"/>
            <a:r>
              <a:rPr lang="en-US" b="1" dirty="0"/>
              <a:t>Leaflet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Leaflet.js and Leaflet.css files.</a:t>
            </a:r>
          </a:p>
          <a:p>
            <a:pPr lvl="1"/>
            <a:r>
              <a:rPr lang="en-US" b="1" dirty="0"/>
              <a:t>Bootstrap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Bootstrap CSS and JS files.</a:t>
            </a:r>
          </a:p>
          <a:p>
            <a:pPr lvl="1"/>
            <a:r>
              <a:rPr lang="en-US" b="1" dirty="0" err="1"/>
              <a:t>GeoJSON</a:t>
            </a:r>
            <a:r>
              <a:rPr lang="en-US" b="1" dirty="0"/>
              <a:t> Data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Sample </a:t>
            </a:r>
            <a:r>
              <a:rPr lang="en-US" dirty="0" err="1"/>
              <a:t>GeoJSON</a:t>
            </a:r>
            <a:r>
              <a:rPr lang="en-US" dirty="0"/>
              <a:t> data files.</a:t>
            </a:r>
          </a:p>
          <a:p>
            <a:r>
              <a:rPr lang="en-US" dirty="0"/>
              <a:t>Setting up a basic HTML template.</a:t>
            </a:r>
          </a:p>
          <a:p>
            <a:r>
              <a:rPr lang="en-US" dirty="0"/>
              <a:t>Integrating Leaflet and Bootstrap.</a:t>
            </a:r>
          </a:p>
        </p:txBody>
      </p:sp>
    </p:spTree>
    <p:extLst>
      <p:ext uri="{BB962C8B-B14F-4D97-AF65-F5344CB8AC3E}">
        <p14:creationId xmlns:p14="http://schemas.microsoft.com/office/powerpoint/2010/main" val="230826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1B98-4B5F-4D9B-A320-A3D825BC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Bootstrap and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A0F8-B35E-4F59-AFD2-FFC5471B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the layout with Bootstrap.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r>
              <a:rPr lang="en-US" dirty="0"/>
              <a:t>Integrating map with Bootstrap components.</a:t>
            </a:r>
          </a:p>
          <a:p>
            <a:r>
              <a:rPr lang="en-US" dirty="0"/>
              <a:t>Adding tile layers</a:t>
            </a:r>
          </a:p>
        </p:txBody>
      </p:sp>
    </p:spTree>
    <p:extLst>
      <p:ext uri="{BB962C8B-B14F-4D97-AF65-F5344CB8AC3E}">
        <p14:creationId xmlns:p14="http://schemas.microsoft.com/office/powerpoint/2010/main" val="29215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2DDA-9E0F-4065-A865-88CF67D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 and Popups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71D5-5D2C-4D9E-B50E-B4CC74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markers.</a:t>
            </a:r>
          </a:p>
          <a:p>
            <a:r>
              <a:rPr lang="en-US" dirty="0"/>
              <a:t>Adding popups.</a:t>
            </a:r>
          </a:p>
          <a:p>
            <a:r>
              <a:rPr lang="en-US" dirty="0"/>
              <a:t>Customizing markers and popups.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E400-74E5-48DF-998D-9FB4A7EC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D666-1DF1-4E80-9F6F-B6222741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structure.</a:t>
            </a:r>
          </a:p>
          <a:p>
            <a:r>
              <a:rPr lang="en-US" dirty="0"/>
              <a:t>Loading </a:t>
            </a:r>
            <a:r>
              <a:rPr lang="en-US" dirty="0" err="1"/>
              <a:t>GeoJSON</a:t>
            </a:r>
            <a:r>
              <a:rPr lang="en-US" dirty="0"/>
              <a:t> data.</a:t>
            </a:r>
          </a:p>
          <a:p>
            <a:r>
              <a:rPr lang="en-US" dirty="0"/>
              <a:t>Styling </a:t>
            </a:r>
            <a:r>
              <a:rPr lang="en-US" dirty="0" err="1"/>
              <a:t>GeoJSON</a:t>
            </a:r>
            <a:r>
              <a:rPr lang="en-US" dirty="0"/>
              <a:t> layers.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8BCA-25FD-4F89-B16B-84FB66C3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C99F-E40D-4C38-A0A7-DAEB7C7B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map events.</a:t>
            </a:r>
          </a:p>
          <a:p>
            <a:r>
              <a:rPr lang="en-US" dirty="0"/>
              <a:t>Interactive layers and controls.</a:t>
            </a:r>
          </a:p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</p:txBody>
      </p:sp>
    </p:spTree>
    <p:extLst>
      <p:ext uri="{BB962C8B-B14F-4D97-AF65-F5344CB8AC3E}">
        <p14:creationId xmlns:p14="http://schemas.microsoft.com/office/powerpoint/2010/main" val="362250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83F6-69E5-4BDA-A736-3AC580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D1B-7686-4BDE-A5BC-F3B9EC6A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tutorial for this is available a: https://kengeospatialist.github.io/Web-Mapping/</a:t>
            </a:r>
          </a:p>
        </p:txBody>
      </p:sp>
    </p:spTree>
    <p:extLst>
      <p:ext uri="{BB962C8B-B14F-4D97-AF65-F5344CB8AC3E}">
        <p14:creationId xmlns:p14="http://schemas.microsoft.com/office/powerpoint/2010/main" val="4595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6ED-77DA-4F11-A9FF-7AEA1AD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4B1E-AFD0-4FB9-9E1C-3B8B61E4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floor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8127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b="1" dirty="0"/>
              <a:t>Understand the Fundamentals</a:t>
            </a:r>
            <a:endParaRPr lang="en-US" dirty="0"/>
          </a:p>
          <a:p>
            <a:pPr lvl="1"/>
            <a:r>
              <a:rPr lang="en-US" dirty="0"/>
              <a:t>You’ll gain a clear understanding of what GIS (Geographic Information Systems) are and their significance in modern geo applications.</a:t>
            </a:r>
          </a:p>
          <a:p>
            <a:pPr lvl="1"/>
            <a:r>
              <a:rPr lang="en-US" dirty="0"/>
              <a:t>Learn about opensource core technologies: Leaflet, Bootstrap, and </a:t>
            </a:r>
            <a:r>
              <a:rPr lang="en-US" dirty="0" err="1"/>
              <a:t>GeoJSON</a:t>
            </a:r>
            <a:r>
              <a:rPr lang="en-US" dirty="0"/>
              <a:t> and other </a:t>
            </a:r>
            <a:r>
              <a:rPr lang="en-US" dirty="0" err="1"/>
              <a:t>alternertives</a:t>
            </a:r>
            <a:endParaRPr lang="en-US" dirty="0"/>
          </a:p>
          <a:p>
            <a:r>
              <a:rPr lang="en-US" b="1" dirty="0"/>
              <a:t>Setup and Environment</a:t>
            </a:r>
            <a:endParaRPr lang="en-US" dirty="0"/>
          </a:p>
          <a:p>
            <a:pPr lvl="1"/>
            <a:r>
              <a:rPr lang="en-US" dirty="0"/>
              <a:t>Get familiar with setting up a development environment for building GIS web applications.</a:t>
            </a:r>
          </a:p>
          <a:p>
            <a:pPr lvl="1"/>
            <a:r>
              <a:rPr lang="en-US" dirty="0"/>
              <a:t>Learn to integrate and use Leaflet, Bootstrap, and </a:t>
            </a:r>
            <a:r>
              <a:rPr lang="en-US" dirty="0" err="1"/>
              <a:t>GeoJSON</a:t>
            </a:r>
            <a:r>
              <a:rPr lang="en-US" dirty="0"/>
              <a:t> effectively.</a:t>
            </a:r>
          </a:p>
          <a:p>
            <a:r>
              <a:rPr lang="en-US" b="1" dirty="0"/>
              <a:t>Build a basic Functional Map Application</a:t>
            </a:r>
            <a:endParaRPr lang="en-US" dirty="0"/>
          </a:p>
          <a:p>
            <a:pPr lvl="1"/>
            <a:r>
              <a:rPr lang="en-US" dirty="0"/>
              <a:t>Learn to create a basic interactive map using Leaflet.</a:t>
            </a:r>
          </a:p>
          <a:p>
            <a:pPr lvl="1"/>
            <a:r>
              <a:rPr lang="en-US" dirty="0"/>
              <a:t>Understand how to use </a:t>
            </a:r>
            <a:r>
              <a:rPr lang="en-US" dirty="0" err="1"/>
              <a:t>GeoJSON</a:t>
            </a:r>
            <a:r>
              <a:rPr lang="en-US" dirty="0"/>
              <a:t> for handling geographical data.</a:t>
            </a:r>
          </a:p>
          <a:p>
            <a:pPr lvl="1"/>
            <a:r>
              <a:rPr lang="en-US" dirty="0"/>
              <a:t>Use Bootstrap to create a responsive and user-friendly interface.</a:t>
            </a:r>
          </a:p>
          <a:p>
            <a:r>
              <a:rPr lang="en-US" b="1" dirty="0"/>
              <a:t>Implement Advanced Features</a:t>
            </a:r>
            <a:endParaRPr lang="en-US" dirty="0"/>
          </a:p>
          <a:p>
            <a:pPr lvl="1"/>
            <a:r>
              <a:rPr lang="en-US" dirty="0"/>
              <a:t>Explore advanced functionalities such as dynamic data loading, custom controls, and interactive features.</a:t>
            </a:r>
          </a:p>
          <a:p>
            <a:pPr lvl="1"/>
            <a:r>
              <a:rPr lang="en-US" dirty="0"/>
              <a:t>Enhance the application with user interactions and customizations.</a:t>
            </a:r>
          </a:p>
          <a:p>
            <a:r>
              <a:rPr lang="en-US" b="1" dirty="0"/>
              <a:t>Deployment and Best Practices</a:t>
            </a:r>
            <a:endParaRPr lang="en-US" dirty="0"/>
          </a:p>
          <a:p>
            <a:pPr lvl="1"/>
            <a:r>
              <a:rPr lang="en-US" dirty="0"/>
              <a:t>Learn the steps for testing and deploying a GIS web application.</a:t>
            </a:r>
          </a:p>
          <a:p>
            <a:pPr lvl="1"/>
            <a:r>
              <a:rPr lang="en-US" dirty="0"/>
              <a:t>Understand best practices for maintaining and updating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616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 of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Introduction to GIS Web Applications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Setting Up the Environment (</a:t>
            </a:r>
            <a:r>
              <a:rPr lang="en-US" dirty="0"/>
              <a:t>Visual Studio Code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Understanding the Tools(</a:t>
            </a:r>
            <a:r>
              <a:rPr lang="en-US" dirty="0"/>
              <a:t>Bootstrap, Leaflet, and </a:t>
            </a:r>
            <a:r>
              <a:rPr lang="en-US" dirty="0" err="1"/>
              <a:t>GeoJSON</a:t>
            </a:r>
            <a:r>
              <a:rPr lang="en-US" dirty="0"/>
              <a:t>.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Building the Basic Map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Working with </a:t>
            </a:r>
            <a:r>
              <a:rPr lang="en-US" b="1" dirty="0" err="1"/>
              <a:t>GeoJSON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Interactive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Advanced Features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 and Deployment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Q&amp;A and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8150-7AD2-4FDB-BA93-8A0553D1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GIS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B732-1AD8-4351-8D17-6A85849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and Importance</a:t>
            </a:r>
            <a:endParaRPr lang="en-US" dirty="0"/>
          </a:p>
          <a:p>
            <a:r>
              <a:rPr lang="en-US" b="1" dirty="0"/>
              <a:t>GIS (Geographic Information Systems)</a:t>
            </a:r>
            <a:r>
              <a:rPr lang="en-US" dirty="0"/>
              <a:t>: A system designed to capture, store, manipulate, analyze, manage, and present spatial or geographic data.</a:t>
            </a:r>
          </a:p>
          <a:p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Enhances decision-making with spatial insights.</a:t>
            </a:r>
          </a:p>
          <a:p>
            <a:pPr lvl="1"/>
            <a:r>
              <a:rPr lang="en-US" dirty="0"/>
              <a:t>Facilitates efficient resource management.</a:t>
            </a:r>
          </a:p>
          <a:p>
            <a:pPr lvl="1"/>
            <a:r>
              <a:rPr lang="en-US" dirty="0"/>
              <a:t>Supports various sectors like urban planning, environmental monitoring, transportation, and disaster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3561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4D8-668A-47D0-82A8-62155BC3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GIS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DE68-26AD-413F-AE98-A180227E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Real-world Applications of GIS</a:t>
            </a:r>
            <a:endParaRPr lang="en-US" dirty="0"/>
          </a:p>
          <a:p>
            <a:r>
              <a:rPr lang="en-US" b="1" dirty="0"/>
              <a:t>Urban </a:t>
            </a:r>
            <a:r>
              <a:rPr lang="en-US" b="1" dirty="0" err="1"/>
              <a:t>Planning</a:t>
            </a:r>
            <a:r>
              <a:rPr lang="en-US" dirty="0" err="1"/>
              <a:t>:Zoning</a:t>
            </a:r>
            <a:r>
              <a:rPr lang="en-US" dirty="0"/>
              <a:t> and land-use planning.</a:t>
            </a:r>
          </a:p>
          <a:p>
            <a:pPr marL="742950" lvl="1" indent="-285750"/>
            <a:r>
              <a:rPr lang="en-US" dirty="0"/>
              <a:t>Urban Redevelopment Authority of Singapore (URA) - https://www.ura.gov.sg/maps/index.html?service=CTRLPLAN#</a:t>
            </a:r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Tracking changes in ecosystems - https://www.climate.gov/news-features/event-tracker</a:t>
            </a:r>
          </a:p>
          <a:p>
            <a:pPr marL="742950" lvl="1" indent="-285750"/>
            <a:r>
              <a:rPr lang="en-US" dirty="0"/>
              <a:t>Managing natural resources.</a:t>
            </a:r>
          </a:p>
          <a:p>
            <a:r>
              <a:rPr lang="en-US" b="1" dirty="0"/>
              <a:t>Transportation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Route optimization. – Google Maps</a:t>
            </a:r>
          </a:p>
          <a:p>
            <a:pPr marL="742950" lvl="1" indent="-285750"/>
            <a:r>
              <a:rPr lang="en-US" dirty="0"/>
              <a:t>Fleet Management and Realtime Tracking of vehicles. – Vehicle Tracking Software</a:t>
            </a:r>
          </a:p>
          <a:p>
            <a:r>
              <a:rPr lang="en-US" b="1" dirty="0"/>
              <a:t>Disaster Management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Risk assessment and mitigation - https://www.arcgis.com/home/webmap/viewer.html?webmap=df8bcc10430f48878b01c96e907a1fc3#!</a:t>
            </a:r>
          </a:p>
          <a:p>
            <a:pPr marL="742950" lvl="1" indent="-285750"/>
            <a:r>
              <a:rPr lang="en-US" dirty="0"/>
              <a:t>Emergency response planning</a:t>
            </a:r>
          </a:p>
          <a:p>
            <a:r>
              <a:rPr lang="en-US" b="1" dirty="0"/>
              <a:t>Public Health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Disease tracking and management - https://coronavirus.jhu.edu/map.html</a:t>
            </a:r>
          </a:p>
          <a:p>
            <a:pPr marL="742950" lvl="1" indent="-285750"/>
            <a:r>
              <a:rPr lang="en-US" dirty="0"/>
              <a:t>Health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A4EE-B2D6-400D-B294-381065BF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EFA4-4A9C-48EC-898C-A7D5E8FC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  <a:r>
              <a:rPr lang="en-US" dirty="0"/>
              <a:t>: An open-source front-end framework for developing responsive and mobile-first web applications. Created by Twitter, it provides a collection of CSS and JavaScript tools.</a:t>
            </a:r>
          </a:p>
          <a:p>
            <a:pPr marL="0" indent="0">
              <a:buNone/>
            </a:pPr>
            <a:r>
              <a:rPr lang="en-US" dirty="0"/>
              <a:t>Key features for responsive design</a:t>
            </a:r>
          </a:p>
          <a:p>
            <a:pPr marL="457200" lvl="1" indent="0">
              <a:buNone/>
            </a:pPr>
            <a:r>
              <a:rPr lang="en-US" b="1" dirty="0"/>
              <a:t>Grid System</a:t>
            </a:r>
            <a:r>
              <a:rPr lang="en-US" dirty="0"/>
              <a:t>: A flexible grid layout system that scales up to 12 columns as the device or viewport size increases.</a:t>
            </a:r>
          </a:p>
          <a:p>
            <a:pPr marL="457200" lvl="1" indent="0">
              <a:buNone/>
            </a:pPr>
            <a:r>
              <a:rPr lang="en-US" b="1" dirty="0"/>
              <a:t>Responsive Utilities: </a:t>
            </a:r>
            <a:r>
              <a:rPr lang="en-US" dirty="0"/>
              <a:t>Classes to show or hide content based on the device's screen size.</a:t>
            </a:r>
          </a:p>
          <a:p>
            <a:pPr marL="457200" lvl="1" indent="0">
              <a:buNone/>
            </a:pPr>
            <a:r>
              <a:rPr lang="en-US" b="1" dirty="0"/>
              <a:t>Pre-designed Components</a:t>
            </a:r>
            <a:r>
              <a:rPr lang="en-US" dirty="0"/>
              <a:t>: Ready-to-use elements like navigation bars, buttons, forms, and modals that are fully responsive.</a:t>
            </a:r>
          </a:p>
          <a:p>
            <a:pPr marL="457200" lvl="1" indent="0">
              <a:buNone/>
            </a:pPr>
            <a:r>
              <a:rPr lang="en-US" b="1" dirty="0"/>
              <a:t>Consistent Design: </a:t>
            </a:r>
            <a:r>
              <a:rPr lang="en-US" dirty="0"/>
              <a:t>Ensures a consistent look and feel across different browsers and devices.</a:t>
            </a:r>
          </a:p>
          <a:p>
            <a:pPr marL="0" indent="0">
              <a:buNone/>
            </a:pPr>
            <a:r>
              <a:rPr lang="en-US" dirty="0"/>
              <a:t>Bootstrap Latest Version</a:t>
            </a:r>
          </a:p>
          <a:p>
            <a:pPr marL="0" indent="0">
              <a:buNone/>
            </a:pPr>
            <a:r>
              <a:rPr lang="en-US" dirty="0"/>
              <a:t>https://getbootstrap.com/docs/5.2/getting-started/introduction/</a:t>
            </a:r>
          </a:p>
        </p:txBody>
      </p:sp>
    </p:spTree>
    <p:extLst>
      <p:ext uri="{BB962C8B-B14F-4D97-AF65-F5344CB8AC3E}">
        <p14:creationId xmlns:p14="http://schemas.microsoft.com/office/powerpoint/2010/main" val="243746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02C-19A9-4411-84E5-A946CEA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00AA-482C-408B-9DDC-77070A4F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9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Leaflet</a:t>
            </a:r>
            <a:r>
              <a:rPr lang="en-US" sz="1700" dirty="0"/>
              <a:t>: An open-source JavaScript library used to build interactive maps for web applications. Lightweight and mobile-friendly, it is widely used for creating dynamic mapping solutions.</a:t>
            </a:r>
          </a:p>
          <a:p>
            <a:pPr marL="0" indent="0">
              <a:buNone/>
            </a:pPr>
            <a:r>
              <a:rPr lang="en-US" sz="1700" dirty="0"/>
              <a:t>https://leafletjs.com/</a:t>
            </a:r>
          </a:p>
          <a:p>
            <a:r>
              <a:rPr lang="en-US" sz="1700" dirty="0"/>
              <a:t>Features and advantages.</a:t>
            </a:r>
          </a:p>
          <a:p>
            <a:pPr marL="0" indent="0">
              <a:buNone/>
            </a:pPr>
            <a:r>
              <a:rPr lang="en-US" sz="1700" b="1" dirty="0"/>
              <a:t>Simplicity and Ease of Use: </a:t>
            </a:r>
            <a:r>
              <a:rPr lang="en-US" sz="1700" dirty="0"/>
              <a:t>Easy to learn and implement with straightforward syntax and documentation.</a:t>
            </a:r>
          </a:p>
          <a:p>
            <a:pPr marL="0" indent="0">
              <a:buNone/>
            </a:pPr>
            <a:r>
              <a:rPr lang="en-US" sz="1700" b="1" dirty="0"/>
              <a:t>Lightweight:</a:t>
            </a:r>
            <a:r>
              <a:rPr lang="en-US" sz="1700" dirty="0"/>
              <a:t> Compact size ensures fast loading times and better performance.</a:t>
            </a:r>
          </a:p>
          <a:p>
            <a:pPr marL="0" indent="0">
              <a:buNone/>
            </a:pPr>
            <a:r>
              <a:rPr lang="en-US" sz="1700" b="1" dirty="0"/>
              <a:t>Extensibility:</a:t>
            </a:r>
            <a:r>
              <a:rPr lang="en-US" sz="1700" dirty="0"/>
              <a:t> Supports numerous plugins that extend its functionality, such as heatmaps, geocoding, and drawing tools.</a:t>
            </a:r>
          </a:p>
          <a:p>
            <a:pPr marL="0" indent="0">
              <a:buNone/>
            </a:pPr>
            <a:r>
              <a:rPr lang="en-US" sz="1700" b="1" dirty="0"/>
              <a:t>Customization: </a:t>
            </a:r>
            <a:r>
              <a:rPr lang="en-US" sz="1700" dirty="0"/>
              <a:t>Allows for extensive customization of map features, including markers, popups, and layers.</a:t>
            </a:r>
          </a:p>
          <a:p>
            <a:pPr marL="0" indent="0">
              <a:buNone/>
            </a:pPr>
            <a:r>
              <a:rPr lang="en-US" sz="1700" b="1" dirty="0"/>
              <a:t>Mobile-Friendly: </a:t>
            </a:r>
            <a:r>
              <a:rPr lang="en-US" sz="1700" dirty="0"/>
              <a:t>Designed with mobile responsiveness in mind, ensuring maps work well on all devices.</a:t>
            </a:r>
          </a:p>
          <a:p>
            <a:pPr marL="0" indent="0">
              <a:buNone/>
            </a:pPr>
            <a:r>
              <a:rPr lang="en-US" sz="1700" b="1" dirty="0"/>
              <a:t>Integration: </a:t>
            </a:r>
            <a:r>
              <a:rPr lang="en-US" sz="1700" dirty="0"/>
              <a:t>Seamlessly integrates with other libraries and frameworks, including </a:t>
            </a:r>
            <a:r>
              <a:rPr lang="en-US" sz="1700" dirty="0" err="1"/>
              <a:t>GeoJSON</a:t>
            </a:r>
            <a:r>
              <a:rPr lang="en-US" sz="1700" dirty="0"/>
              <a:t>, Bootstrap, and various mapping APIs.</a:t>
            </a:r>
          </a:p>
          <a:p>
            <a:r>
              <a:rPr lang="en-US" sz="1700" dirty="0"/>
              <a:t>Examples of projects using Leaflet.</a:t>
            </a:r>
          </a:p>
          <a:p>
            <a:pPr marL="0" indent="0">
              <a:buNone/>
            </a:pPr>
            <a:r>
              <a:rPr lang="en-US" sz="1700" b="1" dirty="0"/>
              <a:t>Wikimedia Maps: </a:t>
            </a:r>
            <a:r>
              <a:rPr lang="en-US" sz="1700" dirty="0"/>
              <a:t>Provides interactive maps for Wikipedia articles and other Wikimedia projects using Leaflet(https://maps.wikimedia.org/#4/40.75/-73.96).</a:t>
            </a:r>
          </a:p>
          <a:p>
            <a:pPr marL="0" indent="0">
              <a:buNone/>
            </a:pPr>
            <a:r>
              <a:rPr lang="en-US" sz="1700" b="1" dirty="0" err="1"/>
              <a:t>Mapbox</a:t>
            </a:r>
            <a:r>
              <a:rPr lang="en-US" sz="1700" b="1" dirty="0"/>
              <a:t> Studio: </a:t>
            </a:r>
            <a:r>
              <a:rPr lang="en-US" sz="1700" dirty="0"/>
              <a:t>A platform for designing custom maps, leveraging Leaflet for interactive map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5429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613D-AE11-4A80-9396-8B7794A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724D-3700-409B-8EE3-B59E0C15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GeoJSON</a:t>
            </a:r>
            <a:r>
              <a:rPr lang="en-US" dirty="0"/>
              <a:t>: A format for encoding a variety of geographic data structures using JavaScript Object Notation (JSON). It is commonly used for representing simple geographical features, along with their non-spatial attributes.</a:t>
            </a:r>
          </a:p>
          <a:p>
            <a:pPr marL="0" indent="0">
              <a:buNone/>
            </a:pPr>
            <a:r>
              <a:rPr lang="en-US" dirty="0"/>
              <a:t>https://en.wikipedia.org/wiki/GeoJSON</a:t>
            </a:r>
          </a:p>
          <a:p>
            <a:r>
              <a:rPr lang="en-US" dirty="0"/>
              <a:t>Structure of </a:t>
            </a:r>
            <a:r>
              <a:rPr lang="en-US" dirty="0" err="1"/>
              <a:t>GeoJSON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 Collection: </a:t>
            </a:r>
            <a:r>
              <a:rPr lang="en-US" dirty="0"/>
              <a:t>An array of Feature objects.</a:t>
            </a:r>
          </a:p>
          <a:p>
            <a:pPr marL="0" indent="0">
              <a:buNone/>
            </a:pPr>
            <a:r>
              <a:rPr lang="en-US" b="1" dirty="0"/>
              <a:t>Feature: </a:t>
            </a:r>
            <a:r>
              <a:rPr lang="en-US" dirty="0"/>
              <a:t>Contains a geometry object and properties.</a:t>
            </a:r>
          </a:p>
          <a:p>
            <a:pPr marL="0" indent="0">
              <a:buNone/>
            </a:pPr>
            <a:r>
              <a:rPr lang="en-US" b="1" dirty="0"/>
              <a:t>Geometry Objects: </a:t>
            </a:r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Polygon, MultiPoint, </a:t>
            </a:r>
            <a:r>
              <a:rPr lang="en-US" dirty="0" err="1"/>
              <a:t>MultiLineString</a:t>
            </a:r>
            <a:r>
              <a:rPr lang="en-US" dirty="0"/>
              <a:t>, </a:t>
            </a:r>
            <a:r>
              <a:rPr lang="en-US" dirty="0" err="1"/>
              <a:t>MultiPolygon</a:t>
            </a:r>
            <a:r>
              <a:rPr lang="en-US" dirty="0"/>
              <a:t>, and </a:t>
            </a:r>
            <a:r>
              <a:rPr lang="en-US" dirty="0" err="1"/>
              <a:t>GeometryCollection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https://geojson.io/</a:t>
            </a:r>
          </a:p>
        </p:txBody>
      </p:sp>
    </p:spTree>
    <p:extLst>
      <p:ext uri="{BB962C8B-B14F-4D97-AF65-F5344CB8AC3E}">
        <p14:creationId xmlns:p14="http://schemas.microsoft.com/office/powerpoint/2010/main" val="5325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83A4-9A77-45A4-AAF3-DDD16F52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E643-6DF7-4DD3-8D2F-0826652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 Cases</a:t>
            </a:r>
            <a:endParaRPr lang="en-US" dirty="0"/>
          </a:p>
          <a:p>
            <a:r>
              <a:rPr lang="en-US" dirty="0"/>
              <a:t>Interactive Maps:</a:t>
            </a:r>
          </a:p>
          <a:p>
            <a:pPr lvl="1"/>
            <a:r>
              <a:rPr lang="en-US" dirty="0"/>
              <a:t>Displaying points of interest, routes, and regions.</a:t>
            </a:r>
          </a:p>
          <a:p>
            <a:r>
              <a:rPr lang="en-US" dirty="0"/>
              <a:t>Data Visualization:</a:t>
            </a:r>
          </a:p>
          <a:p>
            <a:pPr lvl="1"/>
            <a:r>
              <a:rPr lang="en-US" dirty="0"/>
              <a:t>Visualizing geospatial data such as population density, weather patterns, or election results.</a:t>
            </a:r>
          </a:p>
          <a:p>
            <a:r>
              <a:rPr lang="en-US" dirty="0"/>
              <a:t>Web Mapping Services:</a:t>
            </a:r>
          </a:p>
          <a:p>
            <a:pPr lvl="1"/>
            <a:r>
              <a:rPr lang="en-US" dirty="0"/>
              <a:t>Used in web mapping libraries like Leaflet to add data layers.</a:t>
            </a:r>
          </a:p>
          <a:p>
            <a:r>
              <a:rPr lang="en-US" dirty="0"/>
              <a:t>APIs and Data Interchange:</a:t>
            </a:r>
          </a:p>
          <a:p>
            <a:pPr lvl="1"/>
            <a:r>
              <a:rPr lang="en-US" dirty="0"/>
              <a:t>Commonly used in APIs for sharing geospatial data between servers and clients.</a:t>
            </a:r>
          </a:p>
          <a:p>
            <a:r>
              <a:rPr lang="en-US" dirty="0"/>
              <a:t>Geospatial Analysis:</a:t>
            </a:r>
          </a:p>
          <a:p>
            <a:pPr lvl="1"/>
            <a:r>
              <a:rPr lang="en-US" dirty="0"/>
              <a:t>Analyzing spatial data for trends and patterns.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5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Kani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1201</Words>
  <Application>Microsoft Office PowerPoint</Application>
  <PresentationFormat>Widescreen</PresentationFormat>
  <Paragraphs>138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Kanit Light</vt:lpstr>
      <vt:lpstr>Office Theme</vt:lpstr>
      <vt:lpstr>GIS Web Application Development</vt:lpstr>
      <vt:lpstr>Introduction</vt:lpstr>
      <vt:lpstr>Introduction – Cont.</vt:lpstr>
      <vt:lpstr>Introduction to GIS Web Applications</vt:lpstr>
      <vt:lpstr>Introduction to GIS Web Applications – Cont.</vt:lpstr>
      <vt:lpstr>Understanding Bootstrap</vt:lpstr>
      <vt:lpstr>Understanding Leaflet</vt:lpstr>
      <vt:lpstr>Understanding GeoJSON</vt:lpstr>
      <vt:lpstr>Understanding GeoJSON – Cont.</vt:lpstr>
      <vt:lpstr>Setting Up the Environment</vt:lpstr>
      <vt:lpstr>Integrating Bootstrap and Leaflet</vt:lpstr>
      <vt:lpstr>Adding Markers and Popups</vt:lpstr>
      <vt:lpstr>Working with GeoJSON Data</vt:lpstr>
      <vt:lpstr>User Interaction</vt:lpstr>
      <vt:lpstr>Example Project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Web Application Development</dc:title>
  <dc:creator>tika</dc:creator>
  <cp:lastModifiedBy>tika</cp:lastModifiedBy>
  <cp:revision>22</cp:revision>
  <dcterms:created xsi:type="dcterms:W3CDTF">2024-06-26T14:30:55Z</dcterms:created>
  <dcterms:modified xsi:type="dcterms:W3CDTF">2024-06-27T13:09:57Z</dcterms:modified>
</cp:coreProperties>
</file>