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E73D94-84B0-4E16-B9DB-813DE0B52C6A}">
  <a:tblStyle styleId="{C8E73D94-84B0-4E16-B9DB-813DE0B52C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d201ec9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d201ec9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680be20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680be20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different activation function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c967b96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c967b96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different activation function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8ddc54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8ddc54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d201ec93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d201ec93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d201ec9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d201ec9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for Concrete Strength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Algorithms as optimizers</a:t>
            </a:r>
            <a:endParaRPr/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1255350" y="192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{C8E73D94-84B0-4E16-B9DB-813DE0B52C6A}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Algorithms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r-squared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std. of r^2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std. of mse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adadelta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-0.1825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59.66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43.94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adagrad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22.17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0.5986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20.35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ftrl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-9.2733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nadam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rmsprop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0.0204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20.34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sgd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0.0119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94;p14"/>
          <p:cNvSpPr txBox="1"/>
          <p:nvPr/>
        </p:nvSpPr>
        <p:spPr>
          <a:xfrm>
            <a:off x="6548450" y="1194725"/>
            <a:ext cx="26058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Activation function: sigmoid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Loss function: MSE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715750" y="89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Activation Functions</a:t>
            </a:r>
            <a:endParaRPr/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745925" y="142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{C8E73D94-84B0-4E16-B9DB-813DE0B52C6A}</a:tableStyleId>
              </a:tblPr>
              <a:tblGrid>
                <a:gridCol w="190975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Activation function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r-squared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std. of  r^2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Std. of mse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hard sigmoid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sigmoid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softmax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0.5969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softplus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r>
                        <a:rPr lang="en"/>
                        <a:t>oftsign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0.6195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19.28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hyperbolic tangent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0.0089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19.11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101" name="Google Shape;101;p15"/>
          <p:cNvSpPr txBox="1"/>
          <p:nvPr/>
        </p:nvSpPr>
        <p:spPr>
          <a:xfrm>
            <a:off x="6777050" y="661325"/>
            <a:ext cx="26058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Algorithm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ADAM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Loss function: MSE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Loss Functions</a:t>
            </a:r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1240200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{C8E73D94-84B0-4E16-B9DB-813DE0B52C6A}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Loss </a:t>
                      </a:r>
                      <a:r>
                        <a:rPr b="1" lang="en"/>
                        <a:t>function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r-squared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Std. of r^2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Std. of mse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0.5905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0.0136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20.76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MSLE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0.1006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0.7094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45.35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35.19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Binary corssentropy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0.3034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0.1596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35.29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7.95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Squared hinge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33.26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8" name="Google Shape;108;p16"/>
          <p:cNvSpPr txBox="1"/>
          <p:nvPr/>
        </p:nvSpPr>
        <p:spPr>
          <a:xfrm>
            <a:off x="6548450" y="1194725"/>
            <a:ext cx="26058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Algorithm: ADAM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Activation function: sigmoid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model for concrete strength prediction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2642775" y="2082263"/>
            <a:ext cx="549600" cy="23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1365700" y="2773525"/>
            <a:ext cx="871800" cy="87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7419150" y="2773525"/>
            <a:ext cx="871800" cy="87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3332150" y="4727000"/>
            <a:ext cx="3564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 :  hyperbolic tangent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3810638" y="2082263"/>
            <a:ext cx="549600" cy="23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4978525" y="2056675"/>
            <a:ext cx="549600" cy="23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6146400" y="2056675"/>
            <a:ext cx="549600" cy="23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1686250" y="4431425"/>
            <a:ext cx="25413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Layers:  4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3754625" y="4431425"/>
            <a:ext cx="33654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neurons on each layer :  32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1496950" y="3025375"/>
            <a:ext cx="6093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7469550" y="3025375"/>
            <a:ext cx="7710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</a:t>
            </a:r>
            <a:r>
              <a:rPr lang="en"/>
              <a:t>put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Gradually Increasing</a:t>
            </a:r>
            <a:r>
              <a:rPr lang="en"/>
              <a:t> Ratio of Training Set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Keeping 20%</a:t>
            </a:r>
            <a:r>
              <a:rPr lang="en"/>
              <a:t> of entire dataset as testing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Gradually increasing ratio of training set from 4%to 80% of entire dataset</a:t>
            </a:r>
            <a:endParaRPr/>
          </a:p>
        </p:txBody>
      </p:sp>
      <p:graphicFrame>
        <p:nvGraphicFramePr>
          <p:cNvPr id="132" name="Google Shape;132;p18"/>
          <p:cNvGraphicFramePr/>
          <p:nvPr/>
        </p:nvGraphicFramePr>
        <p:xfrm>
          <a:off x="1431325" y="373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{C8E73D94-84B0-4E16-B9DB-813DE0B52C6A}</a:tableStyleId>
              </a:tblPr>
              <a:tblGrid>
                <a:gridCol w="669500"/>
                <a:gridCol w="669500"/>
                <a:gridCol w="669500"/>
                <a:gridCol w="669500"/>
                <a:gridCol w="669500"/>
                <a:gridCol w="669500"/>
                <a:gridCol w="669500"/>
                <a:gridCol w="669500"/>
                <a:gridCol w="669500"/>
                <a:gridCol w="66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set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 hMerge="1"/>
                <a:tc gridSpan="8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set</a:t>
                      </a:r>
                      <a:endParaRPr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FFFFF"/>
                        </a:gs>
                        <a:gs pos="100000">
                          <a:srgbClr val="70A4D5"/>
                        </a:gs>
                      </a:gsLst>
                      <a:lin ang="0" scaled="0"/>
                    </a:gra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133" name="Google Shape;133;p18"/>
          <p:cNvCxnSpPr/>
          <p:nvPr/>
        </p:nvCxnSpPr>
        <p:spPr>
          <a:xfrm>
            <a:off x="4243750" y="3633650"/>
            <a:ext cx="662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8"/>
          <p:cNvCxnSpPr/>
          <p:nvPr/>
        </p:nvCxnSpPr>
        <p:spPr>
          <a:xfrm>
            <a:off x="2770325" y="3633650"/>
            <a:ext cx="615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8"/>
          <p:cNvCxnSpPr/>
          <p:nvPr/>
        </p:nvCxnSpPr>
        <p:spPr>
          <a:xfrm>
            <a:off x="3503875" y="3633650"/>
            <a:ext cx="615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8"/>
          <p:cNvSpPr txBox="1"/>
          <p:nvPr/>
        </p:nvSpPr>
        <p:spPr>
          <a:xfrm>
            <a:off x="1607725" y="4126750"/>
            <a:ext cx="574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20%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2834200" y="4126750"/>
            <a:ext cx="919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% - 80%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Gradually Increasing Ratio of Training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729450" y="2078875"/>
            <a:ext cx="2886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625" y="2041000"/>
            <a:ext cx="4300599" cy="26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335" y="2014200"/>
            <a:ext cx="4387290" cy="27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