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EE1628-8380-4C46-8882-275311780C7A}">
  <a:tblStyle styleId="{D1EE1628-8380-4C46-8882-275311780C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201ec9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201ec9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201ec9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d201ec9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01ec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01ec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80be20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80be2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different activation function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c187ef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c187ef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c187ef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c187ef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c187efe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c187efe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c187ef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c187ef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967b96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967b96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different activation function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ddc54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ddc54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Gradually Increasing</a:t>
            </a:r>
            <a:r>
              <a:rPr lang="en"/>
              <a:t> Ratio of Training Set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20%</a:t>
            </a:r>
            <a:r>
              <a:rPr lang="en"/>
              <a:t> of entire dataset as testing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Gradually increasing ratio of training set from 4%to 80% of entire dataset</a:t>
            </a:r>
            <a:endParaRPr/>
          </a:p>
        </p:txBody>
      </p:sp>
      <p:graphicFrame>
        <p:nvGraphicFramePr>
          <p:cNvPr id="169" name="Google Shape;169;p22"/>
          <p:cNvGraphicFramePr/>
          <p:nvPr/>
        </p:nvGraphicFramePr>
        <p:xfrm>
          <a:off x="1431325" y="373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{D1EE1628-8380-4C46-8882-275311780C7A}</a:tableStyleId>
              </a:tblPr>
              <a:tblGrid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 hMerge="1"/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set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FFF"/>
                        </a:gs>
                        <a:gs pos="100000">
                          <a:srgbClr val="70A4D5"/>
                        </a:gs>
                      </a:gsLst>
                      <a:lin ang="0" scaled="0"/>
                    </a:gra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70" name="Google Shape;170;p22"/>
          <p:cNvCxnSpPr/>
          <p:nvPr/>
        </p:nvCxnSpPr>
        <p:spPr>
          <a:xfrm>
            <a:off x="4243750" y="3633650"/>
            <a:ext cx="66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/>
          <p:nvPr/>
        </p:nvCxnSpPr>
        <p:spPr>
          <a:xfrm>
            <a:off x="2770325" y="3633650"/>
            <a:ext cx="61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2"/>
          <p:cNvCxnSpPr/>
          <p:nvPr/>
        </p:nvCxnSpPr>
        <p:spPr>
          <a:xfrm>
            <a:off x="3503875" y="3633650"/>
            <a:ext cx="61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2"/>
          <p:cNvSpPr txBox="1"/>
          <p:nvPr/>
        </p:nvSpPr>
        <p:spPr>
          <a:xfrm>
            <a:off x="1607725" y="4126750"/>
            <a:ext cx="57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834200" y="4126750"/>
            <a:ext cx="919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% - 80%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Gradually Increasing Ratio of Training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729450" y="2078875"/>
            <a:ext cx="288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25" y="2041000"/>
            <a:ext cx="4300599" cy="26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35" y="2014200"/>
            <a:ext cx="4387290" cy="27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Algorithms as optimizers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1255350" y="192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{D1EE1628-8380-4C46-8882-275311780C7A}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r^2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-0.1825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adagrad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nadam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rmsprop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4"/>
          <p:cNvSpPr txBox="1"/>
          <p:nvPr/>
        </p:nvSpPr>
        <p:spPr>
          <a:xfrm>
            <a:off x="6548450" y="1194725"/>
            <a:ext cx="2605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Activation function: sigmoid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Loss function: MSE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715750" y="5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Activation Functions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22125" y="8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{D1EE1628-8380-4C46-8882-275311780C7A}</a:tableStyleId>
              </a:tblPr>
              <a:tblGrid>
                <a:gridCol w="1909750"/>
                <a:gridCol w="1447800"/>
                <a:gridCol w="1447800"/>
                <a:gridCol w="1447800"/>
                <a:gridCol w="1447800"/>
              </a:tblGrid>
              <a:tr h="31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Activation function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 r^2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selu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0.6128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19.62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 sigmoid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0.5831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21.13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0.5999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20.28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softmax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20.44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softplus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oftsign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hyperbolic tangent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0.0089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6853250" y="51725"/>
            <a:ext cx="2605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ADAM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Loss function: MSE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5" y="1463700"/>
            <a:ext cx="3000963" cy="30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228" y="1463700"/>
            <a:ext cx="3000963" cy="30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190" y="1463700"/>
            <a:ext cx="2982885" cy="30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50" y="1911713"/>
            <a:ext cx="2587658" cy="25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365" y="1911713"/>
            <a:ext cx="2587658" cy="25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981" y="1911713"/>
            <a:ext cx="2704219" cy="25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99" y="2660160"/>
            <a:ext cx="2526109" cy="255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3570" r="-3570" t="0"/>
          <a:stretch/>
        </p:blipFill>
        <p:spPr>
          <a:xfrm>
            <a:off x="5497003" y="78976"/>
            <a:ext cx="2663897" cy="255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250" y="155174"/>
            <a:ext cx="2819123" cy="22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6993" y="2671296"/>
            <a:ext cx="2663906" cy="255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Levenberg - Marquardt Algorithm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</a:t>
            </a:r>
            <a:r>
              <a:rPr lang="en"/>
              <a:t> : Jacobian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δ:  𝝎(i+1) - 𝝎(i)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ƛ: dumping factor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850" y="2161763"/>
            <a:ext cx="30861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0175" y="2726875"/>
            <a:ext cx="5010775" cy="3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4161550" y="3535375"/>
            <a:ext cx="1447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Gauss-Newton Algorithm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829775" y="3535363"/>
            <a:ext cx="1009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Steepest descent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 rot="10800000">
            <a:off x="6028950" y="3177175"/>
            <a:ext cx="645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 flipH="1" rot="10800000">
            <a:off x="4837700" y="3127525"/>
            <a:ext cx="120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Loss Functions</a:t>
            </a:r>
            <a:endParaRPr/>
          </a:p>
        </p:txBody>
      </p:sp>
      <p:graphicFrame>
        <p:nvGraphicFramePr>
          <p:cNvPr id="144" name="Google Shape;144;p20"/>
          <p:cNvGraphicFramePr/>
          <p:nvPr/>
        </p:nvGraphicFramePr>
        <p:xfrm>
          <a:off x="1240200" y="215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{D1EE1628-8380-4C46-8882-275311780C7A}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Loss </a:t>
                      </a:r>
                      <a:r>
                        <a:rPr b="1" lang="en"/>
                        <a:t>function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r^2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Std. of 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0.5905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0.1006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0.7094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45.35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0"/>
          <p:cNvSpPr txBox="1"/>
          <p:nvPr/>
        </p:nvSpPr>
        <p:spPr>
          <a:xfrm>
            <a:off x="6548450" y="1194725"/>
            <a:ext cx="2605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Algorithm: ADAM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Activation function: sigmoid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model for concrete strength prediction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642775" y="2082263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36570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741915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332150" y="4727000"/>
            <a:ext cx="3564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:  hyperbolic tangent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810638" y="2082263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497852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6146400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686250" y="4431425"/>
            <a:ext cx="254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Layers:  4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3754625" y="4431425"/>
            <a:ext cx="3365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neurons on each layer :  32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1496950" y="3025375"/>
            <a:ext cx="609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7469550" y="3025375"/>
            <a:ext cx="771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