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AA1544B-4B8B-42A1-88F3-0A7A4AF6FA48}">
  <a:tblStyle styleId="{6AA1544B-4B8B-42A1-88F3-0A7A4AF6FA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La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d201ec9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d201ec9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ec187efe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ec187efe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c967b96f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c967b96f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different activation function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8ddc548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8ddc548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d201ec93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d201ec93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d201ec93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d201ec93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 for Concrete Strength prediction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Algorithms as optimizers</a:t>
            </a:r>
            <a:endParaRPr/>
          </a:p>
        </p:txBody>
      </p:sp>
      <p:graphicFrame>
        <p:nvGraphicFramePr>
          <p:cNvPr id="93" name="Google Shape;93;p14"/>
          <p:cNvGraphicFramePr/>
          <p:nvPr/>
        </p:nvGraphicFramePr>
        <p:xfrm>
          <a:off x="1255350" y="1928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{6AA1544B-4B8B-42A1-88F3-0A7A4AF6FA48}</a:tableStyleId>
              </a:tblPr>
              <a:tblGrid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Algorithms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r-squared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Lm (matlab)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adagrad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0.5627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adam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0.5986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nadam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0.6035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rmsprop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0.5987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sgd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0.5837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94" name="Google Shape;94;p14"/>
          <p:cNvSpPr txBox="1"/>
          <p:nvPr/>
        </p:nvSpPr>
        <p:spPr>
          <a:xfrm>
            <a:off x="6548450" y="1194725"/>
            <a:ext cx="26058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Activation function: sigmoid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Loss function: MSE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Levenberg - Marquardt Algorithm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</a:t>
            </a:r>
            <a:r>
              <a:rPr lang="en"/>
              <a:t> : Jacobian matrix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δ:  𝝎(i+1) - 𝝎(i)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ƛ: dumping factor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4850" y="2161763"/>
            <a:ext cx="3086100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0175" y="2726875"/>
            <a:ext cx="5010775" cy="30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>
            <a:off x="4161550" y="3535375"/>
            <a:ext cx="14475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Gauss-Newton Algorithm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5829775" y="3535363"/>
            <a:ext cx="10098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Steepest descent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5" name="Google Shape;105;p15"/>
          <p:cNvCxnSpPr/>
          <p:nvPr/>
        </p:nvCxnSpPr>
        <p:spPr>
          <a:xfrm rot="10800000">
            <a:off x="6028950" y="3177175"/>
            <a:ext cx="64500" cy="45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5"/>
          <p:cNvCxnSpPr/>
          <p:nvPr/>
        </p:nvCxnSpPr>
        <p:spPr>
          <a:xfrm flipH="1" rot="10800000">
            <a:off x="4837700" y="3127525"/>
            <a:ext cx="12000" cy="40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Loss Functions</a:t>
            </a:r>
            <a:endParaRPr/>
          </a:p>
        </p:txBody>
      </p:sp>
      <p:graphicFrame>
        <p:nvGraphicFramePr>
          <p:cNvPr id="112" name="Google Shape;112;p16"/>
          <p:cNvGraphicFramePr/>
          <p:nvPr/>
        </p:nvGraphicFramePr>
        <p:xfrm>
          <a:off x="1240200" y="215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{6AA1544B-4B8B-42A1-88F3-0A7A4AF6FA48}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Loss </a:t>
                      </a:r>
                      <a:r>
                        <a:rPr b="1" lang="en"/>
                        <a:t>function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r-squared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Std. of r^2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mse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Std. of mse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0.0359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48.87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1.28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0.5905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0.0136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20.76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MSLE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0.1006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0.7094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45.35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35.19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MSE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0.5999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0.0147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20.28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sp>
        <p:nvSpPr>
          <p:cNvPr id="113" name="Google Shape;113;p16"/>
          <p:cNvSpPr txBox="1"/>
          <p:nvPr/>
        </p:nvSpPr>
        <p:spPr>
          <a:xfrm>
            <a:off x="6548450" y="1194725"/>
            <a:ext cx="26058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Algorithm: ADAM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Activation function: sigmoid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 model for concrete strength prediction</a:t>
            </a:r>
            <a:endParaRPr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2642775" y="2082263"/>
            <a:ext cx="549600" cy="230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7"/>
          <p:cNvSpPr/>
          <p:nvPr/>
        </p:nvSpPr>
        <p:spPr>
          <a:xfrm>
            <a:off x="1365700" y="2773525"/>
            <a:ext cx="871800" cy="87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7419150" y="2773525"/>
            <a:ext cx="871800" cy="87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 txBox="1"/>
          <p:nvPr/>
        </p:nvSpPr>
        <p:spPr>
          <a:xfrm>
            <a:off x="3332150" y="4727000"/>
            <a:ext cx="35646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Activation Function :  hyperbolic tangent</a:t>
            </a:r>
            <a:endParaRPr/>
          </a:p>
        </p:txBody>
      </p:sp>
      <p:sp>
        <p:nvSpPr>
          <p:cNvPr id="124" name="Google Shape;124;p17"/>
          <p:cNvSpPr/>
          <p:nvPr/>
        </p:nvSpPr>
        <p:spPr>
          <a:xfrm>
            <a:off x="3810638" y="2082263"/>
            <a:ext cx="549600" cy="230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7"/>
          <p:cNvSpPr/>
          <p:nvPr/>
        </p:nvSpPr>
        <p:spPr>
          <a:xfrm>
            <a:off x="4978525" y="2056675"/>
            <a:ext cx="549600" cy="230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7"/>
          <p:cNvSpPr/>
          <p:nvPr/>
        </p:nvSpPr>
        <p:spPr>
          <a:xfrm>
            <a:off x="6146400" y="2056675"/>
            <a:ext cx="549600" cy="230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7"/>
          <p:cNvSpPr txBox="1"/>
          <p:nvPr/>
        </p:nvSpPr>
        <p:spPr>
          <a:xfrm>
            <a:off x="1686250" y="4431425"/>
            <a:ext cx="25413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Layers:  4</a:t>
            </a:r>
            <a:endParaRPr/>
          </a:p>
        </p:txBody>
      </p:sp>
      <p:sp>
        <p:nvSpPr>
          <p:cNvPr id="128" name="Google Shape;128;p17"/>
          <p:cNvSpPr txBox="1"/>
          <p:nvPr/>
        </p:nvSpPr>
        <p:spPr>
          <a:xfrm>
            <a:off x="3754625" y="4431425"/>
            <a:ext cx="33654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neurons on each layer :  32</a:t>
            </a:r>
            <a:endParaRPr/>
          </a:p>
        </p:txBody>
      </p:sp>
      <p:sp>
        <p:nvSpPr>
          <p:cNvPr id="129" name="Google Shape;129;p17"/>
          <p:cNvSpPr txBox="1"/>
          <p:nvPr/>
        </p:nvSpPr>
        <p:spPr>
          <a:xfrm>
            <a:off x="1496950" y="3025375"/>
            <a:ext cx="6093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</p:txBody>
      </p:sp>
      <p:sp>
        <p:nvSpPr>
          <p:cNvPr id="130" name="Google Shape;130;p17"/>
          <p:cNvSpPr txBox="1"/>
          <p:nvPr/>
        </p:nvSpPr>
        <p:spPr>
          <a:xfrm>
            <a:off x="7469550" y="3025375"/>
            <a:ext cx="7710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</a:t>
            </a:r>
            <a:r>
              <a:rPr lang="en"/>
              <a:t>put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Gradually Increasing</a:t>
            </a:r>
            <a:r>
              <a:rPr lang="en"/>
              <a:t> Ratio of Training Set</a:t>
            </a:r>
            <a:endParaRPr/>
          </a:p>
        </p:txBody>
      </p:sp>
      <p:sp>
        <p:nvSpPr>
          <p:cNvPr id="136" name="Google Shape;136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Keeping 20%</a:t>
            </a:r>
            <a:r>
              <a:rPr lang="en"/>
              <a:t> of entire dataset as testing set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Gradually increasing ratio of training set from 4%to 80% of entire dataset</a:t>
            </a:r>
            <a:endParaRPr/>
          </a:p>
        </p:txBody>
      </p:sp>
      <p:graphicFrame>
        <p:nvGraphicFramePr>
          <p:cNvPr id="137" name="Google Shape;137;p18"/>
          <p:cNvGraphicFramePr/>
          <p:nvPr/>
        </p:nvGraphicFramePr>
        <p:xfrm>
          <a:off x="1431325" y="3734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{6AA1544B-4B8B-42A1-88F3-0A7A4AF6FA48}</a:tableStyleId>
              </a:tblPr>
              <a:tblGrid>
                <a:gridCol w="669500"/>
                <a:gridCol w="669500"/>
                <a:gridCol w="669500"/>
                <a:gridCol w="669500"/>
                <a:gridCol w="669500"/>
                <a:gridCol w="669500"/>
                <a:gridCol w="669500"/>
                <a:gridCol w="669500"/>
                <a:gridCol w="669500"/>
                <a:gridCol w="669500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Testing set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 hMerge="1"/>
                <a:tc gridSpan="8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Training set</a:t>
                      </a:r>
                      <a:endParaRPr/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FFFFFF"/>
                        </a:gs>
                        <a:gs pos="100000">
                          <a:srgbClr val="70A4D5"/>
                        </a:gs>
                      </a:gsLst>
                      <a:lin ang="0" scaled="0"/>
                    </a:gra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cxnSp>
        <p:nvCxnSpPr>
          <p:cNvPr id="138" name="Google Shape;138;p18"/>
          <p:cNvCxnSpPr/>
          <p:nvPr/>
        </p:nvCxnSpPr>
        <p:spPr>
          <a:xfrm>
            <a:off x="4243750" y="3633650"/>
            <a:ext cx="662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18"/>
          <p:cNvCxnSpPr/>
          <p:nvPr/>
        </p:nvCxnSpPr>
        <p:spPr>
          <a:xfrm>
            <a:off x="2770325" y="3633650"/>
            <a:ext cx="615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18"/>
          <p:cNvCxnSpPr/>
          <p:nvPr/>
        </p:nvCxnSpPr>
        <p:spPr>
          <a:xfrm>
            <a:off x="3503875" y="3633650"/>
            <a:ext cx="615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" name="Google Shape;141;p18"/>
          <p:cNvSpPr txBox="1"/>
          <p:nvPr/>
        </p:nvSpPr>
        <p:spPr>
          <a:xfrm>
            <a:off x="1607725" y="4126750"/>
            <a:ext cx="5742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20%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18"/>
          <p:cNvSpPr txBox="1"/>
          <p:nvPr/>
        </p:nvSpPr>
        <p:spPr>
          <a:xfrm>
            <a:off x="2834200" y="4126750"/>
            <a:ext cx="9192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4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% - 80%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Gradually Increasing Ratio of Training 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9"/>
          <p:cNvSpPr txBox="1"/>
          <p:nvPr>
            <p:ph idx="1" type="body"/>
          </p:nvPr>
        </p:nvSpPr>
        <p:spPr>
          <a:xfrm>
            <a:off x="729450" y="2078875"/>
            <a:ext cx="2886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</p:txBody>
      </p:sp>
      <p:pic>
        <p:nvPicPr>
          <p:cNvPr id="149" name="Google Shape;14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2625" y="2041000"/>
            <a:ext cx="4300599" cy="265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335" y="2014200"/>
            <a:ext cx="4387290" cy="27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