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DCB70-6973-4907-B5AD-94B4D33F0F8E}">
  <a:tblStyle styleId="{3A6DCB70-6973-4907-B5AD-94B4D33F0F8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4e5226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4e5226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b7c62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b7c62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b7c62a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b7c62a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5e08e2e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5e08e2e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5e08e2e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5e08e2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e08e2e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e08e2e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e08e2e1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5e08e2e1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.googleblog.com/2018/10/introducing-adanet-fast-and-flexible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for Concrete Strength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Structural Learning (AdaNet)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08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of several subnetworks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</a:t>
            </a:r>
            <a:r>
              <a:rPr lang="en"/>
              <a:t>nclude a candidate subnetwork only when it improves the ensemble’s training loss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146150" y="4881450"/>
            <a:ext cx="408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https://ai.googleblog.com/2018/10/introducing-adanet-fast-and-flexible.html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196" y="1872975"/>
            <a:ext cx="4039800" cy="298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 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958325" y="2493125"/>
            <a:ext cx="1220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Generating subnetworks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967475" y="2493125"/>
            <a:ext cx="1059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Grouping strategy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744525" y="2493125"/>
            <a:ext cx="2263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Combining each group of subnetworks (ensembles)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118925" y="3566525"/>
            <a:ext cx="15144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Evaluating loss of ensembles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026325" y="3566525"/>
            <a:ext cx="2200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best ensemble moves onto the next iteration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/>
          <p:cNvCxnSpPr>
            <a:stCxn id="101" idx="3"/>
            <a:endCxn id="102" idx="1"/>
          </p:cNvCxnSpPr>
          <p:nvPr/>
        </p:nvCxnSpPr>
        <p:spPr>
          <a:xfrm>
            <a:off x="2178725" y="2845025"/>
            <a:ext cx="7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102" idx="3"/>
            <a:endCxn id="103" idx="1"/>
          </p:cNvCxnSpPr>
          <p:nvPr/>
        </p:nvCxnSpPr>
        <p:spPr>
          <a:xfrm>
            <a:off x="4027375" y="2845025"/>
            <a:ext cx="71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  <a:endCxn id="104" idx="0"/>
          </p:cNvCxnSpPr>
          <p:nvPr/>
        </p:nvCxnSpPr>
        <p:spPr>
          <a:xfrm>
            <a:off x="5876125" y="3196925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4" idx="1"/>
            <a:endCxn id="105" idx="3"/>
          </p:cNvCxnSpPr>
          <p:nvPr/>
        </p:nvCxnSpPr>
        <p:spPr>
          <a:xfrm rot="10800000">
            <a:off x="3226825" y="3918425"/>
            <a:ext cx="189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endCxn id="101" idx="2"/>
          </p:cNvCxnSpPr>
          <p:nvPr/>
        </p:nvCxnSpPr>
        <p:spPr>
          <a:xfrm rot="10800000">
            <a:off x="1568525" y="319692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Model: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Comparing two subnetworks at each iteration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of the subnetworks has one additional hidden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number of hidden layer starts from zero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pic>
        <p:nvPicPr>
          <p:cNvPr id="122" name="Google Shape;12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575" y="1479325"/>
            <a:ext cx="5974950" cy="3694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7"/>
          <p:cNvGraphicFramePr/>
          <p:nvPr/>
        </p:nvGraphicFramePr>
        <p:xfrm>
          <a:off x="213100" y="32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ratio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0.7977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0.9069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0.7997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0.9076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0.7992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0.7983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0.8033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0.9074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0.80043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0.7992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0.9075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251025" y="191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lambda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pic>
        <p:nvPicPr>
          <p:cNvPr id="130" name="Google Shape;13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950" y="1547600"/>
            <a:ext cx="5852049" cy="36185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8"/>
          <p:cNvGraphicFramePr/>
          <p:nvPr/>
        </p:nvGraphicFramePr>
        <p:xfrm>
          <a:off x="182075" y="32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ratio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0.7981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0.9197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0.8017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0.9193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0.8017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0.9189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0.8007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0.9195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0.8025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0.9195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0.8026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0.9186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0.8051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0.9209</a:t>
                      </a:r>
                      <a:endParaRPr sz="1100">
                        <a:solidFill>
                          <a:srgbClr val="D5D5D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Google Shape;132;p18"/>
          <p:cNvGraphicFramePr/>
          <p:nvPr/>
        </p:nvGraphicFramePr>
        <p:xfrm>
          <a:off x="258600" y="18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lambda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 as Optimizer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6425"/>
            <a:ext cx="4824876" cy="29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49" y="2263275"/>
            <a:ext cx="4743951" cy="293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AdaNet</a:t>
            </a:r>
            <a:endParaRPr/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182075" y="324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dropout ratio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validation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r2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0.8054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0.9028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0.8031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0.9019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0.8054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0.9019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0.8062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0.9022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0.8052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0.9009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0.8047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0.9011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0.8054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D5D5D5"/>
                          </a:solidFill>
                        </a:rPr>
                        <a:t>0.9017</a:t>
                      </a:r>
                      <a:endParaRPr sz="1100">
                        <a:solidFill>
                          <a:srgbClr val="D5D5D5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258600" y="18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{3A6DCB70-6973-4907-B5AD-94B4D33F0F8E}</a:tableStyleId>
              </a:tblPr>
              <a:tblGrid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lambda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start #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optimizer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RMSProp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8" name="Google Shape;148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521" y="1630450"/>
            <a:ext cx="5681475" cy="351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