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B9JwrQAjnEITVgUUqSVjoTIt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326aa810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9f326aa81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9f326aa810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326aa810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f326aa810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9f326aa810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326aa810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f326aa810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9f326aa810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326aa810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326aa810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9f326aa810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326aa810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f326aa810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9f326aa810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326aa810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f326aa810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9f326aa810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326aa810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f326aa810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9f326aa810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326aa81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9f326aa81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9f326aa810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sponsors</a:t>
            </a:r>
            <a:endParaRPr/>
          </a:p>
        </p:txBody>
      </p:sp>
      <p:sp>
        <p:nvSpPr>
          <p:cNvPr id="194" name="Google Shape;19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20ca2637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c20ca263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9c20ca263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326aa8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9f326aa8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f326aa81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326aa810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9f326aa810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9f326aa810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f326aa810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9f326aa810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9f326aa810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326aa810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9f326aa810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9f326aa810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20ca263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9c20ca263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9c20ca263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20ca2637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9c20ca2637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9c20ca2637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326aa81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9f326aa81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9f326aa81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326aa81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9f326aa81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9f326aa81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11671583" y="6616584"/>
            <a:ext cx="520420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" y="6556053"/>
            <a:ext cx="12191999" cy="31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1671581" y="6616584"/>
            <a:ext cx="5204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15246" y="6532146"/>
            <a:ext cx="110631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K.M. Cheng – kengming_cheng@outlook.com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1" y="1"/>
            <a:ext cx="12192004" cy="312533"/>
            <a:chOff x="0" y="0"/>
            <a:chExt cx="9144003" cy="312533"/>
          </a:xfrm>
        </p:grpSpPr>
        <p:pic>
          <p:nvPicPr>
            <p:cNvPr id="20" name="Google Shape;20;p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" y="3"/>
              <a:ext cx="9143999" cy="31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523874" cy="3125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8"/>
          <p:cNvSpPr txBox="1"/>
          <p:nvPr/>
        </p:nvSpPr>
        <p:spPr>
          <a:xfrm>
            <a:off x="15247" y="-24660"/>
            <a:ext cx="121310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Concrete Strength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mulation improves the understanding of material properties, including atomic behavior, that is hard to probe experimentally. 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3778" cy="687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18676" y="5342261"/>
            <a:ext cx="3922716" cy="180136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0" y="39835"/>
            <a:ext cx="12192000" cy="34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0000" u="none" cap="small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Concrete Strength Prediction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Keng Ming Cheng</a:t>
            </a:r>
            <a:endParaRPr b="1" baseline="30000" i="0" sz="4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University of California, Los Angeles (UCLA)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Contact: kengming_cheng@outlook.com</a:t>
            </a:r>
            <a:endParaRPr b="0" i="0" sz="3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3771" y="3141950"/>
            <a:ext cx="3699434" cy="33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8221575" y="6239325"/>
            <a:ext cx="37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hysics of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phous 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norganic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olids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326aa810_0_75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9f326aa81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7" y="2105375"/>
            <a:ext cx="3868818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9f326aa810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600" y="2105368"/>
            <a:ext cx="3868825" cy="373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9f326aa810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8875" y="2105368"/>
            <a:ext cx="3868825" cy="373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326aa810_0_59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9f326aa810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2250500"/>
            <a:ext cx="3734250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9f326aa810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788" y="2250500"/>
            <a:ext cx="3868818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9f326aa810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150" y="2250493"/>
            <a:ext cx="3868825" cy="373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326aa810_0_162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9f326aa810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2250500"/>
            <a:ext cx="3734250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f326aa810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788" y="2250500"/>
            <a:ext cx="3868818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9f326aa810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150" y="2250493"/>
            <a:ext cx="3868825" cy="373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326aa810_0_203"/>
          <p:cNvSpPr txBox="1"/>
          <p:nvPr>
            <p:ph type="ctrTitle"/>
          </p:nvPr>
        </p:nvSpPr>
        <p:spPr>
          <a:xfrm>
            <a:off x="914400" y="2130430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 Based on Trained model</a:t>
            </a:r>
            <a:endParaRPr sz="2900"/>
          </a:p>
        </p:txBody>
      </p:sp>
      <p:sp>
        <p:nvSpPr>
          <p:cNvPr id="145" name="Google Shape;145;g9f326aa810_0_20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326aa810_0_15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9f326aa810_0_153"/>
          <p:cNvSpPr txBox="1"/>
          <p:nvPr/>
        </p:nvSpPr>
        <p:spPr>
          <a:xfrm>
            <a:off x="663475" y="1751100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Using optimizer to approach the global minimum of strength per cost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cost =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input features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Loss = - (Predicted strength) /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9f326aa810_0_153"/>
          <p:cNvSpPr txBox="1"/>
          <p:nvPr/>
        </p:nvSpPr>
        <p:spPr>
          <a:xfrm>
            <a:off x="503875" y="3712075"/>
            <a:ext cx="73779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opt = tf.keras.optimizers.Adam(learning_rate=0.01)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loss_fn = lambda: tf.constant(-1.0) * (nn_model(var1)*target_scaler.scale_[0]+target_scaler.mean_[0]) * 0.00689476 / tf.reduce_sum(var1*input_scaler.scale_+input_scaler.mean_)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for _ in range(500):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opt.minimize(loss_fn, [var1])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4" name="Google Shape;154;g9f326aa810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775" y="3009623"/>
            <a:ext cx="3729050" cy="3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9f326aa810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475" y="182398"/>
            <a:ext cx="2115162" cy="2689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9f326aa810_0_153"/>
          <p:cNvCxnSpPr/>
          <p:nvPr/>
        </p:nvCxnSpPr>
        <p:spPr>
          <a:xfrm>
            <a:off x="8469950" y="820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9f326aa810_0_153"/>
          <p:cNvCxnSpPr/>
          <p:nvPr/>
        </p:nvCxnSpPr>
        <p:spPr>
          <a:xfrm>
            <a:off x="8537950" y="1048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9f326aa810_0_153"/>
          <p:cNvCxnSpPr/>
          <p:nvPr/>
        </p:nvCxnSpPr>
        <p:spPr>
          <a:xfrm>
            <a:off x="8620150" y="1276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326aa810_0_188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9f326aa810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370325"/>
            <a:ext cx="3000612" cy="5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9f326aa810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537" y="2635325"/>
            <a:ext cx="8759590" cy="362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9f326aa810_0_188"/>
          <p:cNvSpPr txBox="1"/>
          <p:nvPr/>
        </p:nvSpPr>
        <p:spPr>
          <a:xfrm>
            <a:off x="5971125" y="1505125"/>
            <a:ext cx="52530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Sum of input features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Loss = - (Predicted strength) /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9f326aa810_0_188"/>
          <p:cNvSpPr/>
          <p:nvPr/>
        </p:nvSpPr>
        <p:spPr>
          <a:xfrm>
            <a:off x="1794350" y="1450400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f326aa810_0_221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9f326aa810_0_221"/>
          <p:cNvSpPr txBox="1"/>
          <p:nvPr/>
        </p:nvSpPr>
        <p:spPr>
          <a:xfrm>
            <a:off x="581400" y="1370325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Integrated Gradients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alpha = 0 represent the values of baseline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alpha = 1 represent the values closed to optimal values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alpha =0  </a:t>
            </a: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alpha = 1  searching the path where the optimal values may exist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9f326aa810_0_221"/>
          <p:cNvSpPr txBox="1"/>
          <p:nvPr/>
        </p:nvSpPr>
        <p:spPr>
          <a:xfrm>
            <a:off x="508450" y="3580950"/>
            <a:ext cx="73779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def compute_gradients(datas,target_class_idx = 0):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with tf.GradientTape() as tape: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    tape.watch(datas)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    logit = nn_model(datas)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    probs = logit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return tape.gradient(probs, datas)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def integral_approximation(gradients):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# riemann_trapezoidal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grads = (gradients[:-1] + gradients[1:]) / tf.constant(2.0)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integrated_gradients = tf.math.reduce_mean(grads, axis=0)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return integrated_gradients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def gradients_for_regression(baseline, data,m_steps=100,batch_size=32,show_measured_data=True):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alphas = tf.linspace(start=0.0, stop=1.0, num=m_steps+1)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interpolated_data = interpolate_datas(baseline, data, alphas)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path_gradients = compute_gradients(datas = interpolated_data)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  prediction = nn_model(interpolated_data)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7" name="Google Shape;177;g9f326aa810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5" y="2984613"/>
            <a:ext cx="3959476" cy="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9f326aa810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825" y="711075"/>
            <a:ext cx="2864906" cy="51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326aa810_0_172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9f326aa810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525"/>
            <a:ext cx="2892256" cy="50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9f326aa810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831" y="2827100"/>
            <a:ext cx="8842546" cy="350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f326aa810_0_172"/>
          <p:cNvPicPr preferRelativeResize="0"/>
          <p:nvPr/>
        </p:nvPicPr>
        <p:blipFill rotWithShape="1">
          <a:blip r:embed="rId5">
            <a:alphaModFix/>
          </a:blip>
          <a:srcRect b="50553" l="0" r="0" t="0"/>
          <a:stretch/>
        </p:blipFill>
        <p:spPr>
          <a:xfrm>
            <a:off x="617824" y="1531900"/>
            <a:ext cx="1303376" cy="1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9f326aa810_0_172"/>
          <p:cNvSpPr/>
          <p:nvPr/>
        </p:nvSpPr>
        <p:spPr>
          <a:xfrm>
            <a:off x="1347825" y="1531900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f326aa810_0_172"/>
          <p:cNvSpPr/>
          <p:nvPr/>
        </p:nvSpPr>
        <p:spPr>
          <a:xfrm>
            <a:off x="2786100" y="1531900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g9f326aa810_0_172"/>
          <p:cNvCxnSpPr>
            <a:stCxn id="188" idx="6"/>
            <a:endCxn id="189" idx="2"/>
          </p:cNvCxnSpPr>
          <p:nvPr/>
        </p:nvCxnSpPr>
        <p:spPr>
          <a:xfrm>
            <a:off x="1484025" y="1600300"/>
            <a:ext cx="13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725" y="522060"/>
            <a:ext cx="5928550" cy="53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c20ca2637_0_34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of Concrete Mechanical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9c20ca2637_0_34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Our model offers a very good prediction of the mechanical properties of test set glasses </a:t>
            </a:r>
            <a:b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(which are kept invisible to the model during its training).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9c20ca2637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13" y="1853349"/>
            <a:ext cx="3634863" cy="34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9c20ca2637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7099" y="1853349"/>
            <a:ext cx="3558200" cy="34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9c20ca2637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486" y="1858052"/>
            <a:ext cx="3558201" cy="34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9c20ca2637_0_34"/>
          <p:cNvSpPr txBox="1"/>
          <p:nvPr/>
        </p:nvSpPr>
        <p:spPr>
          <a:xfrm>
            <a:off x="5427527" y="1559274"/>
            <a:ext cx="25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9c20ca2637_0_34"/>
          <p:cNvSpPr txBox="1"/>
          <p:nvPr/>
        </p:nvSpPr>
        <p:spPr>
          <a:xfrm>
            <a:off x="1220909" y="1559274"/>
            <a:ext cx="27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Young’s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9c20ca2637_0_34"/>
          <p:cNvSpPr txBox="1"/>
          <p:nvPr/>
        </p:nvSpPr>
        <p:spPr>
          <a:xfrm>
            <a:off x="9577538" y="1559274"/>
            <a:ext cx="20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f326aa810_0_7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</a:t>
            </a: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f326aa810_0_7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9f326aa81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650" y="877778"/>
            <a:ext cx="4427085" cy="53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f326aa810_0_126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9f326aa810_0_126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9f326aa810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338" y="241750"/>
            <a:ext cx="8201264" cy="63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9f326aa810_0_126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https://tabula.technology/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9f326aa810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50" y="2096175"/>
            <a:ext cx="1879025" cy="18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326aa810_0_14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9f326aa810_0_143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9f326aa810_0_143"/>
          <p:cNvSpPr txBox="1"/>
          <p:nvPr/>
        </p:nvSpPr>
        <p:spPr>
          <a:xfrm>
            <a:off x="0" y="6159575"/>
            <a:ext cx="1923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https://tabula.technology/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g9f326aa810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26" y="1507523"/>
            <a:ext cx="9935477" cy="435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326aa810_0_115"/>
          <p:cNvSpPr txBox="1"/>
          <p:nvPr/>
        </p:nvSpPr>
        <p:spPr>
          <a:xfrm>
            <a:off x="127000" y="499425"/>
            <a:ext cx="59691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Checking the Accuracy of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9f326aa810_0_115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9f326aa81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272" y="300513"/>
            <a:ext cx="1884254" cy="63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9f326aa810_0_115"/>
          <p:cNvSpPr txBox="1"/>
          <p:nvPr/>
        </p:nvSpPr>
        <p:spPr>
          <a:xfrm>
            <a:off x="285775" y="3193950"/>
            <a:ext cx="73542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Sum up the fractions of composition for each glass ID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for indx in range(df_data_t.shape[0]):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    print(df_data.index[indx], df_data_t.iloc[indx, :end].sum())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20ca2637_0_2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c20ca2637_0_2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9c20ca263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2763"/>
            <a:ext cx="8115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9c20ca263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1001547"/>
            <a:ext cx="3580500" cy="52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20ca2637_0_54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9c20ca263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2250500"/>
            <a:ext cx="3868825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9c20ca263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725" y="2250500"/>
            <a:ext cx="3801526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9c20ca2637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6475" y="2250500"/>
            <a:ext cx="3947324" cy="37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326aa810_0_2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9f326aa81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2250500"/>
            <a:ext cx="3700600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9f326aa810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600" y="2250500"/>
            <a:ext cx="3880032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9f326aa810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750" y="2250506"/>
            <a:ext cx="3880025" cy="373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326aa810_0_4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Viscosity vs Temperature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9f326aa810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7" y="2341225"/>
            <a:ext cx="3868818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9f326aa810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538" y="2341225"/>
            <a:ext cx="3947316" cy="3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9f326aa810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8225" y="2341216"/>
            <a:ext cx="3947325" cy="373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2016-05-09T00:30:10Z</dcterms:created>
</cp:coreProperties>
</file>