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83428D-7C68-4867-BFBB-05AA1ED69DAA}">
  <a:tblStyle styleId="{0A83428D-7C68-4867-BFBB-05AA1ED69DA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cd7bad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8cd7bad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7136e5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7136e5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a7136e5e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a7136e5e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a7136e5e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a7136e5e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ee8024c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ee8024c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ee8024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ee8024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ee8024c9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ee8024c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ee8024c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ee8024c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ee8024c9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ee8024c9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cd7bad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cd7ba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cd7bad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cd7bad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cd7bad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cd7bad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7d9ba3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7d9ba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e798f3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e798f3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e798f33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be798f33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e798f3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be798f3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e798f33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e798f33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 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1508350" y="1683150"/>
            <a:ext cx="12204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Generating subnetworks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517500" y="1683150"/>
            <a:ext cx="10599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Grouping strategy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5294550" y="1683150"/>
            <a:ext cx="22632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Combining each group of subnetworks (ensembles)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5668950" y="2756550"/>
            <a:ext cx="15144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Evaluating loss of ensembles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1576350" y="2756550"/>
            <a:ext cx="2200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best ensemble moves onto the next iteration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7" name="Google Shape;137;p22"/>
          <p:cNvCxnSpPr>
            <a:stCxn id="132" idx="3"/>
            <a:endCxn id="133" idx="1"/>
          </p:cNvCxnSpPr>
          <p:nvPr/>
        </p:nvCxnSpPr>
        <p:spPr>
          <a:xfrm>
            <a:off x="2728750" y="2035050"/>
            <a:ext cx="78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>
            <a:stCxn id="133" idx="3"/>
            <a:endCxn id="134" idx="1"/>
          </p:cNvCxnSpPr>
          <p:nvPr/>
        </p:nvCxnSpPr>
        <p:spPr>
          <a:xfrm>
            <a:off x="4577400" y="2035050"/>
            <a:ext cx="71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>
            <a:stCxn id="134" idx="2"/>
            <a:endCxn id="135" idx="0"/>
          </p:cNvCxnSpPr>
          <p:nvPr/>
        </p:nvCxnSpPr>
        <p:spPr>
          <a:xfrm>
            <a:off x="6426150" y="2386950"/>
            <a:ext cx="0" cy="3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2"/>
          <p:cNvCxnSpPr>
            <a:stCxn id="135" idx="1"/>
            <a:endCxn id="136" idx="3"/>
          </p:cNvCxnSpPr>
          <p:nvPr/>
        </p:nvCxnSpPr>
        <p:spPr>
          <a:xfrm rot="10800000">
            <a:off x="3776850" y="3108450"/>
            <a:ext cx="18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2"/>
          <p:cNvCxnSpPr>
            <a:endCxn id="132" idx="2"/>
          </p:cNvCxnSpPr>
          <p:nvPr/>
        </p:nvCxnSpPr>
        <p:spPr>
          <a:xfrm rot="10800000">
            <a:off x="2118550" y="2386950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AdaNet 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287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 1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Candidates Subnetworks: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ANN(+1 layers)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ANN(+2 layers)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5275175" y="1152475"/>
            <a:ext cx="287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 2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Candidates Subnetworks: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ANN(+1 layers)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ResNet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413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subnetworks at each iteration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460600" y="137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{0A83428D-7C68-4867-BFBB-05AA1ED69DAA}</a:tableStyleId>
              </a:tblPr>
              <a:tblGrid>
                <a:gridCol w="1200750"/>
                <a:gridCol w="995250"/>
                <a:gridCol w="1116150"/>
                <a:gridCol w="11040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 ANN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R2_validation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R2_training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 ANN + 1 ResNet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R2_validation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R2_training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Normal ANN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R2_validation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R2_training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 layers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0.6382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 layers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 layers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0.6746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525" y="2907425"/>
            <a:ext cx="2908777" cy="19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544" y="506850"/>
            <a:ext cx="2908731" cy="19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5596800" y="175275"/>
            <a:ext cx="2762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 ANN + 1 ResNet - </a:t>
            </a:r>
            <a:r>
              <a:rPr lang="en" sz="1000"/>
              <a:t>5 iterations</a:t>
            </a:r>
            <a:endParaRPr sz="1000"/>
          </a:p>
        </p:txBody>
      </p:sp>
      <p:sp>
        <p:nvSpPr>
          <p:cNvPr id="159" name="Google Shape;159;p24"/>
          <p:cNvSpPr txBox="1"/>
          <p:nvPr/>
        </p:nvSpPr>
        <p:spPr>
          <a:xfrm>
            <a:off x="5596800" y="2600250"/>
            <a:ext cx="2550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 ANN + 1 ResNet - </a:t>
            </a:r>
            <a:r>
              <a:rPr lang="en" sz="1000"/>
              <a:t>10</a:t>
            </a:r>
            <a:r>
              <a:rPr lang="en" sz="1000"/>
              <a:t> iterations</a:t>
            </a:r>
            <a:endParaRPr sz="1000"/>
          </a:p>
        </p:txBody>
      </p:sp>
      <p:sp>
        <p:nvSpPr>
          <p:cNvPr id="160" name="Google Shape;160;p24"/>
          <p:cNvSpPr txBox="1"/>
          <p:nvPr/>
        </p:nvSpPr>
        <p:spPr>
          <a:xfrm>
            <a:off x="418325" y="983875"/>
            <a:ext cx="3481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Dataset: combined dataset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395450" y="133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{0A83428D-7C68-4867-BFBB-05AA1ED69DAA}</a:tableStyleId>
              </a:tblPr>
              <a:tblGrid>
                <a:gridCol w="843800"/>
                <a:gridCol w="742075"/>
                <a:gridCol w="991525"/>
                <a:gridCol w="8372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  <a:gridCol w="3217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ANN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R2_validation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R2_training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subnetworks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ANN + 1 ResNet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R2_validation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R2_training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subnetworks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start from 6 layers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start from 2 layers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start from 6 layers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start from 6 layers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start from 6 layers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 iterations and number of layers of AdaNet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Iterations vs R-squared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Learning rate=0.01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Batch size=32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Layer size = 64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Lambda=0.01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Beta=0.05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 title="Iteration = 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493" y="1260550"/>
            <a:ext cx="2990400" cy="184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 title="Iteration = 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893" y="1260550"/>
            <a:ext cx="2990400" cy="184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 title="Iteration = 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8493" y="3191975"/>
            <a:ext cx="2990400" cy="184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 title="Iteration = 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8893" y="3191975"/>
            <a:ext cx="2990400" cy="184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Iterations vs R-squared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Learning rate=0.01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Batch size=32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Layer size = 64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Lambda=0.01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Beta=0.05</a:t>
            </a:r>
            <a:endParaRPr sz="1200"/>
          </a:p>
        </p:txBody>
      </p:sp>
      <p:pic>
        <p:nvPicPr>
          <p:cNvPr id="189" name="Google Shape;189;p28" title="Iteration = 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193" y="1117200"/>
            <a:ext cx="2981250" cy="184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 title="Iteration = 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293" y="1117200"/>
            <a:ext cx="2981250" cy="184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 title="Iteration = 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7193" y="3111000"/>
            <a:ext cx="2981250" cy="184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 title="Iteration = 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2293" y="3111000"/>
            <a:ext cx="2981250" cy="184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Learning rate=0.01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Batch size=32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Layer size = 64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Lambda=0.01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Beta=0.05</a:t>
            </a:r>
            <a:endParaRPr sz="1200"/>
          </a:p>
        </p:txBody>
      </p:sp>
      <p:pic>
        <p:nvPicPr>
          <p:cNvPr id="199" name="Google Shape;199;p29" title="# of layers at start =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18" y="2973500"/>
            <a:ext cx="3472374" cy="21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 title="# of layers at start = 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918" y="2973500"/>
            <a:ext cx="3472374" cy="21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 title="# of layers at start = 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9918" y="742950"/>
            <a:ext cx="3472374" cy="21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Retrain saving model with incremental iterations (bug fixing)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ensemble learning has been widely used in various kaggle competitions.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Adaptive Structural Network (AdaNet)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Structural Network (AdaNet)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Rademacher Complexity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950" y="2228975"/>
            <a:ext cx="24288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950" y="2679400"/>
            <a:ext cx="372255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2950" y="1641675"/>
            <a:ext cx="2209050" cy="48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 exploration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450" y="1293225"/>
            <a:ext cx="372255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92950" y="1999075"/>
            <a:ext cx="8520600" cy="25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r(h</a:t>
            </a:r>
            <a:r>
              <a:rPr baseline="-25000" lang="en"/>
              <a:t>j</a:t>
            </a:r>
            <a:r>
              <a:rPr lang="en"/>
              <a:t>): Rademacher complexity of subnetwork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j</a:t>
            </a:r>
            <a:r>
              <a:rPr lang="en"/>
              <a:t>: function of each neuron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275" y="2470525"/>
            <a:ext cx="2209050" cy="4819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3141825" y="1275725"/>
            <a:ext cx="15681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80" y="1947975"/>
            <a:ext cx="4342050" cy="26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505" y="1979937"/>
            <a:ext cx="4238694" cy="26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550" y="1196500"/>
            <a:ext cx="372255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3691625" y="1359100"/>
            <a:ext cx="247500" cy="247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3121750" y="1359100"/>
            <a:ext cx="247500" cy="247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620150" y="4568875"/>
            <a:ext cx="2314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Beta = 0</a:t>
            </a:r>
            <a:endParaRPr sz="1100"/>
          </a:p>
        </p:txBody>
      </p:sp>
      <p:sp>
        <p:nvSpPr>
          <p:cNvPr id="104" name="Google Shape;104;p19"/>
          <p:cNvSpPr txBox="1"/>
          <p:nvPr/>
        </p:nvSpPr>
        <p:spPr>
          <a:xfrm>
            <a:off x="4957225" y="4568875"/>
            <a:ext cx="2314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Lambda</a:t>
            </a:r>
            <a:r>
              <a:rPr lang="en" sz="1100"/>
              <a:t> = 0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6275"/>
            <a:ext cx="38576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620150" y="1444550"/>
            <a:ext cx="127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Beta: 0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275" y="2146275"/>
            <a:ext cx="37909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5478300" y="1444550"/>
            <a:ext cx="127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Beta: 1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620150" y="4568875"/>
            <a:ext cx="2314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R2_validation: 0.0002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5478300" y="4568875"/>
            <a:ext cx="2314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R2_validation: 0.002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73325"/>
            <a:ext cx="36385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620150" y="1444550"/>
            <a:ext cx="127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Beta: 0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5237550" y="1444550"/>
            <a:ext cx="1276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Lambda: 0.01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Beta: 0.05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050" y="2073325"/>
            <a:ext cx="36385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5185675" y="4568875"/>
            <a:ext cx="2314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R2_validation: 0.6395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620150" y="4568875"/>
            <a:ext cx="2314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R2_validation: 0.6311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