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17"/>
  </p:notesMasterIdLst>
  <p:sldIdLst>
    <p:sldId id="279" r:id="rId5"/>
    <p:sldId id="280" r:id="rId6"/>
    <p:sldId id="281" r:id="rId7"/>
    <p:sldId id="283" r:id="rId8"/>
    <p:sldId id="282" r:id="rId9"/>
    <p:sldId id="289" r:id="rId10"/>
    <p:sldId id="290" r:id="rId11"/>
    <p:sldId id="284" r:id="rId12"/>
    <p:sldId id="285" r:id="rId13"/>
    <p:sldId id="286" r:id="rId14"/>
    <p:sldId id="288" r:id="rId15"/>
    <p:sldId id="287" r:id="rId1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5A828F-754A-4FA1-8B40-A6F7841EC071}" v="1" dt="2020-02-17T19:02:13.6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2359" autoAdjust="0"/>
  </p:normalViewPr>
  <p:slideViewPr>
    <p:cSldViewPr>
      <p:cViewPr varScale="1">
        <p:scale>
          <a:sx n="67" d="100"/>
          <a:sy n="67" d="100"/>
        </p:scale>
        <p:origin x="84" y="54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111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neth Graf" userId="d1890dd4-deb6-4a9b-a156-5113ac77bda8" providerId="ADAL" clId="{7D624452-C6A3-4617-881C-45F53BFE980C}"/>
    <pc:docChg chg="custSel addSld delSld modSld">
      <pc:chgData name="Kenneth Graf" userId="d1890dd4-deb6-4a9b-a156-5113ac77bda8" providerId="ADAL" clId="{7D624452-C6A3-4617-881C-45F53BFE980C}" dt="2020-01-18T20:44:25.244" v="1380" actId="14100"/>
      <pc:docMkLst>
        <pc:docMk/>
      </pc:docMkLst>
      <pc:sldChg chg="modSp add">
        <pc:chgData name="Kenneth Graf" userId="d1890dd4-deb6-4a9b-a156-5113ac77bda8" providerId="ADAL" clId="{7D624452-C6A3-4617-881C-45F53BFE980C}" dt="2020-01-13T22:51:01.372" v="99" actId="20577"/>
        <pc:sldMkLst>
          <pc:docMk/>
          <pc:sldMk cId="2189995446" sldId="280"/>
        </pc:sldMkLst>
        <pc:spChg chg="mod">
          <ac:chgData name="Kenneth Graf" userId="d1890dd4-deb6-4a9b-a156-5113ac77bda8" providerId="ADAL" clId="{7D624452-C6A3-4617-881C-45F53BFE980C}" dt="2020-01-13T22:51:01.372" v="99" actId="20577"/>
          <ac:spMkLst>
            <pc:docMk/>
            <pc:sldMk cId="2189995446" sldId="280"/>
            <ac:spMk id="2" creationId="{24B4F520-0116-47E0-8282-A78D18717E5B}"/>
          </ac:spMkLst>
        </pc:spChg>
        <pc:spChg chg="mod">
          <ac:chgData name="Kenneth Graf" userId="d1890dd4-deb6-4a9b-a156-5113ac77bda8" providerId="ADAL" clId="{7D624452-C6A3-4617-881C-45F53BFE980C}" dt="2020-01-13T22:50:12.922" v="40" actId="113"/>
          <ac:spMkLst>
            <pc:docMk/>
            <pc:sldMk cId="2189995446" sldId="280"/>
            <ac:spMk id="3" creationId="{3A3C054A-1634-4E84-B9E6-D7E7AAEEE490}"/>
          </ac:spMkLst>
        </pc:spChg>
      </pc:sldChg>
      <pc:sldChg chg="modSp add">
        <pc:chgData name="Kenneth Graf" userId="d1890dd4-deb6-4a9b-a156-5113ac77bda8" providerId="ADAL" clId="{7D624452-C6A3-4617-881C-45F53BFE980C}" dt="2020-01-13T22:58:12.796" v="168" actId="113"/>
        <pc:sldMkLst>
          <pc:docMk/>
          <pc:sldMk cId="88255436" sldId="281"/>
        </pc:sldMkLst>
        <pc:spChg chg="mod">
          <ac:chgData name="Kenneth Graf" userId="d1890dd4-deb6-4a9b-a156-5113ac77bda8" providerId="ADAL" clId="{7D624452-C6A3-4617-881C-45F53BFE980C}" dt="2020-01-13T22:57:05.331" v="156" actId="20577"/>
          <ac:spMkLst>
            <pc:docMk/>
            <pc:sldMk cId="88255436" sldId="281"/>
            <ac:spMk id="2" creationId="{264457ED-EFCB-4C2B-943E-D7AD72BE7D40}"/>
          </ac:spMkLst>
        </pc:spChg>
        <pc:spChg chg="mod">
          <ac:chgData name="Kenneth Graf" userId="d1890dd4-deb6-4a9b-a156-5113ac77bda8" providerId="ADAL" clId="{7D624452-C6A3-4617-881C-45F53BFE980C}" dt="2020-01-13T22:58:12.796" v="168" actId="113"/>
          <ac:spMkLst>
            <pc:docMk/>
            <pc:sldMk cId="88255436" sldId="281"/>
            <ac:spMk id="3" creationId="{46B921C3-81CA-4577-9DE0-7B1B342022B0}"/>
          </ac:spMkLst>
        </pc:spChg>
      </pc:sldChg>
      <pc:sldChg chg="modSp add">
        <pc:chgData name="Kenneth Graf" userId="d1890dd4-deb6-4a9b-a156-5113ac77bda8" providerId="ADAL" clId="{7D624452-C6A3-4617-881C-45F53BFE980C}" dt="2020-01-14T01:40:53.171" v="1305" actId="21"/>
        <pc:sldMkLst>
          <pc:docMk/>
          <pc:sldMk cId="71901514" sldId="282"/>
        </pc:sldMkLst>
        <pc:spChg chg="mod">
          <ac:chgData name="Kenneth Graf" userId="d1890dd4-deb6-4a9b-a156-5113ac77bda8" providerId="ADAL" clId="{7D624452-C6A3-4617-881C-45F53BFE980C}" dt="2020-01-14T01:40:53.171" v="1305" actId="21"/>
          <ac:spMkLst>
            <pc:docMk/>
            <pc:sldMk cId="71901514" sldId="282"/>
            <ac:spMk id="3" creationId="{03ACCA85-AFC0-4D0B-9EBA-9BAA6E400A94}"/>
          </ac:spMkLst>
        </pc:spChg>
      </pc:sldChg>
      <pc:sldChg chg="modSp add">
        <pc:chgData name="Kenneth Graf" userId="d1890dd4-deb6-4a9b-a156-5113ac77bda8" providerId="ADAL" clId="{7D624452-C6A3-4617-881C-45F53BFE980C}" dt="2020-01-13T23:03:29.038" v="211"/>
        <pc:sldMkLst>
          <pc:docMk/>
          <pc:sldMk cId="3093750483" sldId="283"/>
        </pc:sldMkLst>
        <pc:spChg chg="mod">
          <ac:chgData name="Kenneth Graf" userId="d1890dd4-deb6-4a9b-a156-5113ac77bda8" providerId="ADAL" clId="{7D624452-C6A3-4617-881C-45F53BFE980C}" dt="2020-01-13T23:01:32.347" v="193" actId="20577"/>
          <ac:spMkLst>
            <pc:docMk/>
            <pc:sldMk cId="3093750483" sldId="283"/>
            <ac:spMk id="2" creationId="{2B54E882-6223-4389-BE08-D4B7C7B30399}"/>
          </ac:spMkLst>
        </pc:spChg>
        <pc:spChg chg="mod">
          <ac:chgData name="Kenneth Graf" userId="d1890dd4-deb6-4a9b-a156-5113ac77bda8" providerId="ADAL" clId="{7D624452-C6A3-4617-881C-45F53BFE980C}" dt="2020-01-13T23:03:29.038" v="211"/>
          <ac:spMkLst>
            <pc:docMk/>
            <pc:sldMk cId="3093750483" sldId="283"/>
            <ac:spMk id="3" creationId="{CA9B5436-A700-4E41-A97D-B98B0FEE4E7D}"/>
          </ac:spMkLst>
        </pc:spChg>
      </pc:sldChg>
      <pc:sldChg chg="modSp add">
        <pc:chgData name="Kenneth Graf" userId="d1890dd4-deb6-4a9b-a156-5113ac77bda8" providerId="ADAL" clId="{7D624452-C6A3-4617-881C-45F53BFE980C}" dt="2020-01-13T23:21:35.811" v="439" actId="20577"/>
        <pc:sldMkLst>
          <pc:docMk/>
          <pc:sldMk cId="2477263963" sldId="284"/>
        </pc:sldMkLst>
        <pc:spChg chg="mod">
          <ac:chgData name="Kenneth Graf" userId="d1890dd4-deb6-4a9b-a156-5113ac77bda8" providerId="ADAL" clId="{7D624452-C6A3-4617-881C-45F53BFE980C}" dt="2020-01-13T23:16:09.010" v="235" actId="20577"/>
          <ac:spMkLst>
            <pc:docMk/>
            <pc:sldMk cId="2477263963" sldId="284"/>
            <ac:spMk id="2" creationId="{0D942D90-7DAC-4009-9904-F23DB2787208}"/>
          </ac:spMkLst>
        </pc:spChg>
        <pc:spChg chg="mod">
          <ac:chgData name="Kenneth Graf" userId="d1890dd4-deb6-4a9b-a156-5113ac77bda8" providerId="ADAL" clId="{7D624452-C6A3-4617-881C-45F53BFE980C}" dt="2020-01-13T23:21:35.811" v="439" actId="20577"/>
          <ac:spMkLst>
            <pc:docMk/>
            <pc:sldMk cId="2477263963" sldId="284"/>
            <ac:spMk id="3" creationId="{1A187166-BD2E-442C-81E7-797D2F9F4C2C}"/>
          </ac:spMkLst>
        </pc:spChg>
      </pc:sldChg>
      <pc:sldChg chg="modSp add">
        <pc:chgData name="Kenneth Graf" userId="d1890dd4-deb6-4a9b-a156-5113ac77bda8" providerId="ADAL" clId="{7D624452-C6A3-4617-881C-45F53BFE980C}" dt="2020-01-13T23:29:36.379" v="647"/>
        <pc:sldMkLst>
          <pc:docMk/>
          <pc:sldMk cId="1412796053" sldId="285"/>
        </pc:sldMkLst>
        <pc:spChg chg="mod">
          <ac:chgData name="Kenneth Graf" userId="d1890dd4-deb6-4a9b-a156-5113ac77bda8" providerId="ADAL" clId="{7D624452-C6A3-4617-881C-45F53BFE980C}" dt="2020-01-13T23:22:32.913" v="457" actId="20577"/>
          <ac:spMkLst>
            <pc:docMk/>
            <pc:sldMk cId="1412796053" sldId="285"/>
            <ac:spMk id="2" creationId="{ECE8B55C-F61D-442E-BE21-64711A675D5A}"/>
          </ac:spMkLst>
        </pc:spChg>
        <pc:spChg chg="mod">
          <ac:chgData name="Kenneth Graf" userId="d1890dd4-deb6-4a9b-a156-5113ac77bda8" providerId="ADAL" clId="{7D624452-C6A3-4617-881C-45F53BFE980C}" dt="2020-01-13T23:29:36.379" v="647"/>
          <ac:spMkLst>
            <pc:docMk/>
            <pc:sldMk cId="1412796053" sldId="285"/>
            <ac:spMk id="3" creationId="{4D3DE017-4DF4-491D-98AA-D885898E619E}"/>
          </ac:spMkLst>
        </pc:spChg>
      </pc:sldChg>
      <pc:sldChg chg="modSp add">
        <pc:chgData name="Kenneth Graf" userId="d1890dd4-deb6-4a9b-a156-5113ac77bda8" providerId="ADAL" clId="{7D624452-C6A3-4617-881C-45F53BFE980C}" dt="2020-01-14T01:19:17.651" v="902" actId="20577"/>
        <pc:sldMkLst>
          <pc:docMk/>
          <pc:sldMk cId="2894431080" sldId="286"/>
        </pc:sldMkLst>
        <pc:spChg chg="mod">
          <ac:chgData name="Kenneth Graf" userId="d1890dd4-deb6-4a9b-a156-5113ac77bda8" providerId="ADAL" clId="{7D624452-C6A3-4617-881C-45F53BFE980C}" dt="2020-01-14T01:15:26.534" v="676" actId="20577"/>
          <ac:spMkLst>
            <pc:docMk/>
            <pc:sldMk cId="2894431080" sldId="286"/>
            <ac:spMk id="2" creationId="{1191823F-A166-49CE-A1AA-4CBD31215F84}"/>
          </ac:spMkLst>
        </pc:spChg>
        <pc:spChg chg="mod">
          <ac:chgData name="Kenneth Graf" userId="d1890dd4-deb6-4a9b-a156-5113ac77bda8" providerId="ADAL" clId="{7D624452-C6A3-4617-881C-45F53BFE980C}" dt="2020-01-14T01:19:17.651" v="902" actId="20577"/>
          <ac:spMkLst>
            <pc:docMk/>
            <pc:sldMk cId="2894431080" sldId="286"/>
            <ac:spMk id="3" creationId="{0C95246C-D69C-4F6B-9D9D-ECA0CFEC944F}"/>
          </ac:spMkLst>
        </pc:spChg>
      </pc:sldChg>
      <pc:sldChg chg="modSp add">
        <pc:chgData name="Kenneth Graf" userId="d1890dd4-deb6-4a9b-a156-5113ac77bda8" providerId="ADAL" clId="{7D624452-C6A3-4617-881C-45F53BFE980C}" dt="2020-01-14T01:36:26.747" v="1304" actId="20577"/>
        <pc:sldMkLst>
          <pc:docMk/>
          <pc:sldMk cId="53699165" sldId="287"/>
        </pc:sldMkLst>
        <pc:spChg chg="mod">
          <ac:chgData name="Kenneth Graf" userId="d1890dd4-deb6-4a9b-a156-5113ac77bda8" providerId="ADAL" clId="{7D624452-C6A3-4617-881C-45F53BFE980C}" dt="2020-01-14T01:21:24.549" v="910" actId="20577"/>
          <ac:spMkLst>
            <pc:docMk/>
            <pc:sldMk cId="53699165" sldId="287"/>
            <ac:spMk id="2" creationId="{3DFEC468-486F-416F-8827-69D2059EDDC8}"/>
          </ac:spMkLst>
        </pc:spChg>
        <pc:spChg chg="mod">
          <ac:chgData name="Kenneth Graf" userId="d1890dd4-deb6-4a9b-a156-5113ac77bda8" providerId="ADAL" clId="{7D624452-C6A3-4617-881C-45F53BFE980C}" dt="2020-01-14T01:36:26.747" v="1304" actId="20577"/>
          <ac:spMkLst>
            <pc:docMk/>
            <pc:sldMk cId="53699165" sldId="287"/>
            <ac:spMk id="3" creationId="{72BB23D7-6BC5-4DD2-AFBE-066325356584}"/>
          </ac:spMkLst>
        </pc:spChg>
      </pc:sldChg>
      <pc:sldChg chg="modSp add">
        <pc:chgData name="Kenneth Graf" userId="d1890dd4-deb6-4a9b-a156-5113ac77bda8" providerId="ADAL" clId="{7D624452-C6A3-4617-881C-45F53BFE980C}" dt="2020-01-14T01:48:51.036" v="1376" actId="20577"/>
        <pc:sldMkLst>
          <pc:docMk/>
          <pc:sldMk cId="990940985" sldId="288"/>
        </pc:sldMkLst>
        <pc:spChg chg="mod">
          <ac:chgData name="Kenneth Graf" userId="d1890dd4-deb6-4a9b-a156-5113ac77bda8" providerId="ADAL" clId="{7D624452-C6A3-4617-881C-45F53BFE980C}" dt="2020-01-14T01:27:54.740" v="1070" actId="20577"/>
          <ac:spMkLst>
            <pc:docMk/>
            <pc:sldMk cId="990940985" sldId="288"/>
            <ac:spMk id="2" creationId="{DD9D9595-5B21-4B58-A76E-67A3C50ADE62}"/>
          </ac:spMkLst>
        </pc:spChg>
        <pc:spChg chg="mod">
          <ac:chgData name="Kenneth Graf" userId="d1890dd4-deb6-4a9b-a156-5113ac77bda8" providerId="ADAL" clId="{7D624452-C6A3-4617-881C-45F53BFE980C}" dt="2020-01-14T01:48:51.036" v="1376" actId="20577"/>
          <ac:spMkLst>
            <pc:docMk/>
            <pc:sldMk cId="990940985" sldId="288"/>
            <ac:spMk id="3" creationId="{1623274F-E85F-4661-8782-C073AA4A5C44}"/>
          </ac:spMkLst>
        </pc:spChg>
      </pc:sldChg>
      <pc:sldChg chg="add">
        <pc:chgData name="Kenneth Graf" userId="d1890dd4-deb6-4a9b-a156-5113ac77bda8" providerId="ADAL" clId="{7D624452-C6A3-4617-881C-45F53BFE980C}" dt="2020-01-18T20:43:02.449" v="1377"/>
        <pc:sldMkLst>
          <pc:docMk/>
          <pc:sldMk cId="2660857887" sldId="289"/>
        </pc:sldMkLst>
      </pc:sldChg>
      <pc:sldChg chg="modSp add">
        <pc:chgData name="Kenneth Graf" userId="d1890dd4-deb6-4a9b-a156-5113ac77bda8" providerId="ADAL" clId="{7D624452-C6A3-4617-881C-45F53BFE980C}" dt="2020-01-18T20:44:25.244" v="1380" actId="14100"/>
        <pc:sldMkLst>
          <pc:docMk/>
          <pc:sldMk cId="3131017252" sldId="290"/>
        </pc:sldMkLst>
        <pc:picChg chg="mod">
          <ac:chgData name="Kenneth Graf" userId="d1890dd4-deb6-4a9b-a156-5113ac77bda8" providerId="ADAL" clId="{7D624452-C6A3-4617-881C-45F53BFE980C}" dt="2020-01-18T20:44:25.244" v="1380" actId="14100"/>
          <ac:picMkLst>
            <pc:docMk/>
            <pc:sldMk cId="3131017252" sldId="290"/>
            <ac:picMk id="4" creationId="{DFCF2129-A277-48E8-B27C-7083D80B21CB}"/>
          </ac:picMkLst>
        </pc:picChg>
      </pc:sldChg>
      <pc:sldChg chg="add del">
        <pc:chgData name="Kenneth Graf" userId="d1890dd4-deb6-4a9b-a156-5113ac77bda8" providerId="ADAL" clId="{7D624452-C6A3-4617-881C-45F53BFE980C}" dt="2020-01-18T20:44:16.347" v="1378" actId="2696"/>
        <pc:sldMkLst>
          <pc:docMk/>
          <pc:sldMk cId="1654631782" sldId="291"/>
        </pc:sldMkLst>
      </pc:sldChg>
    </pc:docChg>
  </pc:docChgLst>
  <pc:docChgLst>
    <pc:chgData name="Graf, Kenneth" userId="S::kmh722@unh.edu::d1890dd4-deb6-4a9b-a156-5113ac77bda8" providerId="AD" clId="Web-{205A828F-754A-4FA1-8B40-A6F7841EC071}"/>
    <pc:docChg chg="sldOrd">
      <pc:chgData name="Graf, Kenneth" userId="S::kmh722@unh.edu::d1890dd4-deb6-4a9b-a156-5113ac77bda8" providerId="AD" clId="Web-{205A828F-754A-4FA1-8B40-A6F7841EC071}" dt="2020-02-17T19:02:13.661" v="0"/>
      <pc:docMkLst>
        <pc:docMk/>
      </pc:docMkLst>
      <pc:sldChg chg="ord">
        <pc:chgData name="Graf, Kenneth" userId="S::kmh722@unh.edu::d1890dd4-deb6-4a9b-a156-5113ac77bda8" providerId="AD" clId="Web-{205A828F-754A-4FA1-8B40-A6F7841EC071}" dt="2020-02-17T19:02:13.661" v="0"/>
        <pc:sldMkLst>
          <pc:docMk/>
          <pc:sldMk cId="990940985" sldId="2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8F3AA64-1AA2-40FC-9C4D-FF0C9CC41531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BE13BA3-2BF5-478F-8F09-F40177E242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0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00400"/>
            <a:ext cx="8534400" cy="243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1295401"/>
            <a:ext cx="10972800" cy="1470025"/>
          </a:xfrm>
        </p:spPr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IT666 : Computer Security</a:t>
            </a:r>
          </a:p>
        </p:txBody>
      </p:sp>
      <p:sp>
        <p:nvSpPr>
          <p:cNvPr id="10" name="Date Placeholder 3"/>
          <p:cNvSpPr txBox="1">
            <a:spLocks/>
          </p:cNvSpPr>
          <p:nvPr/>
        </p:nvSpPr>
        <p:spPr>
          <a:xfrm>
            <a:off x="914400" y="6348476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7112000" y="6348475"/>
            <a:ext cx="416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/>
              <a:t>Instructor : ken.graf@unh.edu</a:t>
            </a:r>
          </a:p>
        </p:txBody>
      </p:sp>
      <p:pic>
        <p:nvPicPr>
          <p:cNvPr id="12" name="Picture 2" descr="University of New Hampshire">
            <a:extLst>
              <a:ext uri="{FF2B5EF4-FFF2-40B4-BE49-F238E27FC236}">
                <a16:creationId xmlns:a16="http://schemas.microsoft.com/office/drawing/2014/main" id="{52E3954D-70A0-416F-A7AB-55B49D629F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29146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51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754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35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87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23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1"/>
            <a:ext cx="109728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7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coststorag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tcocalculator.com/" TargetMode="External"/><Relationship Id="rId2" Type="http://schemas.openxmlformats.org/officeDocument/2006/relationships/hyperlink" Target="https://azure.microsoft.com/en-us/pricing/tco/calculato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products/calculator" TargetMode="External"/><Relationship Id="rId2" Type="http://schemas.openxmlformats.org/officeDocument/2006/relationships/hyperlink" Target="https://azure.microsoft.com/en-us/pricing/calculato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lculator.aws/#/estimat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artner-center/set-an-azure-spending-budget-for-your-customers" TargetMode="External"/><Relationship Id="rId2" Type="http://schemas.openxmlformats.org/officeDocument/2006/relationships/hyperlink" Target="https://console.aws.amazon.com/billing/home?#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oud.google.com/billing/docs/how-to/budge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Chapter 7</a:t>
            </a:r>
          </a:p>
          <a:p>
            <a:r>
              <a:rPr lang="en-US" sz="2400" b="1"/>
              <a:t>Optimizing Cost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IT780 : Introduction to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3410816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1823F-A166-49CE-A1AA-4CBD3121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Practice: Set Budgets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5246C-D69C-4F6B-9D9D-ECA0CFEC9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Normally not a cap but a soft limit that generates an alert</a:t>
            </a:r>
          </a:p>
          <a:p>
            <a:r>
              <a:rPr lang="en-US" dirty="0"/>
              <a:t>Giving team carte blanche is a bad idea</a:t>
            </a:r>
          </a:p>
          <a:p>
            <a:r>
              <a:rPr lang="en-US" dirty="0"/>
              <a:t>Automation</a:t>
            </a:r>
          </a:p>
          <a:p>
            <a:pPr lvl="1"/>
            <a:r>
              <a:rPr lang="en-US" dirty="0"/>
              <a:t>Cost estimates during test should generate a good estimate of production costs</a:t>
            </a:r>
          </a:p>
        </p:txBody>
      </p:sp>
    </p:spTree>
    <p:extLst>
      <p:ext uri="{BB962C8B-B14F-4D97-AF65-F5344CB8AC3E}">
        <p14:creationId xmlns:p14="http://schemas.microsoft.com/office/powerpoint/2010/main" val="2894431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D9595-5B21-4B58-A76E-67A3C50AD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3274F-E85F-4661-8782-C073AA4A5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Right-sizing</a:t>
            </a:r>
          </a:p>
          <a:p>
            <a:pPr lvl="1"/>
            <a:r>
              <a:rPr lang="en-US" dirty="0"/>
              <a:t>Many smaller better than larger instances</a:t>
            </a:r>
          </a:p>
          <a:p>
            <a:pPr lvl="1"/>
            <a:r>
              <a:rPr lang="en-US" dirty="0"/>
              <a:t>Range of CPU types</a:t>
            </a:r>
          </a:p>
          <a:p>
            <a:r>
              <a:rPr lang="en-US" dirty="0"/>
              <a:t>Storage class : </a:t>
            </a:r>
            <a:r>
              <a:rPr lang="en-US" dirty="0">
                <a:hlinkClick r:id="rId2"/>
              </a:rPr>
              <a:t>http://coststorage.com/</a:t>
            </a:r>
            <a:endParaRPr lang="en-US" dirty="0"/>
          </a:p>
          <a:p>
            <a:pPr lvl="1"/>
            <a:r>
              <a:rPr lang="en-US" dirty="0"/>
              <a:t>Hot, warm (on-demand/infrequent), cool (minutes), cold (hours)</a:t>
            </a:r>
          </a:p>
          <a:p>
            <a:r>
              <a:rPr lang="en-US" dirty="0"/>
              <a:t>Serverless</a:t>
            </a:r>
          </a:p>
          <a:p>
            <a:pPr lvl="1"/>
            <a:r>
              <a:rPr lang="en-US" dirty="0"/>
              <a:t>Invocations * runtime * memory</a:t>
            </a:r>
          </a:p>
        </p:txBody>
      </p:sp>
    </p:spTree>
    <p:extLst>
      <p:ext uri="{BB962C8B-B14F-4D97-AF65-F5344CB8AC3E}">
        <p14:creationId xmlns:p14="http://schemas.microsoft.com/office/powerpoint/2010/main" val="990940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C468-486F-416F-8827-69D2059E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B23D7-6BC5-4DD2-AFBE-066325356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Tags to identify business or billing groups for chargeback</a:t>
            </a:r>
          </a:p>
          <a:p>
            <a:r>
              <a:rPr lang="en-US" dirty="0"/>
              <a:t>Delete improperly tagged resources</a:t>
            </a:r>
          </a:p>
          <a:p>
            <a:pPr lvl="1"/>
            <a:r>
              <a:rPr lang="en-US" dirty="0"/>
              <a:t>Forces tagging as a critical activity</a:t>
            </a:r>
          </a:p>
        </p:txBody>
      </p:sp>
    </p:spTree>
    <p:extLst>
      <p:ext uri="{BB962C8B-B14F-4D97-AF65-F5344CB8AC3E}">
        <p14:creationId xmlns:p14="http://schemas.microsoft.com/office/powerpoint/2010/main" val="5369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4F520-0116-47E0-8282-A78D18717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Costs (don’t forget failover)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C054A-1634-4E84-B9E6-D7E7AAEE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Physical space</a:t>
            </a:r>
          </a:p>
          <a:p>
            <a:r>
              <a:rPr lang="en-US" dirty="0"/>
              <a:t>Electric power</a:t>
            </a:r>
          </a:p>
          <a:p>
            <a:r>
              <a:rPr lang="en-US" dirty="0"/>
              <a:t>Physical Security</a:t>
            </a:r>
          </a:p>
          <a:p>
            <a:r>
              <a:rPr lang="en-US" dirty="0"/>
              <a:t>Network connectivity</a:t>
            </a:r>
          </a:p>
          <a:p>
            <a:r>
              <a:rPr lang="en-US" dirty="0"/>
              <a:t>Cooling</a:t>
            </a:r>
          </a:p>
          <a:p>
            <a:r>
              <a:rPr lang="en-US" dirty="0"/>
              <a:t>Physical hardware</a:t>
            </a:r>
          </a:p>
          <a:p>
            <a:r>
              <a:rPr lang="en-US" dirty="0"/>
              <a:t>Staff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95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57ED-EFCB-4C2B-943E-D7AD72BE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drivers for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921C3-81CA-4577-9DE0-7B1B34202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Reduced complexity</a:t>
            </a:r>
          </a:p>
          <a:p>
            <a:r>
              <a:rPr lang="en-US" dirty="0"/>
              <a:t>Elastic capacity</a:t>
            </a:r>
          </a:p>
          <a:p>
            <a:r>
              <a:rPr lang="en-US" dirty="0"/>
              <a:t>Increased speed to the market</a:t>
            </a:r>
          </a:p>
          <a:p>
            <a:r>
              <a:rPr lang="en-US" dirty="0"/>
              <a:t>Global reach</a:t>
            </a:r>
          </a:p>
          <a:p>
            <a:r>
              <a:rPr lang="en-US" dirty="0"/>
              <a:t>Increased operational efficiency</a:t>
            </a:r>
          </a:p>
          <a:p>
            <a:r>
              <a:rPr lang="en-US" dirty="0"/>
              <a:t>Enhanced security</a:t>
            </a:r>
          </a:p>
        </p:txBody>
      </p:sp>
    </p:spTree>
    <p:extLst>
      <p:ext uri="{BB962C8B-B14F-4D97-AF65-F5344CB8AC3E}">
        <p14:creationId xmlns:p14="http://schemas.microsoft.com/office/powerpoint/2010/main" val="8825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4E882-6223-4389-BE08-D4B7C7B3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Cost of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B5436-A700-4E41-A97D-B98B0FEE4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Azure: </a:t>
            </a:r>
          </a:p>
          <a:p>
            <a:pPr lvl="1"/>
            <a:r>
              <a:rPr lang="en-US" dirty="0">
                <a:hlinkClick r:id="rId2"/>
              </a:rPr>
              <a:t>https://azure.microsoft.com/en-us/pricing/tco/calculator/</a:t>
            </a:r>
            <a:endParaRPr lang="en-US" dirty="0"/>
          </a:p>
          <a:p>
            <a:r>
              <a:rPr lang="en-US" dirty="0"/>
              <a:t>AWS:</a:t>
            </a:r>
          </a:p>
          <a:p>
            <a:pPr lvl="1"/>
            <a:r>
              <a:rPr lang="en-US" dirty="0">
                <a:hlinkClick r:id="rId3"/>
              </a:rPr>
              <a:t>https://awstcocalculator.com/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750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2E166-718F-499C-BAB2-25D70A377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Cost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CCA85-AFC0-4D0B-9EBA-9BAA6E400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</a:t>
            </a:r>
          </a:p>
          <a:p>
            <a:pPr lvl="1"/>
            <a:r>
              <a:rPr lang="en-US" dirty="0">
                <a:hlinkClick r:id="rId2"/>
              </a:rPr>
              <a:t>https://azure.microsoft.com/en-us/pricing/calculator/</a:t>
            </a:r>
            <a:endParaRPr lang="en-US" dirty="0"/>
          </a:p>
          <a:p>
            <a:r>
              <a:rPr lang="en-US" dirty="0"/>
              <a:t>Google</a:t>
            </a:r>
          </a:p>
          <a:p>
            <a:pPr lvl="1"/>
            <a:r>
              <a:rPr lang="en-US" dirty="0">
                <a:hlinkClick r:id="rId3"/>
              </a:rPr>
              <a:t>https://cloud.google.com/products/calculator</a:t>
            </a:r>
            <a:r>
              <a:rPr lang="en-US" dirty="0"/>
              <a:t> </a:t>
            </a:r>
          </a:p>
          <a:p>
            <a:r>
              <a:rPr lang="en-US" dirty="0"/>
              <a:t>AWS</a:t>
            </a:r>
          </a:p>
          <a:p>
            <a:pPr lvl="1"/>
            <a:r>
              <a:rPr lang="en-US" dirty="0">
                <a:hlinkClick r:id="rId4"/>
              </a:rPr>
              <a:t>https://calculator.aws/#/estimate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01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4FEB-2CD5-43C1-AA88-4AB1B105A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190DEE-1CEF-4D94-8FCD-8C0190B01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730" y="0"/>
            <a:ext cx="8962731" cy="6759602"/>
          </a:xfrm>
        </p:spPr>
      </p:pic>
    </p:spTree>
    <p:extLst>
      <p:ext uri="{BB962C8B-B14F-4D97-AF65-F5344CB8AC3E}">
        <p14:creationId xmlns:p14="http://schemas.microsoft.com/office/powerpoint/2010/main" val="2660857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9C9F-933A-4983-B198-46A81C8AA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Benefits of </a:t>
            </a:r>
            <a:r>
              <a:rPr lang="en-US" b="1" dirty="0" err="1"/>
              <a:t>OpEx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CF2129-A277-48E8-B27C-7083D80B2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907855"/>
            <a:ext cx="9067799" cy="582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017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2D90-7DAC-4009-9904-F23DB2787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CapEx</a:t>
            </a:r>
            <a:r>
              <a:rPr lang="en-US" dirty="0"/>
              <a:t> vs. </a:t>
            </a:r>
            <a:r>
              <a:rPr lang="en-US" dirty="0" err="1"/>
              <a:t>OpEx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87166-BD2E-442C-81E7-797D2F9F4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Recurring costs vs. Upfront investments</a:t>
            </a:r>
          </a:p>
          <a:p>
            <a:r>
              <a:rPr lang="en-US" dirty="0"/>
              <a:t>Tax benefits</a:t>
            </a:r>
          </a:p>
          <a:p>
            <a:pPr lvl="1"/>
            <a:r>
              <a:rPr lang="en-US" dirty="0"/>
              <a:t>Expense vs. Depreciation</a:t>
            </a:r>
          </a:p>
          <a:p>
            <a:r>
              <a:rPr lang="en-US" dirty="0"/>
              <a:t>Greater transparency</a:t>
            </a:r>
          </a:p>
          <a:p>
            <a:pPr lvl="1"/>
            <a:r>
              <a:rPr lang="en-US" dirty="0"/>
              <a:t>No chargeback for shared costs</a:t>
            </a:r>
          </a:p>
          <a:p>
            <a:r>
              <a:rPr lang="en-US" dirty="0"/>
              <a:t>Easier growth</a:t>
            </a:r>
          </a:p>
          <a:p>
            <a:pPr lvl="1"/>
            <a:r>
              <a:rPr lang="en-US" dirty="0"/>
              <a:t>Match business demand</a:t>
            </a:r>
          </a:p>
          <a:p>
            <a:r>
              <a:rPr lang="en-US" dirty="0"/>
              <a:t>No commitment or lock-in </a:t>
            </a:r>
            <a:r>
              <a:rPr lang="en-US" u="sng" dirty="0"/>
              <a:t>required</a:t>
            </a:r>
          </a:p>
          <a:p>
            <a:pPr lvl="1"/>
            <a:r>
              <a:rPr lang="en-US" dirty="0"/>
              <a:t>Reserve contracts do have a lower in exchange for a commitment</a:t>
            </a:r>
          </a:p>
        </p:txBody>
      </p:sp>
    </p:spTree>
    <p:extLst>
      <p:ext uri="{BB962C8B-B14F-4D97-AF65-F5344CB8AC3E}">
        <p14:creationId xmlns:p14="http://schemas.microsoft.com/office/powerpoint/2010/main" val="2477263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B55C-F61D-442E-BE21-64711A675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DE017-4DF4-491D-98AA-D885898E6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</a:t>
            </a:r>
          </a:p>
          <a:p>
            <a:pPr lvl="1"/>
            <a:r>
              <a:rPr lang="en-US" dirty="0"/>
              <a:t>Account with optional organizational overlays</a:t>
            </a:r>
          </a:p>
          <a:p>
            <a:pPr lvl="1"/>
            <a:r>
              <a:rPr lang="en-US" dirty="0">
                <a:hlinkClick r:id="rId2"/>
              </a:rPr>
              <a:t>https://console.aws.amazon.com/billing/home?#/</a:t>
            </a:r>
            <a:endParaRPr lang="en-US" dirty="0"/>
          </a:p>
          <a:p>
            <a:r>
              <a:rPr lang="en-US" dirty="0"/>
              <a:t>Azure</a:t>
            </a:r>
          </a:p>
          <a:p>
            <a:pPr lvl="1"/>
            <a:r>
              <a:rPr lang="en-US" dirty="0"/>
              <a:t>Subscriptions within an account</a:t>
            </a:r>
          </a:p>
          <a:p>
            <a:pPr lvl="1"/>
            <a:r>
              <a:rPr lang="en-US" sz="1800" dirty="0">
                <a:hlinkClick r:id="rId3"/>
              </a:rPr>
              <a:t>https://docs.microsoft.com/en-us/partner-center/set-an-azure-spending-budget-for-your-customers</a:t>
            </a:r>
            <a:endParaRPr lang="en-US" sz="1800" dirty="0"/>
          </a:p>
          <a:p>
            <a:r>
              <a:rPr lang="en-US" dirty="0"/>
              <a:t>Google</a:t>
            </a:r>
          </a:p>
          <a:p>
            <a:pPr lvl="1"/>
            <a:r>
              <a:rPr lang="en-US" dirty="0"/>
              <a:t>Accounts with linked projects</a:t>
            </a:r>
          </a:p>
          <a:p>
            <a:pPr lvl="1"/>
            <a:r>
              <a:rPr lang="en-US" dirty="0">
                <a:hlinkClick r:id="rId4"/>
              </a:rPr>
              <a:t>https://cloud.google.com/billing/docs/how-to/budgets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796053"/>
      </p:ext>
    </p:extLst>
  </p:cSld>
  <p:clrMapOvr>
    <a:masterClrMapping/>
  </p:clrMapOvr>
</p:sld>
</file>

<file path=ppt/theme/theme1.xml><?xml version="1.0" encoding="utf-8"?>
<a:theme xmlns:a="http://schemas.openxmlformats.org/drawingml/2006/main" name="IT66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12-Trends.pptx" id="{CF9E64A6-1B50-4E9B-9456-2163C9E6FE1E}" vid="{8CC29345-76B5-417D-AEB8-0591BE99F6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48B0CB13E69F42B54D3DE424488AFE" ma:contentTypeVersion="13" ma:contentTypeDescription="Create a new document." ma:contentTypeScope="" ma:versionID="c580b450af3975084ea9d9a74b1aa1c3">
  <xsd:schema xmlns:xsd="http://www.w3.org/2001/XMLSchema" xmlns:xs="http://www.w3.org/2001/XMLSchema" xmlns:p="http://schemas.microsoft.com/office/2006/metadata/properties" xmlns:ns3="6e27e843-6876-4ec5-817f-dbc394bc1606" xmlns:ns4="1ea98ed5-bdea-415e-9a90-b2f6afa71452" targetNamespace="http://schemas.microsoft.com/office/2006/metadata/properties" ma:root="true" ma:fieldsID="ee979d553edbfea5e3efbc24595909db" ns3:_="" ns4:_="">
    <xsd:import namespace="6e27e843-6876-4ec5-817f-dbc394bc1606"/>
    <xsd:import namespace="1ea98ed5-bdea-415e-9a90-b2f6afa7145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27e843-6876-4ec5-817f-dbc394bc16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a98ed5-bdea-415e-9a90-b2f6afa7145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83DF2D-3FD8-4A57-9223-C908AC33B5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27e843-6876-4ec5-817f-dbc394bc1606"/>
    <ds:schemaRef ds:uri="1ea98ed5-bdea-415e-9a90-b2f6afa714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B4A837-8F3B-4881-BE2E-1CD30F9388A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E9EDA2D-2D25-4C9B-B388-2626A106A5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UNH-lecture-template</Template>
  <TotalTime>279</TotalTime>
  <Words>326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IT666</vt:lpstr>
      <vt:lpstr>IT780 : Introduction to Cloud Computing</vt:lpstr>
      <vt:lpstr>Datacenter Costs (don’t forget failover)</vt:lpstr>
      <vt:lpstr>Cost drivers for Cloud</vt:lpstr>
      <vt:lpstr>Total Cost of Ownership</vt:lpstr>
      <vt:lpstr>Cloud Cost Calculator</vt:lpstr>
      <vt:lpstr>PowerPoint Presentation</vt:lpstr>
      <vt:lpstr>Benefits of OpEx</vt:lpstr>
      <vt:lpstr>CapEx vs. OpEx</vt:lpstr>
      <vt:lpstr>Cost Monitoring</vt:lpstr>
      <vt:lpstr>Best Practice: Set Budgets</vt:lpstr>
      <vt:lpstr>Cost Optimization</vt:lpstr>
      <vt:lpstr>Tagging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IT780 : Introduction to Cloud Computing</dc:title>
  <dc:creator>Ken Graf</dc:creator>
  <cp:lastModifiedBy>Ken Graf</cp:lastModifiedBy>
  <cp:revision>9</cp:revision>
  <cp:lastPrinted>2015-03-25T21:04:44Z</cp:lastPrinted>
  <dcterms:created xsi:type="dcterms:W3CDTF">2020-01-07T21:35:49Z</dcterms:created>
  <dcterms:modified xsi:type="dcterms:W3CDTF">2020-02-17T19:02:13Z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0x010100BD48B0CB13E69F42B54D3DE424488AFE</vt:lpwstr>
  </property>
</Properties>
</file>