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23"/>
  </p:notesMasterIdLst>
  <p:sldIdLst>
    <p:sldId id="279" r:id="rId5"/>
    <p:sldId id="283" r:id="rId6"/>
    <p:sldId id="282" r:id="rId7"/>
    <p:sldId id="294" r:id="rId8"/>
    <p:sldId id="280" r:id="rId9"/>
    <p:sldId id="281" r:id="rId10"/>
    <p:sldId id="289" r:id="rId11"/>
    <p:sldId id="295" r:id="rId12"/>
    <p:sldId id="290" r:id="rId13"/>
    <p:sldId id="299" r:id="rId14"/>
    <p:sldId id="292" r:id="rId15"/>
    <p:sldId id="286" r:id="rId16"/>
    <p:sldId id="312" r:id="rId17"/>
    <p:sldId id="315" r:id="rId18"/>
    <p:sldId id="316" r:id="rId19"/>
    <p:sldId id="317" r:id="rId20"/>
    <p:sldId id="318" r:id="rId21"/>
    <p:sldId id="319" r:id="rId2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2359" autoAdjust="0"/>
  </p:normalViewPr>
  <p:slideViewPr>
    <p:cSldViewPr>
      <p:cViewPr varScale="1">
        <p:scale>
          <a:sx n="67" d="100"/>
          <a:sy n="67" d="100"/>
        </p:scale>
        <p:origin x="84" y="54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111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" userId="d1890dd4-deb6-4a9b-a156-5113ac77bda8" providerId="ADAL" clId="{F862DE08-0333-48F8-B07A-1CED52435369}"/>
    <pc:docChg chg="undo custSel addSld delSld modSld sldOrd">
      <pc:chgData name="Kenneth" userId="d1890dd4-deb6-4a9b-a156-5113ac77bda8" providerId="ADAL" clId="{F862DE08-0333-48F8-B07A-1CED52435369}" dt="2020-04-13T02:14:04.592" v="219" actId="403"/>
      <pc:docMkLst>
        <pc:docMk/>
      </pc:docMkLst>
      <pc:sldChg chg="addSp modSp">
        <pc:chgData name="Kenneth" userId="d1890dd4-deb6-4a9b-a156-5113ac77bda8" providerId="ADAL" clId="{F862DE08-0333-48F8-B07A-1CED52435369}" dt="2020-04-13T02:14:04.592" v="219" actId="403"/>
        <pc:sldMkLst>
          <pc:docMk/>
          <pc:sldMk cId="983801340" sldId="279"/>
        </pc:sldMkLst>
        <pc:spChg chg="mod">
          <ac:chgData name="Kenneth" userId="d1890dd4-deb6-4a9b-a156-5113ac77bda8" providerId="ADAL" clId="{F862DE08-0333-48F8-B07A-1CED52435369}" dt="2020-04-13T02:01:48.152" v="105" actId="6549"/>
          <ac:spMkLst>
            <pc:docMk/>
            <pc:sldMk cId="983801340" sldId="279"/>
            <ac:spMk id="5" creationId="{00000000-0000-0000-0000-000000000000}"/>
          </ac:spMkLst>
        </pc:spChg>
        <pc:spChg chg="add mod">
          <ac:chgData name="Kenneth" userId="d1890dd4-deb6-4a9b-a156-5113ac77bda8" providerId="ADAL" clId="{F862DE08-0333-48F8-B07A-1CED52435369}" dt="2020-04-13T02:14:04.592" v="219" actId="403"/>
          <ac:spMkLst>
            <pc:docMk/>
            <pc:sldMk cId="983801340" sldId="279"/>
            <ac:spMk id="6" creationId="{6974B552-4923-4D15-8172-FA62D87CF5AE}"/>
          </ac:spMkLst>
        </pc:spChg>
      </pc:sldChg>
      <pc:sldChg chg="delSp modSp">
        <pc:chgData name="Kenneth" userId="d1890dd4-deb6-4a9b-a156-5113ac77bda8" providerId="ADAL" clId="{F862DE08-0333-48F8-B07A-1CED52435369}" dt="2020-04-13T02:11:45.560" v="209" actId="1076"/>
        <pc:sldMkLst>
          <pc:docMk/>
          <pc:sldMk cId="3601930677" sldId="281"/>
        </pc:sldMkLst>
        <pc:spChg chg="del">
          <ac:chgData name="Kenneth" userId="d1890dd4-deb6-4a9b-a156-5113ac77bda8" providerId="ADAL" clId="{F862DE08-0333-48F8-B07A-1CED52435369}" dt="2020-04-13T02:11:31.979" v="206" actId="478"/>
          <ac:spMkLst>
            <pc:docMk/>
            <pc:sldMk cId="3601930677" sldId="281"/>
            <ac:spMk id="3" creationId="{F7FED475-5852-4A6F-9B54-6AFDD08CBAF8}"/>
          </ac:spMkLst>
        </pc:spChg>
        <pc:picChg chg="mod">
          <ac:chgData name="Kenneth" userId="d1890dd4-deb6-4a9b-a156-5113ac77bda8" providerId="ADAL" clId="{F862DE08-0333-48F8-B07A-1CED52435369}" dt="2020-04-13T02:11:45.560" v="209" actId="1076"/>
          <ac:picMkLst>
            <pc:docMk/>
            <pc:sldMk cId="3601930677" sldId="281"/>
            <ac:picMk id="4" creationId="{16BE3062-56B3-4BB6-9647-88FB87ABF71F}"/>
          </ac:picMkLst>
        </pc:picChg>
      </pc:sldChg>
      <pc:sldChg chg="delSp modSp">
        <pc:chgData name="Kenneth" userId="d1890dd4-deb6-4a9b-a156-5113ac77bda8" providerId="ADAL" clId="{F862DE08-0333-48F8-B07A-1CED52435369}" dt="2020-04-13T02:11:25.110" v="205" actId="1076"/>
        <pc:sldMkLst>
          <pc:docMk/>
          <pc:sldMk cId="2833984467" sldId="282"/>
        </pc:sldMkLst>
        <pc:spChg chg="del">
          <ac:chgData name="Kenneth" userId="d1890dd4-deb6-4a9b-a156-5113ac77bda8" providerId="ADAL" clId="{F862DE08-0333-48F8-B07A-1CED52435369}" dt="2020-04-13T02:11:13.899" v="202" actId="478"/>
          <ac:spMkLst>
            <pc:docMk/>
            <pc:sldMk cId="2833984467" sldId="282"/>
            <ac:spMk id="3" creationId="{C4A16757-E04D-4F7D-8909-BAC93C52D244}"/>
          </ac:spMkLst>
        </pc:spChg>
        <pc:picChg chg="mod">
          <ac:chgData name="Kenneth" userId="d1890dd4-deb6-4a9b-a156-5113ac77bda8" providerId="ADAL" clId="{F862DE08-0333-48F8-B07A-1CED52435369}" dt="2020-04-13T02:11:25.110" v="205" actId="1076"/>
          <ac:picMkLst>
            <pc:docMk/>
            <pc:sldMk cId="2833984467" sldId="282"/>
            <ac:picMk id="4" creationId="{FB930991-462D-4AB2-A240-1977E0375FF2}"/>
          </ac:picMkLst>
        </pc:picChg>
      </pc:sldChg>
      <pc:sldChg chg="addSp delSp modSp">
        <pc:chgData name="Kenneth" userId="d1890dd4-deb6-4a9b-a156-5113ac77bda8" providerId="ADAL" clId="{F862DE08-0333-48F8-B07A-1CED52435369}" dt="2020-04-13T02:13:22.276" v="214" actId="1076"/>
        <pc:sldMkLst>
          <pc:docMk/>
          <pc:sldMk cId="251728097" sldId="283"/>
        </pc:sldMkLst>
        <pc:spChg chg="del mod">
          <ac:chgData name="Kenneth" userId="d1890dd4-deb6-4a9b-a156-5113ac77bda8" providerId="ADAL" clId="{F862DE08-0333-48F8-B07A-1CED52435369}" dt="2020-04-13T02:10:56.368" v="197" actId="478"/>
          <ac:spMkLst>
            <pc:docMk/>
            <pc:sldMk cId="251728097" sldId="283"/>
            <ac:spMk id="3" creationId="{B0723857-0969-463B-8314-0F2E98DC2227}"/>
          </ac:spMkLst>
        </pc:spChg>
        <pc:spChg chg="add del mod">
          <ac:chgData name="Kenneth" userId="d1890dd4-deb6-4a9b-a156-5113ac77bda8" providerId="ADAL" clId="{F862DE08-0333-48F8-B07A-1CED52435369}" dt="2020-04-13T02:11:00.111" v="198" actId="478"/>
          <ac:spMkLst>
            <pc:docMk/>
            <pc:sldMk cId="251728097" sldId="283"/>
            <ac:spMk id="7" creationId="{372B1DE6-0D3F-432D-BA21-259D655866F5}"/>
          </ac:spMkLst>
        </pc:spChg>
        <pc:spChg chg="add mod">
          <ac:chgData name="Kenneth" userId="d1890dd4-deb6-4a9b-a156-5113ac77bda8" providerId="ADAL" clId="{F862DE08-0333-48F8-B07A-1CED52435369}" dt="2020-04-13T02:13:22.276" v="214" actId="1076"/>
          <ac:spMkLst>
            <pc:docMk/>
            <pc:sldMk cId="251728097" sldId="283"/>
            <ac:spMk id="8" creationId="{F4738CB8-7E3C-4AB3-B0F9-73F19A9AB040}"/>
          </ac:spMkLst>
        </pc:spChg>
        <pc:picChg chg="mod">
          <ac:chgData name="Kenneth" userId="d1890dd4-deb6-4a9b-a156-5113ac77bda8" providerId="ADAL" clId="{F862DE08-0333-48F8-B07A-1CED52435369}" dt="2020-04-13T02:11:08.530" v="201" actId="1076"/>
          <ac:picMkLst>
            <pc:docMk/>
            <pc:sldMk cId="251728097" sldId="283"/>
            <ac:picMk id="4" creationId="{53781876-FCE8-45E2-A5EB-359A6C6D4114}"/>
          </ac:picMkLst>
        </pc:picChg>
        <pc:picChg chg="add del mod">
          <ac:chgData name="Kenneth" userId="d1890dd4-deb6-4a9b-a156-5113ac77bda8" providerId="ADAL" clId="{F862DE08-0333-48F8-B07A-1CED52435369}" dt="2020-04-13T02:10:32.259" v="191"/>
          <ac:picMkLst>
            <pc:docMk/>
            <pc:sldMk cId="251728097" sldId="283"/>
            <ac:picMk id="5" creationId="{EED5D1E0-B265-4E9B-8268-B28F1E7AAF97}"/>
          </ac:picMkLst>
        </pc:picChg>
        <pc:picChg chg="add del mod ord">
          <ac:chgData name="Kenneth" userId="d1890dd4-deb6-4a9b-a156-5113ac77bda8" providerId="ADAL" clId="{F862DE08-0333-48F8-B07A-1CED52435369}" dt="2020-04-13T02:10:30.872" v="187"/>
          <ac:picMkLst>
            <pc:docMk/>
            <pc:sldMk cId="251728097" sldId="283"/>
            <ac:picMk id="6" creationId="{89CA378D-D939-4BF3-86ED-21B67F449AE9}"/>
          </ac:picMkLst>
        </pc:picChg>
      </pc:sldChg>
      <pc:sldChg chg="add">
        <pc:chgData name="Kenneth" userId="d1890dd4-deb6-4a9b-a156-5113ac77bda8" providerId="ADAL" clId="{F862DE08-0333-48F8-B07A-1CED52435369}" dt="2020-04-13T01:50:35.139" v="7"/>
        <pc:sldMkLst>
          <pc:docMk/>
          <pc:sldMk cId="2794977114" sldId="286"/>
        </pc:sldMkLst>
      </pc:sldChg>
      <pc:sldChg chg="add">
        <pc:chgData name="Kenneth" userId="d1890dd4-deb6-4a9b-a156-5113ac77bda8" providerId="ADAL" clId="{F862DE08-0333-48F8-B07A-1CED52435369}" dt="2020-04-13T01:44:49.128" v="5"/>
        <pc:sldMkLst>
          <pc:docMk/>
          <pc:sldMk cId="1976428519" sldId="292"/>
        </pc:sldMkLst>
      </pc:sldChg>
      <pc:sldChg chg="del">
        <pc:chgData name="Kenneth" userId="d1890dd4-deb6-4a9b-a156-5113ac77bda8" providerId="ADAL" clId="{F862DE08-0333-48F8-B07A-1CED52435369}" dt="2020-04-13T01:43:56.380" v="4" actId="47"/>
        <pc:sldMkLst>
          <pc:docMk/>
          <pc:sldMk cId="2576654220" sldId="292"/>
        </pc:sldMkLst>
      </pc:sldChg>
      <pc:sldChg chg="add">
        <pc:chgData name="Kenneth" userId="d1890dd4-deb6-4a9b-a156-5113ac77bda8" providerId="ADAL" clId="{F862DE08-0333-48F8-B07A-1CED52435369}" dt="2020-04-13T01:43:17.300" v="0"/>
        <pc:sldMkLst>
          <pc:docMk/>
          <pc:sldMk cId="1061692484" sldId="295"/>
        </pc:sldMkLst>
      </pc:sldChg>
      <pc:sldChg chg="add ord">
        <pc:chgData name="Kenneth" userId="d1890dd4-deb6-4a9b-a156-5113ac77bda8" providerId="ADAL" clId="{F862DE08-0333-48F8-B07A-1CED52435369}" dt="2020-04-13T01:43:45.727" v="3"/>
        <pc:sldMkLst>
          <pc:docMk/>
          <pc:sldMk cId="497273559" sldId="299"/>
        </pc:sldMkLst>
      </pc:sldChg>
      <pc:sldChg chg="add del">
        <pc:chgData name="Kenneth" userId="d1890dd4-deb6-4a9b-a156-5113ac77bda8" providerId="ADAL" clId="{F862DE08-0333-48F8-B07A-1CED52435369}" dt="2020-04-13T01:50:41.223" v="8" actId="47"/>
        <pc:sldMkLst>
          <pc:docMk/>
          <pc:sldMk cId="993196949" sldId="300"/>
        </pc:sldMkLst>
      </pc:sldChg>
      <pc:sldChg chg="add">
        <pc:chgData name="Kenneth" userId="d1890dd4-deb6-4a9b-a156-5113ac77bda8" providerId="ADAL" clId="{F862DE08-0333-48F8-B07A-1CED52435369}" dt="2020-04-13T01:51:47.223" v="9"/>
        <pc:sldMkLst>
          <pc:docMk/>
          <pc:sldMk cId="3943974585" sldId="312"/>
        </pc:sldMkLst>
      </pc:sldChg>
      <pc:sldChg chg="add">
        <pc:chgData name="Kenneth" userId="d1890dd4-deb6-4a9b-a156-5113ac77bda8" providerId="ADAL" clId="{F862DE08-0333-48F8-B07A-1CED52435369}" dt="2020-04-13T01:52:15.675" v="10"/>
        <pc:sldMkLst>
          <pc:docMk/>
          <pc:sldMk cId="3033399747" sldId="315"/>
        </pc:sldMkLst>
      </pc:sldChg>
      <pc:sldChg chg="add">
        <pc:chgData name="Kenneth" userId="d1890dd4-deb6-4a9b-a156-5113ac77bda8" providerId="ADAL" clId="{F862DE08-0333-48F8-B07A-1CED52435369}" dt="2020-04-13T01:53:39.967" v="11"/>
        <pc:sldMkLst>
          <pc:docMk/>
          <pc:sldMk cId="56893259" sldId="316"/>
        </pc:sldMkLst>
      </pc:sldChg>
      <pc:sldChg chg="add">
        <pc:chgData name="Kenneth" userId="d1890dd4-deb6-4a9b-a156-5113ac77bda8" providerId="ADAL" clId="{F862DE08-0333-48F8-B07A-1CED52435369}" dt="2020-04-13T01:55:05.422" v="12"/>
        <pc:sldMkLst>
          <pc:docMk/>
          <pc:sldMk cId="4022595099" sldId="317"/>
        </pc:sldMkLst>
      </pc:sldChg>
      <pc:sldChg chg="add">
        <pc:chgData name="Kenneth" userId="d1890dd4-deb6-4a9b-a156-5113ac77bda8" providerId="ADAL" clId="{F862DE08-0333-48F8-B07A-1CED52435369}" dt="2020-04-13T01:55:26.050" v="13"/>
        <pc:sldMkLst>
          <pc:docMk/>
          <pc:sldMk cId="1580264471" sldId="318"/>
        </pc:sldMkLst>
      </pc:sldChg>
    </pc:docChg>
  </pc:docChgLst>
  <pc:docChgLst>
    <pc:chgData name="Kenneth" userId="d1890dd4-deb6-4a9b-a156-5113ac77bda8" providerId="ADAL" clId="{A636A5D8-3875-4D89-A9E9-E7213B4A9C85}"/>
    <pc:docChg chg="custSel addSld modSld">
      <pc:chgData name="Kenneth" userId="d1890dd4-deb6-4a9b-a156-5113ac77bda8" providerId="ADAL" clId="{A636A5D8-3875-4D89-A9E9-E7213B4A9C85}" dt="2020-04-13T15:04:55.307" v="38"/>
      <pc:docMkLst>
        <pc:docMk/>
      </pc:docMkLst>
      <pc:sldChg chg="modSp new">
        <pc:chgData name="Kenneth" userId="d1890dd4-deb6-4a9b-a156-5113ac77bda8" providerId="ADAL" clId="{A636A5D8-3875-4D89-A9E9-E7213B4A9C85}" dt="2020-04-13T15:04:55.307" v="38"/>
        <pc:sldMkLst>
          <pc:docMk/>
          <pc:sldMk cId="1770241404" sldId="319"/>
        </pc:sldMkLst>
        <pc:spChg chg="mod">
          <ac:chgData name="Kenneth" userId="d1890dd4-deb6-4a9b-a156-5113ac77bda8" providerId="ADAL" clId="{A636A5D8-3875-4D89-A9E9-E7213B4A9C85}" dt="2020-04-13T15:04:40.270" v="37" actId="20577"/>
          <ac:spMkLst>
            <pc:docMk/>
            <pc:sldMk cId="1770241404" sldId="319"/>
            <ac:spMk id="2" creationId="{838EBFA0-40B1-4E5E-ACCA-F35AB755A15D}"/>
          </ac:spMkLst>
        </pc:spChg>
        <pc:spChg chg="mod">
          <ac:chgData name="Kenneth" userId="d1890dd4-deb6-4a9b-a156-5113ac77bda8" providerId="ADAL" clId="{A636A5D8-3875-4D89-A9E9-E7213B4A9C85}" dt="2020-04-13T15:04:55.307" v="38"/>
          <ac:spMkLst>
            <pc:docMk/>
            <pc:sldMk cId="1770241404" sldId="319"/>
            <ac:spMk id="3" creationId="{7E632049-7264-44DC-AA2E-95DAEE36068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8F3AA64-1AA2-40FC-9C4D-FF0C9CC41531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BE13BA3-2BF5-478F-8F09-F40177E242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00400"/>
            <a:ext cx="8534400" cy="243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295401"/>
            <a:ext cx="10972800" cy="1470025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IT666 : Computer Security</a:t>
            </a:r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914400" y="6348476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7112000" y="6348475"/>
            <a:ext cx="416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Instructor : ken.graf@unh.edu</a:t>
            </a:r>
          </a:p>
        </p:txBody>
      </p:sp>
      <p:pic>
        <p:nvPicPr>
          <p:cNvPr id="12" name="Picture 2" descr="University of New Hampshire">
            <a:extLst>
              <a:ext uri="{FF2B5EF4-FFF2-40B4-BE49-F238E27FC236}">
                <a16:creationId xmlns:a16="http://schemas.microsoft.com/office/drawing/2014/main" id="{52E3954D-70A0-416F-A7AB-55B49D629F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29146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51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5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7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3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1"/>
            <a:ext cx="109728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7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ws-samples/create-react-app-auth-amplif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12factor.net/processes" TargetMode="External"/><Relationship Id="rId13" Type="http://schemas.openxmlformats.org/officeDocument/2006/relationships/hyperlink" Target="https://12factor.net/logs" TargetMode="External"/><Relationship Id="rId3" Type="http://schemas.openxmlformats.org/officeDocument/2006/relationships/hyperlink" Target="https://12factor.net/codebase" TargetMode="External"/><Relationship Id="rId7" Type="http://schemas.openxmlformats.org/officeDocument/2006/relationships/hyperlink" Target="https://12factor.net/build-release-run" TargetMode="External"/><Relationship Id="rId12" Type="http://schemas.openxmlformats.org/officeDocument/2006/relationships/hyperlink" Target="https://12factor.net/dev-prod-parity" TargetMode="External"/><Relationship Id="rId2" Type="http://schemas.openxmlformats.org/officeDocument/2006/relationships/hyperlink" Target="https://12factor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12factor.net/backing-services" TargetMode="External"/><Relationship Id="rId11" Type="http://schemas.openxmlformats.org/officeDocument/2006/relationships/hyperlink" Target="https://12factor.net/disposability" TargetMode="External"/><Relationship Id="rId5" Type="http://schemas.openxmlformats.org/officeDocument/2006/relationships/hyperlink" Target="https://12factor.net/config" TargetMode="External"/><Relationship Id="rId15" Type="http://schemas.openxmlformats.org/officeDocument/2006/relationships/hyperlink" Target="https://github.com/docker/labs/tree/master/12factor" TargetMode="External"/><Relationship Id="rId10" Type="http://schemas.openxmlformats.org/officeDocument/2006/relationships/hyperlink" Target="https://12factor.net/concurrency" TargetMode="External"/><Relationship Id="rId4" Type="http://schemas.openxmlformats.org/officeDocument/2006/relationships/hyperlink" Target="https://12factor.net/dependencies" TargetMode="External"/><Relationship Id="rId9" Type="http://schemas.openxmlformats.org/officeDocument/2006/relationships/hyperlink" Target="https://12factor.net/port-binding" TargetMode="External"/><Relationship Id="rId14" Type="http://schemas.openxmlformats.org/officeDocument/2006/relationships/hyperlink" Target="https://12factor.net/admin-process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scaledagileframework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Looking Forward</a:t>
            </a:r>
          </a:p>
          <a:p>
            <a:r>
              <a:rPr lang="en-US" sz="2400" dirty="0"/>
              <a:t>What your employer will want you to know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IT780 : Introduction to Cloud Computing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4B552-4923-4D15-8172-FA62D87CF5AE}"/>
              </a:ext>
            </a:extLst>
          </p:cNvPr>
          <p:cNvSpPr txBox="1"/>
          <p:nvPr/>
        </p:nvSpPr>
        <p:spPr>
          <a:xfrm>
            <a:off x="609600" y="6073774"/>
            <a:ext cx="11125200" cy="3810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600" dirty="0"/>
              <a:t>Course Text: Cloud Native Architectures, ISBN-13: 978-1787280540,  Authors: Tom Laszewski; Erik Farr; Kamal Arora; </a:t>
            </a:r>
            <a:r>
              <a:rPr lang="en-US" sz="1600" dirty="0" err="1"/>
              <a:t>Piyum</a:t>
            </a:r>
            <a:r>
              <a:rPr lang="en-US" sz="1600" dirty="0"/>
              <a:t> </a:t>
            </a:r>
            <a:r>
              <a:rPr lang="en-US" sz="1600" dirty="0" err="1"/>
              <a:t>Zonooz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3801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1025AD-D5BC-43E5-9C8F-432CA2CDB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213"/>
            <a:ext cx="12192000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7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4338-3E9E-4D95-9A2E-87BC50F3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SANS Critical Controls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FB119D-9F9F-4E8F-9618-EC8279A2B2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914400"/>
          <a:ext cx="1097280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35619186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72073577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50158330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/>
                        <a:t>Critical </a:t>
                      </a:r>
                      <a:r>
                        <a:rPr lang="en-US" sz="1200" dirty="0"/>
                        <a:t>Control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Legacy (Pets)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Cloud (Cattle)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37840445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1- Device Inventory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Audit list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API query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26559689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2 – Software inventory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Audit list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Pipeline manifests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32701044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3 – Secure configurations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System hardening processes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Only latest versions used at launch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316382598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4 – Continuous Vulnerability Assessment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Scheduled pen tests.  Remediation?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Must pass to be deployed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35881093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5 – Control Administrative Privileges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Limit data center access, jump boxes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IAM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8135782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6 – Audit Logs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Splunk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CloudTrail, Splunk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29283434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7 – Email &amp; Browser protections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9343589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8 – Malware defense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Network &amp; Host IDS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Immutable systems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5242248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9 – Firewall configuration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Crunchy outside, soft center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API protocols only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4908952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10 – Data recovery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Tape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Auto replication of data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34448137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11 – Secure network devices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Hardening process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Provided by vendor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33703719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12 – Boundary defense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Firewall, WAF, Network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Security groups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37592073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13 – Data Protection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Network DLP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Storage service encryption, SSL 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289059967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14 – Controlled access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Network enclaves,  Network DLP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IAM, SSL, Host DLP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417812545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15 – Wireless Access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957697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16 – Account Monitoring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Active Directory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SAML, OpenID, IAM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335593319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17 – Security Skills Assessment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83737709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18 – Application Security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WAF, Penetration tests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ELB/WAF, pipeline testing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7807587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19 – Incident Response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Logs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Logs, Vendor’s internet visibility 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48254792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20 – Pen tests and red team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3698396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428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C6FB-AB98-4001-8A1B-3A7106D5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01724"/>
          </a:xfrm>
        </p:spPr>
        <p:txBody>
          <a:bodyPr>
            <a:normAutofit/>
          </a:bodyPr>
          <a:lstStyle/>
          <a:p>
            <a:r>
              <a:rPr lang="en-US" dirty="0"/>
              <a:t>Infrastructure as Code</a:t>
            </a:r>
            <a:br>
              <a:rPr lang="en-US" dirty="0"/>
            </a:br>
            <a:r>
              <a:rPr lang="en-US" dirty="0"/>
              <a:t>Stacks, Templates, Blueprints, Projects (JSON, YAML)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636F76-DFDE-4AE5-8525-92B671FE9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09800"/>
            <a:ext cx="5475957" cy="32718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A442B5-6C3C-470B-ADDD-B51BFAB36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525" y="1905000"/>
            <a:ext cx="5602804" cy="340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77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2938-8E95-480A-AAD3-80C3C6C6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E986-1DE3-4D11-A91A-315519EE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</a:t>
            </a:r>
          </a:p>
          <a:p>
            <a:pPr lvl="1"/>
            <a:r>
              <a:rPr lang="en-US" dirty="0"/>
              <a:t>Person or service</a:t>
            </a:r>
          </a:p>
          <a:p>
            <a:r>
              <a:rPr lang="en-US" dirty="0"/>
              <a:t>Role</a:t>
            </a:r>
          </a:p>
          <a:p>
            <a:pPr lvl="1"/>
            <a:r>
              <a:rPr lang="en-US" dirty="0"/>
              <a:t>Access pattern assumed by a person, machine, or service</a:t>
            </a:r>
          </a:p>
          <a:p>
            <a:r>
              <a:rPr lang="en-US" dirty="0"/>
              <a:t>Policy</a:t>
            </a:r>
          </a:p>
          <a:p>
            <a:pPr lvl="1"/>
            <a:r>
              <a:rPr lang="en-US" dirty="0"/>
              <a:t>Implicit grant/deny to service, resources, or objects.</a:t>
            </a:r>
          </a:p>
          <a:p>
            <a:pPr lvl="1"/>
            <a:r>
              <a:rPr lang="en-US" dirty="0"/>
              <a:t>Attached to users or roles</a:t>
            </a:r>
          </a:p>
          <a:p>
            <a:r>
              <a:rPr lang="en-US" dirty="0"/>
              <a:t>Security Credential</a:t>
            </a:r>
          </a:p>
          <a:p>
            <a:pPr lvl="1"/>
            <a:r>
              <a:rPr lang="en-US" dirty="0"/>
              <a:t>Limited privilege grants to a user</a:t>
            </a:r>
          </a:p>
        </p:txBody>
      </p:sp>
    </p:spTree>
    <p:extLst>
      <p:ext uri="{BB962C8B-B14F-4D97-AF65-F5344CB8AC3E}">
        <p14:creationId xmlns:p14="http://schemas.microsoft.com/office/powerpoint/2010/main" val="394397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A8DB-61C6-4592-97D8-19AEC112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Identity (OAuth 2.0)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653EA8-7087-45B2-B06C-BF4A8C785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43000"/>
            <a:ext cx="9571737" cy="5312702"/>
          </a:xfrm>
        </p:spPr>
      </p:pic>
    </p:spTree>
    <p:extLst>
      <p:ext uri="{BB962C8B-B14F-4D97-AF65-F5344CB8AC3E}">
        <p14:creationId xmlns:p14="http://schemas.microsoft.com/office/powerpoint/2010/main" val="3033399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72EE-FE83-4B7C-BAB6-146BA084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Native Tenets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41D8-1E33-45AA-AF07-CD822714C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Complete ownership of their service</a:t>
            </a:r>
          </a:p>
          <a:p>
            <a:r>
              <a:rPr lang="en-US" dirty="0"/>
              <a:t>Streamline decision-making within their group</a:t>
            </a:r>
            <a:endParaRPr lang="en-US" dirty="0">
              <a:cs typeface="Calibri"/>
            </a:endParaRPr>
          </a:p>
          <a:p>
            <a:r>
              <a:rPr lang="en-US" dirty="0"/>
              <a:t>Rotate operations responsibility</a:t>
            </a:r>
            <a:endParaRPr lang="en-US" dirty="0">
              <a:cs typeface="Calibri"/>
            </a:endParaRPr>
          </a:p>
          <a:p>
            <a:r>
              <a:rPr lang="en-US" dirty="0"/>
              <a:t>Publish and maintain APIs forever</a:t>
            </a:r>
          </a:p>
          <a:p>
            <a:r>
              <a:rPr lang="en-US" dirty="0"/>
              <a:t>APIs are the only way to interface with other services</a:t>
            </a:r>
          </a:p>
          <a:p>
            <a:r>
              <a:rPr lang="en-US" dirty="0"/>
              <a:t>The right tools are the ones that get the job done</a:t>
            </a:r>
          </a:p>
          <a:p>
            <a:pPr lvl="1"/>
            <a:r>
              <a:rPr lang="en-US" dirty="0"/>
              <a:t>The team determines which language, framework, platform, engine,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Automation is more important than new features</a:t>
            </a:r>
          </a:p>
          <a:p>
            <a:pPr lvl="1"/>
            <a:r>
              <a:rPr lang="en-US" dirty="0"/>
              <a:t>Release of more features more quickly in the long 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3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343E-B684-4D7A-88A3-5B6DB7CF1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116F85-2515-44FF-991A-D594F71C8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945" y="1524000"/>
            <a:ext cx="1148054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95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76333-AC03-4BE9-B3F1-D5E933D2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Microservices-Docker-K8S">
            <a:extLst>
              <a:ext uri="{FF2B5EF4-FFF2-40B4-BE49-F238E27FC236}">
                <a16:creationId xmlns:a16="http://schemas.microsoft.com/office/drawing/2014/main" id="{497AF7E5-BA16-40E8-88B7-FDE88D14AC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" y="274638"/>
            <a:ext cx="11338278" cy="637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264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BFA0-40B1-4E5E-ACCA-F35AB755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Automation – AWS Amplify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32049-7264-44DC-AA2E-95DAEE360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https://github.com/aws-samples/create-react-app-auth-amplify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4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781876-FCE8-45E2-A5EB-359A6C6D4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291" y="221648"/>
            <a:ext cx="8885417" cy="64147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738CB8-7E3C-4AB3-B0F9-73F19A9AB040}"/>
              </a:ext>
            </a:extLst>
          </p:cNvPr>
          <p:cNvSpPr txBox="1"/>
          <p:nvPr/>
        </p:nvSpPr>
        <p:spPr>
          <a:xfrm>
            <a:off x="2004308" y="6445852"/>
            <a:ext cx="8534400" cy="3810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200" dirty="0"/>
              <a:t>Course Text: Cloud Native Architectures, ISBN-13: 978-1787280540,  Authors: Tom Laszewski; Erik Farr; Kamal Arora; </a:t>
            </a:r>
            <a:r>
              <a:rPr lang="en-US" sz="1200" dirty="0" err="1"/>
              <a:t>Piyum</a:t>
            </a:r>
            <a:r>
              <a:rPr lang="en-US" sz="1200" dirty="0"/>
              <a:t> </a:t>
            </a:r>
            <a:r>
              <a:rPr lang="en-US" sz="1200" dirty="0" err="1"/>
              <a:t>Zonooz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172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930991-462D-4AB2-A240-1977E0375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339" y="200038"/>
            <a:ext cx="7803322" cy="645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8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B6A6-21D1-4A79-8507-9AFD6F69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Twelve-factor App (</a:t>
            </a:r>
            <a:r>
              <a:rPr lang="en-US" dirty="0">
                <a:hlinkClick r:id="rId2"/>
              </a:rPr>
              <a:t>https://12factor.net/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F2BE2-B937-4ED1-848D-06E57B6C5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1"/>
            <a:ext cx="5181600" cy="4754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hlinkClick r:id="rId3"/>
              </a:rPr>
              <a:t>I. Codebase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One codebase tracked in revision control, many deploys</a:t>
            </a:r>
          </a:p>
          <a:p>
            <a:pPr marL="0" indent="0">
              <a:buNone/>
            </a:pPr>
            <a:r>
              <a:rPr lang="en-US" b="1" dirty="0">
                <a:hlinkClick r:id="rId4"/>
              </a:rPr>
              <a:t>II. Dependencies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Explicitly declare and isolate dependencies</a:t>
            </a:r>
          </a:p>
          <a:p>
            <a:pPr marL="0" indent="0">
              <a:buNone/>
            </a:pPr>
            <a:r>
              <a:rPr lang="en-US" b="1" dirty="0">
                <a:hlinkClick r:id="rId5"/>
              </a:rPr>
              <a:t>III. Config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Store config in the environment</a:t>
            </a:r>
          </a:p>
          <a:p>
            <a:pPr marL="0" indent="0">
              <a:buNone/>
            </a:pPr>
            <a:r>
              <a:rPr lang="en-US" b="1" dirty="0">
                <a:hlinkClick r:id="rId6"/>
              </a:rPr>
              <a:t>IV. Backing services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Treat backing services as attached resources</a:t>
            </a:r>
          </a:p>
          <a:p>
            <a:pPr marL="0" indent="0">
              <a:buNone/>
            </a:pPr>
            <a:r>
              <a:rPr lang="en-US" b="1" dirty="0">
                <a:hlinkClick r:id="rId7"/>
              </a:rPr>
              <a:t>V. Build, release, run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Strictly separate build and run stages</a:t>
            </a:r>
          </a:p>
          <a:p>
            <a:pPr marL="0" indent="0">
              <a:buNone/>
            </a:pPr>
            <a:r>
              <a:rPr lang="en-US" b="1" dirty="0">
                <a:hlinkClick r:id="rId8"/>
              </a:rPr>
              <a:t>VI. Processes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Execute the app as one or more stateless processes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BFA6F7-50B3-4796-85BE-3C8923669D79}"/>
              </a:ext>
            </a:extLst>
          </p:cNvPr>
          <p:cNvSpPr txBox="1">
            <a:spLocks/>
          </p:cNvSpPr>
          <p:nvPr/>
        </p:nvSpPr>
        <p:spPr>
          <a:xfrm>
            <a:off x="6400800" y="1371600"/>
            <a:ext cx="5410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hlinkClick r:id="rId9"/>
              </a:rPr>
              <a:t>VII. Port binding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Export services via port binding</a:t>
            </a:r>
          </a:p>
          <a:p>
            <a:pPr marL="0" indent="0">
              <a:buNone/>
            </a:pPr>
            <a:r>
              <a:rPr lang="en-US" b="1" dirty="0">
                <a:hlinkClick r:id="rId10"/>
              </a:rPr>
              <a:t>VIII. Concurrency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Scale out via the process model</a:t>
            </a:r>
          </a:p>
          <a:p>
            <a:pPr marL="0" indent="0">
              <a:buNone/>
            </a:pPr>
            <a:r>
              <a:rPr lang="en-US" b="1" dirty="0">
                <a:hlinkClick r:id="rId11"/>
              </a:rPr>
              <a:t>IX. Disposability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Maximize robustness with fast startup and graceful shutdown</a:t>
            </a:r>
          </a:p>
          <a:p>
            <a:pPr marL="0" indent="0">
              <a:buNone/>
            </a:pPr>
            <a:r>
              <a:rPr lang="en-US" b="1" dirty="0">
                <a:hlinkClick r:id="rId12"/>
              </a:rPr>
              <a:t>X. Dev/prod parity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Keep development, staging, and production as similar as possible</a:t>
            </a:r>
          </a:p>
          <a:p>
            <a:pPr marL="0" indent="0">
              <a:buNone/>
            </a:pPr>
            <a:r>
              <a:rPr lang="en-US" b="1" dirty="0">
                <a:hlinkClick r:id="rId13"/>
              </a:rPr>
              <a:t>XI. Logs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Treat logs as event streams</a:t>
            </a:r>
          </a:p>
          <a:p>
            <a:pPr marL="0" indent="0">
              <a:buNone/>
            </a:pPr>
            <a:r>
              <a:rPr lang="en-US" b="1" dirty="0">
                <a:hlinkClick r:id="rId14"/>
              </a:rPr>
              <a:t>XII. Admin processes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Run admin/management tasks as one-off processes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2297B-7CF6-4309-8F40-EC522B939387}"/>
              </a:ext>
            </a:extLst>
          </p:cNvPr>
          <p:cNvSpPr txBox="1"/>
          <p:nvPr/>
        </p:nvSpPr>
        <p:spPr>
          <a:xfrm>
            <a:off x="609600" y="6294438"/>
            <a:ext cx="8001000" cy="41116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 sz="2400" dirty="0"/>
              <a:t>Demo: </a:t>
            </a:r>
            <a:r>
              <a:rPr lang="en-US" sz="2400" dirty="0">
                <a:hlinkClick r:id="rId15"/>
              </a:rPr>
              <a:t>https://github.com/docker/labs/tree/master/12factor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280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CB0F-06C9-4F08-9A96-C0D438969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Cloud native design considerations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4CBB-1BCA-4596-8364-A48795998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Instrumentation</a:t>
            </a:r>
          </a:p>
          <a:p>
            <a:pPr lvl="1"/>
            <a:r>
              <a:rPr lang="en-US"/>
              <a:t>More than logs</a:t>
            </a:r>
          </a:p>
          <a:p>
            <a:r>
              <a:rPr lang="en-US"/>
              <a:t>Security</a:t>
            </a:r>
          </a:p>
          <a:p>
            <a:pPr lvl="1"/>
            <a:r>
              <a:rPr lang="en-US"/>
              <a:t>Understand cloud services and blast radius</a:t>
            </a:r>
          </a:p>
          <a:p>
            <a:r>
              <a:rPr lang="en-US"/>
              <a:t>Parallelization</a:t>
            </a:r>
          </a:p>
          <a:p>
            <a:pPr lvl="1"/>
            <a:r>
              <a:rPr lang="en-US"/>
              <a:t>The secret to Google map reduce</a:t>
            </a:r>
          </a:p>
          <a:p>
            <a:r>
              <a:rPr lang="en-US"/>
              <a:t>Resiliency</a:t>
            </a:r>
          </a:p>
          <a:p>
            <a:pPr lvl="1"/>
            <a:r>
              <a:rPr lang="en-US"/>
              <a:t>Faults happen all the time at scale</a:t>
            </a:r>
          </a:p>
          <a:p>
            <a:r>
              <a:rPr lang="en-US"/>
              <a:t>Event-driven</a:t>
            </a:r>
          </a:p>
          <a:p>
            <a:pPr lvl="1"/>
            <a:r>
              <a:rPr lang="en-US"/>
              <a:t>Triggers captured and acted upon by AI</a:t>
            </a:r>
          </a:p>
          <a:p>
            <a:r>
              <a:rPr lang="en-US"/>
              <a:t>Future-proofed</a:t>
            </a:r>
          </a:p>
          <a:p>
            <a:pPr lvl="1"/>
            <a:r>
              <a:rPr lang="en-US"/>
              <a:t>Easier said than done</a:t>
            </a:r>
          </a:p>
        </p:txBody>
      </p:sp>
    </p:spTree>
    <p:extLst>
      <p:ext uri="{BB962C8B-B14F-4D97-AF65-F5344CB8AC3E}">
        <p14:creationId xmlns:p14="http://schemas.microsoft.com/office/powerpoint/2010/main" val="406071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BE3062-56B3-4BB6-9647-88FB87ABF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801" y="262458"/>
            <a:ext cx="8788397" cy="633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3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8BAA-56CE-40FD-B76C-474D2912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DevOps –</a:t>
            </a:r>
            <a:r>
              <a:rPr lang="en-US" err="1"/>
              <a:t>SAFe</a:t>
            </a:r>
            <a:r>
              <a:rPr lang="en-US"/>
              <a:t> </a:t>
            </a:r>
            <a:r>
              <a:rPr lang="en-US" sz="2700">
                <a:hlinkClick r:id="rId2"/>
              </a:rPr>
              <a:t>https://www.scaledagileframework.com/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5C3118-8CA7-4F18-89F5-F4CCB3FF1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66" y="914400"/>
            <a:ext cx="10214867" cy="5840924"/>
          </a:xfrm>
        </p:spPr>
      </p:pic>
    </p:spTree>
    <p:extLst>
      <p:ext uri="{BB962C8B-B14F-4D97-AF65-F5344CB8AC3E}">
        <p14:creationId xmlns:p14="http://schemas.microsoft.com/office/powerpoint/2010/main" val="3026374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060D-A967-4919-B2E6-A644F818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Management responsibilities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B65AFE-C35F-4C6F-B46F-B21D3DF0F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389" y="1057275"/>
            <a:ext cx="9807221" cy="551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92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E80F-C7A3-43A8-BE3A-207AE862E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Hybrid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ECF7F-21E4-4B56-AA1F-11110F6EE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Legacy workloads on-premises and new projects in the cloud</a:t>
            </a:r>
          </a:p>
          <a:p>
            <a:r>
              <a:rPr lang="en-US"/>
              <a:t>Production workloads on-premises and non-production in the cloud</a:t>
            </a:r>
          </a:p>
          <a:p>
            <a:r>
              <a:rPr lang="en-US"/>
              <a:t>Disaster recovery environment in the cloud</a:t>
            </a:r>
          </a:p>
          <a:p>
            <a:r>
              <a:rPr lang="en-US"/>
              <a:t>Storage or archival in the cloud</a:t>
            </a:r>
          </a:p>
          <a:p>
            <a:r>
              <a:rPr lang="en-US"/>
              <a:t>On-premises workloads bursting into the cloud for additional capacity</a:t>
            </a:r>
          </a:p>
        </p:txBody>
      </p:sp>
    </p:spTree>
    <p:extLst>
      <p:ext uri="{BB962C8B-B14F-4D97-AF65-F5344CB8AC3E}">
        <p14:creationId xmlns:p14="http://schemas.microsoft.com/office/powerpoint/2010/main" val="1698623211"/>
      </p:ext>
    </p:extLst>
  </p:cSld>
  <p:clrMapOvr>
    <a:masterClrMapping/>
  </p:clrMapOvr>
</p:sld>
</file>

<file path=ppt/theme/theme1.xml><?xml version="1.0" encoding="utf-8"?>
<a:theme xmlns:a="http://schemas.openxmlformats.org/drawingml/2006/main" name="IT66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2-Trends.pptx" id="{CF9E64A6-1B50-4E9B-9456-2163C9E6FE1E}" vid="{8CC29345-76B5-417D-AEB8-0591BE99F6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48B0CB13E69F42B54D3DE424488AFE" ma:contentTypeVersion="13" ma:contentTypeDescription="Create a new document." ma:contentTypeScope="" ma:versionID="c580b450af3975084ea9d9a74b1aa1c3">
  <xsd:schema xmlns:xsd="http://www.w3.org/2001/XMLSchema" xmlns:xs="http://www.w3.org/2001/XMLSchema" xmlns:p="http://schemas.microsoft.com/office/2006/metadata/properties" xmlns:ns3="6e27e843-6876-4ec5-817f-dbc394bc1606" xmlns:ns4="1ea98ed5-bdea-415e-9a90-b2f6afa71452" targetNamespace="http://schemas.microsoft.com/office/2006/metadata/properties" ma:root="true" ma:fieldsID="ee979d553edbfea5e3efbc24595909db" ns3:_="" ns4:_="">
    <xsd:import namespace="6e27e843-6876-4ec5-817f-dbc394bc1606"/>
    <xsd:import namespace="1ea98ed5-bdea-415e-9a90-b2f6afa714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27e843-6876-4ec5-817f-dbc394bc16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a98ed5-bdea-415e-9a90-b2f6afa7145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C34C9B-8498-46C1-AA08-CE70759717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27e843-6876-4ec5-817f-dbc394bc1606"/>
    <ds:schemaRef ds:uri="1ea98ed5-bdea-415e-9a90-b2f6afa714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B4A837-8F3B-4881-BE2E-1CD30F9388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E9EDA2D-2D25-4C9B-B388-2626A106A5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UNH-lecture-template</Template>
  <TotalTime>57</TotalTime>
  <Words>678</Words>
  <Application>Microsoft Office PowerPoint</Application>
  <PresentationFormat>Widescreen</PresentationFormat>
  <Paragraphs>132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IT666</vt:lpstr>
      <vt:lpstr>IT780 : Introduction to Cloud Computing</vt:lpstr>
      <vt:lpstr>PowerPoint Presentation</vt:lpstr>
      <vt:lpstr>PowerPoint Presentation</vt:lpstr>
      <vt:lpstr>Twelve-factor App (https://12factor.net/)</vt:lpstr>
      <vt:lpstr>Cloud native design considerations</vt:lpstr>
      <vt:lpstr>PowerPoint Presentation</vt:lpstr>
      <vt:lpstr>DevOps –SAFe https://www.scaledagileframework.com/</vt:lpstr>
      <vt:lpstr>Management responsibilities</vt:lpstr>
      <vt:lpstr>Hybrid</vt:lpstr>
      <vt:lpstr>PowerPoint Presentation</vt:lpstr>
      <vt:lpstr>SANS Critical Controls</vt:lpstr>
      <vt:lpstr>Infrastructure as Code Stacks, Templates, Blueprints, Projects (JSON, YAML)</vt:lpstr>
      <vt:lpstr>Identity</vt:lpstr>
      <vt:lpstr>Customer Identity (OAuth 2.0)</vt:lpstr>
      <vt:lpstr>Cloud Native Tenets</vt:lpstr>
      <vt:lpstr>PowerPoint Presentation</vt:lpstr>
      <vt:lpstr>PowerPoint Presentation</vt:lpstr>
      <vt:lpstr>Application Automation – AWS Amplify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IT780 : Introduction to Cloud Computing</dc:title>
  <dc:creator>Ken Graf</dc:creator>
  <cp:lastModifiedBy>Ken Graf</cp:lastModifiedBy>
  <cp:revision>18</cp:revision>
  <cp:lastPrinted>2015-03-25T21:04:44Z</cp:lastPrinted>
  <dcterms:created xsi:type="dcterms:W3CDTF">2020-01-07T21:24:23Z</dcterms:created>
  <dcterms:modified xsi:type="dcterms:W3CDTF">2020-04-13T15:05:05Z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0x010100BD48B0CB13E69F42B54D3DE424488AFE</vt:lpwstr>
  </property>
</Properties>
</file>