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5"/>
  </p:notesMasterIdLst>
  <p:sldIdLst>
    <p:sldId id="301" r:id="rId5"/>
    <p:sldId id="453" r:id="rId6"/>
    <p:sldId id="454" r:id="rId7"/>
    <p:sldId id="384" r:id="rId8"/>
    <p:sldId id="402" r:id="rId9"/>
    <p:sldId id="377" r:id="rId10"/>
    <p:sldId id="462" r:id="rId11"/>
    <p:sldId id="349" r:id="rId12"/>
    <p:sldId id="357" r:id="rId13"/>
    <p:sldId id="456" r:id="rId14"/>
    <p:sldId id="461" r:id="rId15"/>
    <p:sldId id="370" r:id="rId16"/>
    <p:sldId id="360" r:id="rId17"/>
    <p:sldId id="361" r:id="rId18"/>
    <p:sldId id="455" r:id="rId19"/>
    <p:sldId id="457" r:id="rId20"/>
    <p:sldId id="458" r:id="rId21"/>
    <p:sldId id="459" r:id="rId22"/>
    <p:sldId id="460" r:id="rId23"/>
    <p:sldId id="350"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88111D-176D-4D87-81E7-94EAD9C0B368}" v="5" dt="2024-09-16T12:44:34.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88131" autoAdjust="0"/>
  </p:normalViewPr>
  <p:slideViewPr>
    <p:cSldViewPr>
      <p:cViewPr varScale="1">
        <p:scale>
          <a:sx n="66" d="100"/>
          <a:sy n="66" d="100"/>
        </p:scale>
        <p:origin x="130" y="4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5B26CCD6-E90E-4311-AF01-87459DC428ED}"/>
    <pc:docChg chg="custSel addSld delSld modSld">
      <pc:chgData name="Ken Graf" userId="149e958a33bc8fb0" providerId="LiveId" clId="{5B26CCD6-E90E-4311-AF01-87459DC428ED}" dt="2024-07-02T23:16:39.086" v="215"/>
      <pc:docMkLst>
        <pc:docMk/>
      </pc:docMkLst>
      <pc:sldChg chg="modSp mod">
        <pc:chgData name="Ken Graf" userId="149e958a33bc8fb0" providerId="LiveId" clId="{5B26CCD6-E90E-4311-AF01-87459DC428ED}" dt="2024-06-23T15:27:25.122" v="0"/>
        <pc:sldMkLst>
          <pc:docMk/>
          <pc:sldMk cId="512974727" sldId="301"/>
        </pc:sldMkLst>
        <pc:spChg chg="mod">
          <ac:chgData name="Ken Graf" userId="149e958a33bc8fb0" providerId="LiveId" clId="{5B26CCD6-E90E-4311-AF01-87459DC428ED}" dt="2024-06-23T15:27:25.122" v="0"/>
          <ac:spMkLst>
            <pc:docMk/>
            <pc:sldMk cId="512974727" sldId="301"/>
            <ac:spMk id="5" creationId="{00000000-0000-0000-0000-000000000000}"/>
          </ac:spMkLst>
        </pc:spChg>
      </pc:sldChg>
      <pc:sldChg chg="add">
        <pc:chgData name="Ken Graf" userId="149e958a33bc8fb0" providerId="LiveId" clId="{5B26CCD6-E90E-4311-AF01-87459DC428ED}" dt="2024-06-23T16:04:36.229" v="1"/>
        <pc:sldMkLst>
          <pc:docMk/>
          <pc:sldMk cId="607513909" sldId="349"/>
        </pc:sldMkLst>
      </pc:sldChg>
      <pc:sldChg chg="del">
        <pc:chgData name="Ken Graf" userId="149e958a33bc8fb0" providerId="LiveId" clId="{5B26CCD6-E90E-4311-AF01-87459DC428ED}" dt="2024-06-23T17:28:40.945" v="4" actId="47"/>
        <pc:sldMkLst>
          <pc:docMk/>
          <pc:sldMk cId="1781343503" sldId="355"/>
        </pc:sldMkLst>
      </pc:sldChg>
      <pc:sldChg chg="modSp add mod modClrScheme chgLayout">
        <pc:chgData name="Ken Graf" userId="149e958a33bc8fb0" providerId="LiveId" clId="{5B26CCD6-E90E-4311-AF01-87459DC428ED}" dt="2024-06-23T16:05:37.626" v="3" actId="700"/>
        <pc:sldMkLst>
          <pc:docMk/>
          <pc:sldMk cId="2429492393" sldId="357"/>
        </pc:sldMkLst>
        <pc:spChg chg="mod ord">
          <ac:chgData name="Ken Graf" userId="149e958a33bc8fb0" providerId="LiveId" clId="{5B26CCD6-E90E-4311-AF01-87459DC428ED}" dt="2024-06-23T16:05:37.626" v="3" actId="700"/>
          <ac:spMkLst>
            <pc:docMk/>
            <pc:sldMk cId="2429492393" sldId="357"/>
            <ac:spMk id="2" creationId="{D51EEAFB-7887-4E6D-9215-03F50DBA93AF}"/>
          </ac:spMkLst>
        </pc:spChg>
        <pc:graphicFrameChg chg="mod ord modGraphic">
          <ac:chgData name="Ken Graf" userId="149e958a33bc8fb0" providerId="LiveId" clId="{5B26CCD6-E90E-4311-AF01-87459DC428ED}" dt="2024-06-23T16:05:37.626" v="3" actId="700"/>
          <ac:graphicFrameMkLst>
            <pc:docMk/>
            <pc:sldMk cId="2429492393" sldId="357"/>
            <ac:graphicFrameMk id="4" creationId="{763D2A5B-EE90-4081-BC86-76D29040FE7A}"/>
          </ac:graphicFrameMkLst>
        </pc:graphicFrameChg>
      </pc:sldChg>
      <pc:sldChg chg="add">
        <pc:chgData name="Ken Graf" userId="149e958a33bc8fb0" providerId="LiveId" clId="{5B26CCD6-E90E-4311-AF01-87459DC428ED}" dt="2024-06-29T09:40:46.009" v="9"/>
        <pc:sldMkLst>
          <pc:docMk/>
          <pc:sldMk cId="563574932" sldId="360"/>
        </pc:sldMkLst>
      </pc:sldChg>
      <pc:sldChg chg="add">
        <pc:chgData name="Ken Graf" userId="149e958a33bc8fb0" providerId="LiveId" clId="{5B26CCD6-E90E-4311-AF01-87459DC428ED}" dt="2024-06-29T09:40:46.009" v="9"/>
        <pc:sldMkLst>
          <pc:docMk/>
          <pc:sldMk cId="4059805289" sldId="361"/>
        </pc:sldMkLst>
      </pc:sldChg>
      <pc:sldChg chg="add">
        <pc:chgData name="Ken Graf" userId="149e958a33bc8fb0" providerId="LiveId" clId="{5B26CCD6-E90E-4311-AF01-87459DC428ED}" dt="2024-06-23T17:28:46.750" v="5"/>
        <pc:sldMkLst>
          <pc:docMk/>
          <pc:sldMk cId="4259297506" sldId="369"/>
        </pc:sldMkLst>
      </pc:sldChg>
      <pc:sldChg chg="add">
        <pc:chgData name="Ken Graf" userId="149e958a33bc8fb0" providerId="LiveId" clId="{5B26CCD6-E90E-4311-AF01-87459DC428ED}" dt="2024-06-23T17:28:46.750" v="5"/>
        <pc:sldMkLst>
          <pc:docMk/>
          <pc:sldMk cId="4144161457" sldId="370"/>
        </pc:sldMkLst>
      </pc:sldChg>
      <pc:sldChg chg="add">
        <pc:chgData name="Ken Graf" userId="149e958a33bc8fb0" providerId="LiveId" clId="{5B26CCD6-E90E-4311-AF01-87459DC428ED}" dt="2024-06-23T18:10:48.781" v="6"/>
        <pc:sldMkLst>
          <pc:docMk/>
          <pc:sldMk cId="2361258263" sldId="377"/>
        </pc:sldMkLst>
      </pc:sldChg>
      <pc:sldChg chg="add">
        <pc:chgData name="Ken Graf" userId="149e958a33bc8fb0" providerId="LiveId" clId="{5B26CCD6-E90E-4311-AF01-87459DC428ED}" dt="2024-07-02T23:16:39.086" v="215"/>
        <pc:sldMkLst>
          <pc:docMk/>
          <pc:sldMk cId="306850913" sldId="384"/>
        </pc:sldMkLst>
      </pc:sldChg>
      <pc:sldChg chg="add">
        <pc:chgData name="Ken Graf" userId="149e958a33bc8fb0" providerId="LiveId" clId="{5B26CCD6-E90E-4311-AF01-87459DC428ED}" dt="2024-06-23T19:51:27.441" v="7"/>
        <pc:sldMkLst>
          <pc:docMk/>
          <pc:sldMk cId="3669266013" sldId="402"/>
        </pc:sldMkLst>
      </pc:sldChg>
      <pc:sldChg chg="add">
        <pc:chgData name="Ken Graf" userId="149e958a33bc8fb0" providerId="LiveId" clId="{5B26CCD6-E90E-4311-AF01-87459DC428ED}" dt="2024-06-23T20:10:20.912" v="8"/>
        <pc:sldMkLst>
          <pc:docMk/>
          <pc:sldMk cId="3737502658" sldId="453"/>
        </pc:sldMkLst>
      </pc:sldChg>
      <pc:sldChg chg="add">
        <pc:chgData name="Ken Graf" userId="149e958a33bc8fb0" providerId="LiveId" clId="{5B26CCD6-E90E-4311-AF01-87459DC428ED}" dt="2024-06-23T20:10:20.912" v="8"/>
        <pc:sldMkLst>
          <pc:docMk/>
          <pc:sldMk cId="933408968" sldId="454"/>
        </pc:sldMkLst>
      </pc:sldChg>
      <pc:sldChg chg="modSp new mod">
        <pc:chgData name="Ken Graf" userId="149e958a33bc8fb0" providerId="LiveId" clId="{5B26CCD6-E90E-4311-AF01-87459DC428ED}" dt="2024-06-29T09:41:36.778" v="39" actId="20577"/>
        <pc:sldMkLst>
          <pc:docMk/>
          <pc:sldMk cId="3799713429" sldId="455"/>
        </pc:sldMkLst>
        <pc:spChg chg="mod">
          <ac:chgData name="Ken Graf" userId="149e958a33bc8fb0" providerId="LiveId" clId="{5B26CCD6-E90E-4311-AF01-87459DC428ED}" dt="2024-06-29T09:41:04.589" v="14" actId="20577"/>
          <ac:spMkLst>
            <pc:docMk/>
            <pc:sldMk cId="3799713429" sldId="455"/>
            <ac:spMk id="2" creationId="{BAD1F17A-4CB4-9E2E-222A-0A2FC1DBD723}"/>
          </ac:spMkLst>
        </pc:spChg>
        <pc:spChg chg="mod">
          <ac:chgData name="Ken Graf" userId="149e958a33bc8fb0" providerId="LiveId" clId="{5B26CCD6-E90E-4311-AF01-87459DC428ED}" dt="2024-06-29T09:41:36.778" v="39" actId="20577"/>
          <ac:spMkLst>
            <pc:docMk/>
            <pc:sldMk cId="3799713429" sldId="455"/>
            <ac:spMk id="3" creationId="{955E8F87-ADA7-FFD8-2857-885738C6B7C2}"/>
          </ac:spMkLst>
        </pc:spChg>
      </pc:sldChg>
      <pc:sldChg chg="modSp new mod">
        <pc:chgData name="Ken Graf" userId="149e958a33bc8fb0" providerId="LiveId" clId="{5B26CCD6-E90E-4311-AF01-87459DC428ED}" dt="2024-06-29T09:48:52.832" v="214" actId="313"/>
        <pc:sldMkLst>
          <pc:docMk/>
          <pc:sldMk cId="2945243945" sldId="456"/>
        </pc:sldMkLst>
        <pc:spChg chg="mod">
          <ac:chgData name="Ken Graf" userId="149e958a33bc8fb0" providerId="LiveId" clId="{5B26CCD6-E90E-4311-AF01-87459DC428ED}" dt="2024-06-29T09:45:51.610" v="57" actId="20577"/>
          <ac:spMkLst>
            <pc:docMk/>
            <pc:sldMk cId="2945243945" sldId="456"/>
            <ac:spMk id="2" creationId="{1B4FBBDE-1E6F-EC6B-3A72-1457D5A0B3C2}"/>
          </ac:spMkLst>
        </pc:spChg>
        <pc:spChg chg="mod">
          <ac:chgData name="Ken Graf" userId="149e958a33bc8fb0" providerId="LiveId" clId="{5B26CCD6-E90E-4311-AF01-87459DC428ED}" dt="2024-06-29T09:48:52.832" v="214" actId="313"/>
          <ac:spMkLst>
            <pc:docMk/>
            <pc:sldMk cId="2945243945" sldId="456"/>
            <ac:spMk id="3" creationId="{59E3D6E5-477F-E881-EF54-33C9676A5AAE}"/>
          </ac:spMkLst>
        </pc:spChg>
      </pc:sldChg>
    </pc:docChg>
  </pc:docChgLst>
  <pc:docChgLst>
    <pc:chgData name="Ken Graf" userId="149e958a33bc8fb0" providerId="LiveId" clId="{AA88111D-176D-4D87-81E7-94EAD9C0B368}"/>
    <pc:docChg chg="undo custSel addSld delSld modSld">
      <pc:chgData name="Ken Graf" userId="149e958a33bc8fb0" providerId="LiveId" clId="{AA88111D-176D-4D87-81E7-94EAD9C0B368}" dt="2024-09-16T16:52:32.586" v="356" actId="47"/>
      <pc:docMkLst>
        <pc:docMk/>
      </pc:docMkLst>
      <pc:sldChg chg="modSp mod">
        <pc:chgData name="Ken Graf" userId="149e958a33bc8fb0" providerId="LiveId" clId="{AA88111D-176D-4D87-81E7-94EAD9C0B368}" dt="2024-08-31T21:02:49.104" v="9" actId="20577"/>
        <pc:sldMkLst>
          <pc:docMk/>
          <pc:sldMk cId="3900224205" sldId="350"/>
        </pc:sldMkLst>
        <pc:spChg chg="mod">
          <ac:chgData name="Ken Graf" userId="149e958a33bc8fb0" providerId="LiveId" clId="{AA88111D-176D-4D87-81E7-94EAD9C0B368}" dt="2024-08-31T21:02:49.104" v="9" actId="20577"/>
          <ac:spMkLst>
            <pc:docMk/>
            <pc:sldMk cId="3900224205" sldId="350"/>
            <ac:spMk id="5" creationId="{AE2AA42F-84C6-C6AC-4FCD-7AC337305D88}"/>
          </ac:spMkLst>
        </pc:spChg>
      </pc:sldChg>
      <pc:sldChg chg="del">
        <pc:chgData name="Ken Graf" userId="149e958a33bc8fb0" providerId="LiveId" clId="{AA88111D-176D-4D87-81E7-94EAD9C0B368}" dt="2024-08-31T21:03:01.409" v="10" actId="47"/>
        <pc:sldMkLst>
          <pc:docMk/>
          <pc:sldMk cId="3263001171" sldId="352"/>
        </pc:sldMkLst>
      </pc:sldChg>
      <pc:sldChg chg="del">
        <pc:chgData name="Ken Graf" userId="149e958a33bc8fb0" providerId="LiveId" clId="{AA88111D-176D-4D87-81E7-94EAD9C0B368}" dt="2024-09-16T16:52:32.586" v="356" actId="47"/>
        <pc:sldMkLst>
          <pc:docMk/>
          <pc:sldMk cId="4259297506" sldId="369"/>
        </pc:sldMkLst>
      </pc:sldChg>
      <pc:sldChg chg="modSp new mod modNotesTx">
        <pc:chgData name="Ken Graf" userId="149e958a33bc8fb0" providerId="LiveId" clId="{AA88111D-176D-4D87-81E7-94EAD9C0B368}" dt="2024-08-31T21:12:11.729" v="243" actId="20577"/>
        <pc:sldMkLst>
          <pc:docMk/>
          <pc:sldMk cId="384670642" sldId="457"/>
        </pc:sldMkLst>
        <pc:spChg chg="mod">
          <ac:chgData name="Ken Graf" userId="149e958a33bc8fb0" providerId="LiveId" clId="{AA88111D-176D-4D87-81E7-94EAD9C0B368}" dt="2024-08-31T21:11:39.941" v="236" actId="11"/>
          <ac:spMkLst>
            <pc:docMk/>
            <pc:sldMk cId="384670642" sldId="457"/>
            <ac:spMk id="3" creationId="{08E909E7-1DDD-CE71-363B-A6CF16A4F4C5}"/>
          </ac:spMkLst>
        </pc:spChg>
      </pc:sldChg>
      <pc:sldChg chg="modSp new mod modNotesTx">
        <pc:chgData name="Ken Graf" userId="149e958a33bc8fb0" providerId="LiveId" clId="{AA88111D-176D-4D87-81E7-94EAD9C0B368}" dt="2024-08-31T21:13:31.736" v="247"/>
        <pc:sldMkLst>
          <pc:docMk/>
          <pc:sldMk cId="3095805768" sldId="458"/>
        </pc:sldMkLst>
        <pc:spChg chg="mod">
          <ac:chgData name="Ken Graf" userId="149e958a33bc8fb0" providerId="LiveId" clId="{AA88111D-176D-4D87-81E7-94EAD9C0B368}" dt="2024-08-31T21:13:18.547" v="246" actId="11"/>
          <ac:spMkLst>
            <pc:docMk/>
            <pc:sldMk cId="3095805768" sldId="458"/>
            <ac:spMk id="3" creationId="{081FACC1-21A8-4418-8CF4-C696ADB862D2}"/>
          </ac:spMkLst>
        </pc:spChg>
      </pc:sldChg>
      <pc:sldChg chg="modSp new mod modNotesTx">
        <pc:chgData name="Ken Graf" userId="149e958a33bc8fb0" providerId="LiveId" clId="{AA88111D-176D-4D87-81E7-94EAD9C0B368}" dt="2024-08-31T21:17:13.134" v="253"/>
        <pc:sldMkLst>
          <pc:docMk/>
          <pc:sldMk cId="427949777" sldId="459"/>
        </pc:sldMkLst>
        <pc:spChg chg="mod">
          <ac:chgData name="Ken Graf" userId="149e958a33bc8fb0" providerId="LiveId" clId="{AA88111D-176D-4D87-81E7-94EAD9C0B368}" dt="2024-08-31T21:16:57.356" v="252" actId="11"/>
          <ac:spMkLst>
            <pc:docMk/>
            <pc:sldMk cId="427949777" sldId="459"/>
            <ac:spMk id="3" creationId="{FCC8D670-3041-BE5A-C35F-C2802A6208D5}"/>
          </ac:spMkLst>
        </pc:spChg>
      </pc:sldChg>
      <pc:sldChg chg="modSp new mod modNotesTx">
        <pc:chgData name="Ken Graf" userId="149e958a33bc8fb0" providerId="LiveId" clId="{AA88111D-176D-4D87-81E7-94EAD9C0B368}" dt="2024-08-31T21:18:26.893" v="257" actId="11"/>
        <pc:sldMkLst>
          <pc:docMk/>
          <pc:sldMk cId="153238865" sldId="460"/>
        </pc:sldMkLst>
        <pc:spChg chg="mod">
          <ac:chgData name="Ken Graf" userId="149e958a33bc8fb0" providerId="LiveId" clId="{AA88111D-176D-4D87-81E7-94EAD9C0B368}" dt="2024-08-31T21:18:26.893" v="257" actId="11"/>
          <ac:spMkLst>
            <pc:docMk/>
            <pc:sldMk cId="153238865" sldId="460"/>
            <ac:spMk id="3" creationId="{2EE2AE9F-7017-6ECF-8C9A-DAD8038C1A8E}"/>
          </ac:spMkLst>
        </pc:spChg>
      </pc:sldChg>
      <pc:sldChg chg="modSp new mod">
        <pc:chgData name="Ken Graf" userId="149e958a33bc8fb0" providerId="LiveId" clId="{AA88111D-176D-4D87-81E7-94EAD9C0B368}" dt="2024-08-31T21:09:15.856" v="231" actId="20577"/>
        <pc:sldMkLst>
          <pc:docMk/>
          <pc:sldMk cId="3169107103" sldId="461"/>
        </pc:sldMkLst>
        <pc:spChg chg="mod">
          <ac:chgData name="Ken Graf" userId="149e958a33bc8fb0" providerId="LiveId" clId="{AA88111D-176D-4D87-81E7-94EAD9C0B368}" dt="2024-08-31T21:09:15.856" v="231" actId="20577"/>
          <ac:spMkLst>
            <pc:docMk/>
            <pc:sldMk cId="3169107103" sldId="461"/>
            <ac:spMk id="2" creationId="{94CFF3DD-3116-303F-4325-18EE38CE63BA}"/>
          </ac:spMkLst>
        </pc:spChg>
        <pc:spChg chg="mod">
          <ac:chgData name="Ken Graf" userId="149e958a33bc8fb0" providerId="LiveId" clId="{AA88111D-176D-4D87-81E7-94EAD9C0B368}" dt="2024-08-31T21:08:52.122" v="216" actId="27636"/>
          <ac:spMkLst>
            <pc:docMk/>
            <pc:sldMk cId="3169107103" sldId="461"/>
            <ac:spMk id="3" creationId="{254EEF5B-7516-0F24-5D2B-FD1F5D2DDDBF}"/>
          </ac:spMkLst>
        </pc:spChg>
      </pc:sldChg>
      <pc:sldChg chg="modSp new mod modAnim">
        <pc:chgData name="Ken Graf" userId="149e958a33bc8fb0" providerId="LiveId" clId="{AA88111D-176D-4D87-81E7-94EAD9C0B368}" dt="2024-09-16T12:44:34.579" v="355"/>
        <pc:sldMkLst>
          <pc:docMk/>
          <pc:sldMk cId="942405697" sldId="462"/>
        </pc:sldMkLst>
        <pc:spChg chg="mod">
          <ac:chgData name="Ken Graf" userId="149e958a33bc8fb0" providerId="LiveId" clId="{AA88111D-176D-4D87-81E7-94EAD9C0B368}" dt="2024-09-16T12:34:18.522" v="292" actId="20577"/>
          <ac:spMkLst>
            <pc:docMk/>
            <pc:sldMk cId="942405697" sldId="462"/>
            <ac:spMk id="2" creationId="{B01703A5-815E-6193-A9C2-899ED1661091}"/>
          </ac:spMkLst>
        </pc:spChg>
        <pc:spChg chg="mod">
          <ac:chgData name="Ken Graf" userId="149e958a33bc8fb0" providerId="LiveId" clId="{AA88111D-176D-4D87-81E7-94EAD9C0B368}" dt="2024-09-16T12:43:39.584" v="354" actId="20577"/>
          <ac:spMkLst>
            <pc:docMk/>
            <pc:sldMk cId="942405697" sldId="462"/>
            <ac:spMk id="3" creationId="{B5C24124-C793-272B-D038-26649CDD26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9/16/2024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Threat hunting is an assessment technique that makes an assumption of compromise and then searches the organization for indicators of compromise that confirm the assumption. Vulnerability scanning, penetration testing, and war driving are all assessment techniques that probe for vulnerabilities but do not assume that a compromise has already taken place.</a:t>
            </a:r>
          </a:p>
          <a:p>
            <a:pPr marL="0" indent="0">
              <a:buFontTx/>
              <a:buNone/>
            </a:pPr>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16</a:t>
            </a:fld>
            <a:endParaRPr lang="en-US" dirty="0"/>
          </a:p>
        </p:txBody>
      </p:sp>
    </p:spTree>
    <p:extLst>
      <p:ext uri="{BB962C8B-B14F-4D97-AF65-F5344CB8AC3E}">
        <p14:creationId xmlns:p14="http://schemas.microsoft.com/office/powerpoint/2010/main" val="157202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Ryan should first run his scan against a test environment to identify likely vulnerabilities and assess whether the scan itself might disrupt business activities.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17</a:t>
            </a:fld>
            <a:endParaRPr lang="en-US" dirty="0"/>
          </a:p>
        </p:txBody>
      </p:sp>
    </p:spTree>
    <p:extLst>
      <p:ext uri="{BB962C8B-B14F-4D97-AF65-F5344CB8AC3E}">
        <p14:creationId xmlns:p14="http://schemas.microsoft.com/office/powerpoint/2010/main" val="244461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By allowing students to change their own grades, this vulnerability provides a pathway to unauthorized alteration of information. Brian should recommend that the school deploy integrity controls that prevent unauthorized modifications.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18</a:t>
            </a:fld>
            <a:endParaRPr lang="en-US" dirty="0"/>
          </a:p>
        </p:txBody>
      </p:sp>
    </p:spTree>
    <p:extLst>
      <p:ext uri="{BB962C8B-B14F-4D97-AF65-F5344CB8AC3E}">
        <p14:creationId xmlns:p14="http://schemas.microsoft.com/office/powerpoint/2010/main" val="1756661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Intrusion detection systems do not detect vulnerabilities; they detect attacks. The remaining three tools could all possibly discover a cross-site scripting (XSS) vulnerability, but a web application vulnerability scanner is the most likely to detect it because it is specifically designed to test web applications.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19</a:t>
            </a:fld>
            <a:endParaRPr lang="en-US" dirty="0"/>
          </a:p>
        </p:txBody>
      </p:sp>
    </p:spTree>
    <p:extLst>
      <p:ext uri="{BB962C8B-B14F-4D97-AF65-F5344CB8AC3E}">
        <p14:creationId xmlns:p14="http://schemas.microsoft.com/office/powerpoint/2010/main" val="2647494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we.mitre.org/" TargetMode="External"/><Relationship Id="rId7" Type="http://schemas.openxmlformats.org/officeDocument/2006/relationships/hyperlink" Target="https://nvd.nist.gov/vuln-metrics/cvss/v3-calculator?name=CVE-2014-0160&amp;vector=AV:N/AC:L/PR:N/UI:N/S:U/C:H/I:N/A:N&amp;version=3.1&amp;source=NIST" TargetMode="External"/><Relationship Id="rId2" Type="http://schemas.openxmlformats.org/officeDocument/2006/relationships/hyperlink" Target="https://attack.mitre.org/" TargetMode="External"/><Relationship Id="rId1" Type="http://schemas.openxmlformats.org/officeDocument/2006/relationships/slideLayout" Target="../slideLayouts/slideLayout2.xml"/><Relationship Id="rId6" Type="http://schemas.openxmlformats.org/officeDocument/2006/relationships/hyperlink" Target="https://nvd.nist.gov/" TargetMode="External"/><Relationship Id="rId5" Type="http://schemas.openxmlformats.org/officeDocument/2006/relationships/hyperlink" Target="https://www.first.org/cvss/calculator/3.1" TargetMode="External"/><Relationship Id="rId4" Type="http://schemas.openxmlformats.org/officeDocument/2006/relationships/hyperlink" Target="https://cve.mitre.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ackerone.com/bug-bounty-programs" TargetMode="External"/><Relationship Id="rId2" Type="http://schemas.openxmlformats.org/officeDocument/2006/relationships/hyperlink" Target="https://cybertalents.com/blog/bug-bounty-programs-for-beginners-everything-you-need-to-know" TargetMode="External"/><Relationship Id="rId1" Type="http://schemas.openxmlformats.org/officeDocument/2006/relationships/slideLayout" Target="../slideLayouts/slideLayout2.xml"/><Relationship Id="rId4" Type="http://schemas.openxmlformats.org/officeDocument/2006/relationships/hyperlink" Target="https://hackerone.com/uber?type=tea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intigriti.com/public/" TargetMode="External"/><Relationship Id="rId3" Type="http://schemas.openxmlformats.org/officeDocument/2006/relationships/hyperlink" Target="https://www.hackerone.com/" TargetMode="External"/><Relationship Id="rId7" Type="http://schemas.openxmlformats.org/officeDocument/2006/relationships/hyperlink" Target="https://bountyfactory.io/en/index.html" TargetMode="External"/><Relationship Id="rId2" Type="http://schemas.openxmlformats.org/officeDocument/2006/relationships/hyperlink" Target="http://zerodayinitiative.com/" TargetMode="External"/><Relationship Id="rId1" Type="http://schemas.openxmlformats.org/officeDocument/2006/relationships/slideLayout" Target="../slideLayouts/slideLayout2.xml"/><Relationship Id="rId6" Type="http://schemas.openxmlformats.org/officeDocument/2006/relationships/hyperlink" Target="https://cobalt.io/" TargetMode="External"/><Relationship Id="rId5" Type="http://schemas.openxmlformats.org/officeDocument/2006/relationships/hyperlink" Target="https://www.synack.com/" TargetMode="External"/><Relationship Id="rId4" Type="http://schemas.openxmlformats.org/officeDocument/2006/relationships/hyperlink" Target="https://www.bugcrowd.com/" TargetMode="External"/><Relationship Id="rId9" Type="http://schemas.openxmlformats.org/officeDocument/2006/relationships/hyperlink" Target="https://www.zerocopt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5: Security Assessment And Testing</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BBDE-1E6F-EC6B-3A72-1457D5A0B3C2}"/>
              </a:ext>
            </a:extLst>
          </p:cNvPr>
          <p:cNvSpPr>
            <a:spLocks noGrp="1"/>
          </p:cNvSpPr>
          <p:nvPr>
            <p:ph type="title"/>
          </p:nvPr>
        </p:nvSpPr>
        <p:spPr/>
        <p:txBody>
          <a:bodyPr/>
          <a:lstStyle/>
          <a:p>
            <a:r>
              <a:rPr lang="en-US" dirty="0"/>
              <a:t>Tester Engagement</a:t>
            </a:r>
          </a:p>
        </p:txBody>
      </p:sp>
      <p:sp>
        <p:nvSpPr>
          <p:cNvPr id="3" name="Content Placeholder 2">
            <a:extLst>
              <a:ext uri="{FF2B5EF4-FFF2-40B4-BE49-F238E27FC236}">
                <a16:creationId xmlns:a16="http://schemas.microsoft.com/office/drawing/2014/main" id="{59E3D6E5-477F-E881-EF54-33C9676A5AAE}"/>
              </a:ext>
            </a:extLst>
          </p:cNvPr>
          <p:cNvSpPr>
            <a:spLocks noGrp="1"/>
          </p:cNvSpPr>
          <p:nvPr>
            <p:ph idx="1"/>
          </p:nvPr>
        </p:nvSpPr>
        <p:spPr/>
        <p:txBody>
          <a:bodyPr/>
          <a:lstStyle/>
          <a:p>
            <a:r>
              <a:rPr lang="en-US" dirty="0"/>
              <a:t>Internal or External</a:t>
            </a:r>
          </a:p>
          <a:p>
            <a:pPr lvl="1"/>
            <a:r>
              <a:rPr lang="en-US" dirty="0"/>
              <a:t>Personnel</a:t>
            </a:r>
          </a:p>
          <a:p>
            <a:pPr lvl="1"/>
            <a:r>
              <a:rPr lang="en-US" dirty="0"/>
              <a:t>Network location</a:t>
            </a:r>
          </a:p>
          <a:p>
            <a:r>
              <a:rPr lang="en-US" dirty="0"/>
              <a:t>Blind or Informed</a:t>
            </a:r>
          </a:p>
          <a:p>
            <a:pPr lvl="1"/>
            <a:r>
              <a:rPr lang="en-US" dirty="0"/>
              <a:t>Source code</a:t>
            </a:r>
          </a:p>
          <a:p>
            <a:pPr lvl="1"/>
            <a:r>
              <a:rPr lang="en-US" dirty="0"/>
              <a:t>Credentials</a:t>
            </a:r>
          </a:p>
          <a:p>
            <a:r>
              <a:rPr lang="en-US" dirty="0"/>
              <a:t>Scope (Limitations on what, how, and when)</a:t>
            </a:r>
          </a:p>
        </p:txBody>
      </p:sp>
    </p:spTree>
    <p:extLst>
      <p:ext uri="{BB962C8B-B14F-4D97-AF65-F5344CB8AC3E}">
        <p14:creationId xmlns:p14="http://schemas.microsoft.com/office/powerpoint/2010/main" val="294524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F3DD-3116-303F-4325-18EE38CE63BA}"/>
              </a:ext>
            </a:extLst>
          </p:cNvPr>
          <p:cNvSpPr>
            <a:spLocks noGrp="1"/>
          </p:cNvSpPr>
          <p:nvPr>
            <p:ph type="title"/>
          </p:nvPr>
        </p:nvSpPr>
        <p:spPr/>
        <p:txBody>
          <a:bodyPr/>
          <a:lstStyle/>
          <a:p>
            <a:r>
              <a:rPr lang="en-US" dirty="0"/>
              <a:t>Types of audits and assessments</a:t>
            </a:r>
          </a:p>
        </p:txBody>
      </p:sp>
      <p:sp>
        <p:nvSpPr>
          <p:cNvPr id="3" name="Content Placeholder 2">
            <a:extLst>
              <a:ext uri="{FF2B5EF4-FFF2-40B4-BE49-F238E27FC236}">
                <a16:creationId xmlns:a16="http://schemas.microsoft.com/office/drawing/2014/main" id="{254EEF5B-7516-0F24-5D2B-FD1F5D2DDDBF}"/>
              </a:ext>
            </a:extLst>
          </p:cNvPr>
          <p:cNvSpPr>
            <a:spLocks noGrp="1"/>
          </p:cNvSpPr>
          <p:nvPr>
            <p:ph idx="1"/>
          </p:nvPr>
        </p:nvSpPr>
        <p:spPr/>
        <p:txBody>
          <a:bodyPr>
            <a:normAutofit lnSpcReduction="10000"/>
          </a:bodyPr>
          <a:lstStyle/>
          <a:p>
            <a:r>
              <a:rPr lang="en-US" dirty="0"/>
              <a:t>Internal</a:t>
            </a:r>
          </a:p>
          <a:p>
            <a:pPr lvl="1"/>
            <a:r>
              <a:rPr lang="en-US" dirty="0"/>
              <a:t>Compliance, Audit committee, Self-assessments</a:t>
            </a:r>
          </a:p>
          <a:p>
            <a:r>
              <a:rPr lang="en-US" dirty="0"/>
              <a:t>External</a:t>
            </a:r>
          </a:p>
          <a:p>
            <a:pPr lvl="1"/>
            <a:r>
              <a:rPr lang="en-US" dirty="0"/>
              <a:t>Regulatory, Independent third-party audit</a:t>
            </a:r>
          </a:p>
          <a:p>
            <a:r>
              <a:rPr lang="en-US" dirty="0"/>
              <a:t>Penetration testing</a:t>
            </a:r>
          </a:p>
          <a:p>
            <a:pPr lvl="1"/>
            <a:r>
              <a:rPr lang="en-US" dirty="0"/>
              <a:t>Physical, Social Engineering</a:t>
            </a:r>
          </a:p>
          <a:p>
            <a:pPr lvl="1"/>
            <a:r>
              <a:rPr lang="en-US" dirty="0"/>
              <a:t>Offensive | Defensive</a:t>
            </a:r>
          </a:p>
          <a:p>
            <a:pPr lvl="1"/>
            <a:r>
              <a:rPr lang="en-US" dirty="0"/>
              <a:t>(White | Grey | Black) knowledge of environment</a:t>
            </a:r>
          </a:p>
          <a:p>
            <a:pPr lvl="1"/>
            <a:r>
              <a:rPr lang="en-US" dirty="0"/>
              <a:t>(Passive | Active) Reconnaissance</a:t>
            </a:r>
          </a:p>
        </p:txBody>
      </p:sp>
    </p:spTree>
    <p:extLst>
      <p:ext uri="{BB962C8B-B14F-4D97-AF65-F5344CB8AC3E}">
        <p14:creationId xmlns:p14="http://schemas.microsoft.com/office/powerpoint/2010/main" val="316910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2E13-8309-E9C8-BB30-8E9178FECD5A}"/>
              </a:ext>
            </a:extLst>
          </p:cNvPr>
          <p:cNvSpPr>
            <a:spLocks noGrp="1"/>
          </p:cNvSpPr>
          <p:nvPr>
            <p:ph type="title"/>
          </p:nvPr>
        </p:nvSpPr>
        <p:spPr/>
        <p:txBody>
          <a:bodyPr/>
          <a:lstStyle/>
          <a:p>
            <a:r>
              <a:rPr lang="en-US"/>
              <a:t>Scanner Knowledge</a:t>
            </a:r>
          </a:p>
        </p:txBody>
      </p:sp>
      <p:sp>
        <p:nvSpPr>
          <p:cNvPr id="3" name="Content Placeholder 2">
            <a:extLst>
              <a:ext uri="{FF2B5EF4-FFF2-40B4-BE49-F238E27FC236}">
                <a16:creationId xmlns:a16="http://schemas.microsoft.com/office/drawing/2014/main" id="{EB5B9270-8CAD-9F27-7C36-4FD238F3F244}"/>
              </a:ext>
            </a:extLst>
          </p:cNvPr>
          <p:cNvSpPr>
            <a:spLocks noGrp="1"/>
          </p:cNvSpPr>
          <p:nvPr>
            <p:ph idx="1"/>
          </p:nvPr>
        </p:nvSpPr>
        <p:spPr/>
        <p:txBody>
          <a:bodyPr/>
          <a:lstStyle/>
          <a:p>
            <a:r>
              <a:rPr lang="en-US"/>
              <a:t>Remote (server-based) vs. Local (agent-based)</a:t>
            </a:r>
          </a:p>
          <a:p>
            <a:pPr marL="0" indent="0">
              <a:buNone/>
            </a:pPr>
            <a:endParaRPr lang="en-US"/>
          </a:p>
        </p:txBody>
      </p:sp>
      <p:pic>
        <p:nvPicPr>
          <p:cNvPr id="5" name="Picture 4" descr="A picture containing text, computer, sketch, screenshot&#10;&#10;Description automatically generated">
            <a:extLst>
              <a:ext uri="{FF2B5EF4-FFF2-40B4-BE49-F238E27FC236}">
                <a16:creationId xmlns:a16="http://schemas.microsoft.com/office/drawing/2014/main" id="{3B474EA4-134B-97B2-ED0B-89BA981CC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87" y="2065106"/>
            <a:ext cx="9059884" cy="4274734"/>
          </a:xfrm>
          <a:prstGeom prst="rect">
            <a:avLst/>
          </a:prstGeom>
        </p:spPr>
      </p:pic>
    </p:spTree>
    <p:extLst>
      <p:ext uri="{BB962C8B-B14F-4D97-AF65-F5344CB8AC3E}">
        <p14:creationId xmlns:p14="http://schemas.microsoft.com/office/powerpoint/2010/main" val="414416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158-E95D-B20B-A661-7B456CD64F54}"/>
              </a:ext>
            </a:extLst>
          </p:cNvPr>
          <p:cNvSpPr>
            <a:spLocks noGrp="1"/>
          </p:cNvSpPr>
          <p:nvPr>
            <p:ph type="title"/>
          </p:nvPr>
        </p:nvSpPr>
        <p:spPr/>
        <p:txBody>
          <a:bodyPr/>
          <a:lstStyle/>
          <a:p>
            <a:r>
              <a:rPr lang="en-US" dirty="0"/>
              <a:t>Key Terms</a:t>
            </a:r>
          </a:p>
        </p:txBody>
      </p:sp>
      <p:sp>
        <p:nvSpPr>
          <p:cNvPr id="3" name="Content Placeholder 2">
            <a:extLst>
              <a:ext uri="{FF2B5EF4-FFF2-40B4-BE49-F238E27FC236}">
                <a16:creationId xmlns:a16="http://schemas.microsoft.com/office/drawing/2014/main" id="{4365861F-BB2B-D88F-96AF-E4292B98689B}"/>
              </a:ext>
            </a:extLst>
          </p:cNvPr>
          <p:cNvSpPr>
            <a:spLocks noGrp="1"/>
          </p:cNvSpPr>
          <p:nvPr>
            <p:ph idx="1"/>
          </p:nvPr>
        </p:nvSpPr>
        <p:spPr/>
        <p:txBody>
          <a:bodyPr/>
          <a:lstStyle/>
          <a:p>
            <a:r>
              <a:rPr lang="en-US" dirty="0"/>
              <a:t>Tactics, Techniques, and Procedures (TTPs)</a:t>
            </a:r>
          </a:p>
          <a:p>
            <a:r>
              <a:rPr lang="en-US" dirty="0"/>
              <a:t>Common Weakness Enumeration (CWE)</a:t>
            </a:r>
          </a:p>
          <a:p>
            <a:r>
              <a:rPr lang="en-US" dirty="0"/>
              <a:t>Common Vulnerabilities and Exposures (CVE)</a:t>
            </a:r>
          </a:p>
          <a:p>
            <a:r>
              <a:rPr lang="en-US" dirty="0"/>
              <a:t>Common Vulnerability Scoring System (CVSS)</a:t>
            </a:r>
          </a:p>
          <a:p>
            <a:r>
              <a:rPr lang="en-US" dirty="0"/>
              <a:t>National Vulnerability Database (NVD)</a:t>
            </a:r>
          </a:p>
          <a:p>
            <a:endParaRPr lang="en-US" dirty="0"/>
          </a:p>
        </p:txBody>
      </p:sp>
    </p:spTree>
    <p:extLst>
      <p:ext uri="{BB962C8B-B14F-4D97-AF65-F5344CB8AC3E}">
        <p14:creationId xmlns:p14="http://schemas.microsoft.com/office/powerpoint/2010/main" val="56357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F521-6682-7BEA-A87E-05ACA1CA22BA}"/>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63D467DA-715E-2575-3FD3-70E2ED38005B}"/>
              </a:ext>
            </a:extLst>
          </p:cNvPr>
          <p:cNvSpPr>
            <a:spLocks noGrp="1"/>
          </p:cNvSpPr>
          <p:nvPr>
            <p:ph idx="1"/>
          </p:nvPr>
        </p:nvSpPr>
        <p:spPr/>
        <p:txBody>
          <a:bodyPr>
            <a:normAutofit/>
          </a:bodyPr>
          <a:lstStyle/>
          <a:p>
            <a:r>
              <a:rPr lang="en-US" sz="2800" dirty="0"/>
              <a:t>Att&amp;ck:  </a:t>
            </a:r>
            <a:r>
              <a:rPr lang="en-US" sz="2800" dirty="0">
                <a:hlinkClick r:id="rId2"/>
              </a:rPr>
              <a:t>https://attack.mitre.org/</a:t>
            </a:r>
            <a:r>
              <a:rPr lang="en-US" sz="2800" dirty="0"/>
              <a:t> </a:t>
            </a:r>
          </a:p>
          <a:p>
            <a:r>
              <a:rPr lang="en-US" sz="2800" dirty="0"/>
              <a:t>CWE: </a:t>
            </a:r>
            <a:r>
              <a:rPr lang="en-US" sz="2800" dirty="0">
                <a:hlinkClick r:id="rId3"/>
              </a:rPr>
              <a:t>https://cwe.mitre.org/</a:t>
            </a:r>
            <a:r>
              <a:rPr lang="en-US" sz="2800" dirty="0"/>
              <a:t> </a:t>
            </a:r>
          </a:p>
          <a:p>
            <a:r>
              <a:rPr lang="en-US" sz="2800" dirty="0"/>
              <a:t>CVE: </a:t>
            </a:r>
            <a:r>
              <a:rPr lang="en-US" sz="2800" dirty="0">
                <a:hlinkClick r:id="rId4"/>
              </a:rPr>
              <a:t>https://cve.mitre.org/</a:t>
            </a:r>
            <a:r>
              <a:rPr lang="en-US" sz="2800" dirty="0"/>
              <a:t> </a:t>
            </a:r>
          </a:p>
          <a:p>
            <a:r>
              <a:rPr lang="en-US" sz="2800" dirty="0"/>
              <a:t>CVSS: </a:t>
            </a:r>
            <a:r>
              <a:rPr lang="en-US" sz="2800" dirty="0">
                <a:hlinkClick r:id="rId5"/>
              </a:rPr>
              <a:t>https://www.first.org/cvss/calculator/3.1</a:t>
            </a:r>
            <a:r>
              <a:rPr lang="en-US" sz="2800" dirty="0"/>
              <a:t> </a:t>
            </a:r>
          </a:p>
          <a:p>
            <a:r>
              <a:rPr lang="en-US" sz="2800" dirty="0"/>
              <a:t>NVD: </a:t>
            </a:r>
            <a:r>
              <a:rPr lang="en-US" sz="2800" dirty="0">
                <a:hlinkClick r:id="rId6"/>
              </a:rPr>
              <a:t>https://nvd.nist.gov/</a:t>
            </a:r>
            <a:r>
              <a:rPr lang="en-US" sz="2800" dirty="0"/>
              <a:t>  (</a:t>
            </a:r>
            <a:r>
              <a:rPr lang="en-US" sz="2800" dirty="0">
                <a:hlinkClick r:id="rId7"/>
              </a:rPr>
              <a:t>Heartbleed example</a:t>
            </a:r>
            <a:r>
              <a:rPr lang="en-US" sz="2800" dirty="0"/>
              <a:t>)</a:t>
            </a:r>
          </a:p>
        </p:txBody>
      </p:sp>
    </p:spTree>
    <p:extLst>
      <p:ext uri="{BB962C8B-B14F-4D97-AF65-F5344CB8AC3E}">
        <p14:creationId xmlns:p14="http://schemas.microsoft.com/office/powerpoint/2010/main" val="4059805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F17A-4CB4-9E2E-222A-0A2FC1DBD723}"/>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55E8F87-ADA7-FFD8-2857-885738C6B7C2}"/>
              </a:ext>
            </a:extLst>
          </p:cNvPr>
          <p:cNvSpPr>
            <a:spLocks noGrp="1"/>
          </p:cNvSpPr>
          <p:nvPr>
            <p:ph idx="1"/>
          </p:nvPr>
        </p:nvSpPr>
        <p:spPr/>
        <p:txBody>
          <a:bodyPr/>
          <a:lstStyle/>
          <a:p>
            <a:r>
              <a:rPr lang="en-US" dirty="0"/>
              <a:t>CVSS score Heartbleed</a:t>
            </a:r>
          </a:p>
        </p:txBody>
      </p:sp>
    </p:spTree>
    <p:extLst>
      <p:ext uri="{BB962C8B-B14F-4D97-AF65-F5344CB8AC3E}">
        <p14:creationId xmlns:p14="http://schemas.microsoft.com/office/powerpoint/2010/main" val="379971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4B53-F889-8E6E-0BA1-EF2CE1D2CA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E909E7-1DDD-CE71-363B-A6CF16A4F4C5}"/>
              </a:ext>
            </a:extLst>
          </p:cNvPr>
          <p:cNvSpPr>
            <a:spLocks noGrp="1"/>
          </p:cNvSpPr>
          <p:nvPr>
            <p:ph idx="1"/>
          </p:nvPr>
        </p:nvSpPr>
        <p:spPr/>
        <p:txBody>
          <a:bodyPr/>
          <a:lstStyle/>
          <a:p>
            <a:pPr marL="0" indent="0">
              <a:buNone/>
            </a:pPr>
            <a:r>
              <a:rPr lang="en-US" dirty="0"/>
              <a:t>Which one of the following security assessment techniques assumes that an organization has already been compromised and searches for evidence of that compromise?</a:t>
            </a:r>
          </a:p>
          <a:p>
            <a:pPr marL="514350" indent="-514350">
              <a:buFont typeface="+mj-lt"/>
              <a:buAutoNum type="alphaUcPeriod"/>
            </a:pPr>
            <a:r>
              <a:rPr lang="en-US" dirty="0"/>
              <a:t>Vulnerability scanning</a:t>
            </a:r>
          </a:p>
          <a:p>
            <a:pPr marL="514350" indent="-514350">
              <a:buFont typeface="+mj-lt"/>
              <a:buAutoNum type="alphaUcPeriod"/>
            </a:pPr>
            <a:r>
              <a:rPr lang="en-US" dirty="0"/>
              <a:t>Penetration testing</a:t>
            </a:r>
          </a:p>
          <a:p>
            <a:pPr marL="514350" indent="-514350">
              <a:buFont typeface="+mj-lt"/>
              <a:buAutoNum type="alphaUcPeriod"/>
            </a:pPr>
            <a:r>
              <a:rPr lang="en-US" dirty="0"/>
              <a:t>Threat hunting</a:t>
            </a:r>
          </a:p>
          <a:p>
            <a:pPr marL="514350" indent="-514350">
              <a:buFont typeface="+mj-lt"/>
              <a:buAutoNum type="alphaUcPeriod"/>
            </a:pPr>
            <a:r>
              <a:rPr lang="en-US" dirty="0"/>
              <a:t>War driving</a:t>
            </a:r>
          </a:p>
        </p:txBody>
      </p:sp>
    </p:spTree>
    <p:extLst>
      <p:ext uri="{BB962C8B-B14F-4D97-AF65-F5344CB8AC3E}">
        <p14:creationId xmlns:p14="http://schemas.microsoft.com/office/powerpoint/2010/main" val="38467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DD3C-DAE3-F9EC-0736-1E9C3B7A56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1FACC1-21A8-4418-8CF4-C696ADB862D2}"/>
              </a:ext>
            </a:extLst>
          </p:cNvPr>
          <p:cNvSpPr>
            <a:spLocks noGrp="1"/>
          </p:cNvSpPr>
          <p:nvPr>
            <p:ph idx="1"/>
          </p:nvPr>
        </p:nvSpPr>
        <p:spPr/>
        <p:txBody>
          <a:bodyPr/>
          <a:lstStyle/>
          <a:p>
            <a:pPr marL="0" indent="0">
              <a:buNone/>
            </a:pPr>
            <a:r>
              <a:rPr lang="en-US" dirty="0"/>
              <a:t>Ryan is planning to conduct a vulnerability scan of a business-critical system using dangerous plug-ins. What would be the best approach for the initial scan?</a:t>
            </a:r>
          </a:p>
          <a:p>
            <a:pPr marL="514350" indent="-514350">
              <a:buFont typeface="+mj-lt"/>
              <a:buAutoNum type="alphaUcPeriod"/>
            </a:pPr>
            <a:r>
              <a:rPr lang="en-US" dirty="0"/>
              <a:t>Run the scan against production systems to achieve the most realistic results possible.</a:t>
            </a:r>
          </a:p>
          <a:p>
            <a:pPr marL="514350" indent="-514350">
              <a:buFont typeface="+mj-lt"/>
              <a:buAutoNum type="alphaUcPeriod"/>
            </a:pPr>
            <a:r>
              <a:rPr lang="en-US" dirty="0"/>
              <a:t>Run the scan during business hours.</a:t>
            </a:r>
          </a:p>
          <a:p>
            <a:pPr marL="514350" indent="-514350">
              <a:buFont typeface="+mj-lt"/>
              <a:buAutoNum type="alphaUcPeriod"/>
            </a:pPr>
            <a:r>
              <a:rPr lang="en-US" dirty="0"/>
              <a:t>Run the scan in a test environment.</a:t>
            </a:r>
          </a:p>
          <a:p>
            <a:pPr marL="514350" indent="-514350">
              <a:buFont typeface="+mj-lt"/>
              <a:buAutoNum type="alphaUcPeriod"/>
            </a:pPr>
            <a:r>
              <a:rPr lang="en-US" dirty="0"/>
              <a:t>Do not run the scan to avoid disrupting the business.</a:t>
            </a:r>
          </a:p>
        </p:txBody>
      </p:sp>
    </p:spTree>
    <p:extLst>
      <p:ext uri="{BB962C8B-B14F-4D97-AF65-F5344CB8AC3E}">
        <p14:creationId xmlns:p14="http://schemas.microsoft.com/office/powerpoint/2010/main" val="309580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36E9-142B-3088-960A-ECDFCCC89E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C8D670-3041-BE5A-C35F-C2802A6208D5}"/>
              </a:ext>
            </a:extLst>
          </p:cNvPr>
          <p:cNvSpPr>
            <a:spLocks noGrp="1"/>
          </p:cNvSpPr>
          <p:nvPr>
            <p:ph idx="1"/>
          </p:nvPr>
        </p:nvSpPr>
        <p:spPr/>
        <p:txBody>
          <a:bodyPr>
            <a:normAutofit lnSpcReduction="10000"/>
          </a:bodyPr>
          <a:lstStyle/>
          <a:p>
            <a:pPr marL="0" indent="0">
              <a:buNone/>
            </a:pPr>
            <a:r>
              <a:rPr lang="en-US" dirty="0"/>
              <a:t>Brian ran a penetration test against a school's grading system and discovered a flaw that would allow students to alter their grades by exploiting a SQL injection vulnerability. What type of control should he recommend to the school's cybersecurity team to prevent students from engaging in this type of activity?</a:t>
            </a:r>
          </a:p>
          <a:p>
            <a:pPr marL="514350" indent="-514350">
              <a:buFont typeface="+mj-lt"/>
              <a:buAutoNum type="alphaUcPeriod"/>
            </a:pPr>
            <a:r>
              <a:rPr lang="en-US" dirty="0"/>
              <a:t>Confidentiality</a:t>
            </a:r>
          </a:p>
          <a:p>
            <a:pPr marL="514350" indent="-514350">
              <a:buFont typeface="+mj-lt"/>
              <a:buAutoNum type="alphaUcPeriod"/>
            </a:pPr>
            <a:r>
              <a:rPr lang="en-US" dirty="0"/>
              <a:t>Integrity</a:t>
            </a:r>
          </a:p>
          <a:p>
            <a:pPr marL="514350" indent="-514350">
              <a:buFont typeface="+mj-lt"/>
              <a:buAutoNum type="alphaUcPeriod"/>
            </a:pPr>
            <a:r>
              <a:rPr lang="en-US" dirty="0"/>
              <a:t>Alteration</a:t>
            </a:r>
          </a:p>
          <a:p>
            <a:pPr marL="514350" indent="-514350">
              <a:buFont typeface="+mj-lt"/>
              <a:buAutoNum type="alphaUcPeriod"/>
            </a:pPr>
            <a:r>
              <a:rPr lang="en-US" dirty="0"/>
              <a:t>Availability</a:t>
            </a:r>
          </a:p>
        </p:txBody>
      </p:sp>
    </p:spTree>
    <p:extLst>
      <p:ext uri="{BB962C8B-B14F-4D97-AF65-F5344CB8AC3E}">
        <p14:creationId xmlns:p14="http://schemas.microsoft.com/office/powerpoint/2010/main" val="42794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FFBF-6BF9-61B2-0187-163F5EB67D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E2AE9F-7017-6ECF-8C9A-DAD8038C1A8E}"/>
              </a:ext>
            </a:extLst>
          </p:cNvPr>
          <p:cNvSpPr>
            <a:spLocks noGrp="1"/>
          </p:cNvSpPr>
          <p:nvPr>
            <p:ph idx="1"/>
          </p:nvPr>
        </p:nvSpPr>
        <p:spPr/>
        <p:txBody>
          <a:bodyPr/>
          <a:lstStyle/>
          <a:p>
            <a:pPr marL="0" indent="0">
              <a:buNone/>
            </a:pPr>
            <a:r>
              <a:rPr lang="en-US" dirty="0"/>
              <a:t>Which one of the following tools is most likely to detect an XSS vulnerability?</a:t>
            </a:r>
          </a:p>
          <a:p>
            <a:pPr marL="514350" indent="-514350">
              <a:buFont typeface="+mj-lt"/>
              <a:buAutoNum type="alphaUcPeriod"/>
            </a:pPr>
            <a:r>
              <a:rPr lang="en-US" dirty="0"/>
              <a:t>Static application test</a:t>
            </a:r>
          </a:p>
          <a:p>
            <a:pPr marL="514350" indent="-514350">
              <a:buFont typeface="+mj-lt"/>
              <a:buAutoNum type="alphaUcPeriod"/>
            </a:pPr>
            <a:r>
              <a:rPr lang="en-US" dirty="0"/>
              <a:t>Web application vulnerability scanner</a:t>
            </a:r>
          </a:p>
          <a:p>
            <a:pPr marL="514350" indent="-514350">
              <a:buFont typeface="+mj-lt"/>
              <a:buAutoNum type="alphaUcPeriod"/>
            </a:pPr>
            <a:r>
              <a:rPr lang="en-US" dirty="0"/>
              <a:t>Intrusion detection system</a:t>
            </a:r>
          </a:p>
          <a:p>
            <a:pPr marL="514350" indent="-514350">
              <a:buFont typeface="+mj-lt"/>
              <a:buAutoNum type="alphaUcPeriod"/>
            </a:pPr>
            <a:r>
              <a:rPr lang="en-US" dirty="0"/>
              <a:t>Network vulnerability scanner</a:t>
            </a:r>
          </a:p>
        </p:txBody>
      </p:sp>
    </p:spTree>
    <p:extLst>
      <p:ext uri="{BB962C8B-B14F-4D97-AF65-F5344CB8AC3E}">
        <p14:creationId xmlns:p14="http://schemas.microsoft.com/office/powerpoint/2010/main" val="15323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A7A4-8E26-D1D0-4793-629531103FDB}"/>
              </a:ext>
            </a:extLst>
          </p:cNvPr>
          <p:cNvSpPr>
            <a:spLocks noGrp="1"/>
          </p:cNvSpPr>
          <p:nvPr>
            <p:ph type="title"/>
          </p:nvPr>
        </p:nvSpPr>
        <p:spPr/>
        <p:txBody>
          <a:bodyPr/>
          <a:lstStyle/>
          <a:p>
            <a:r>
              <a:rPr lang="en-US" dirty="0"/>
              <a:t>Threat Hunting</a:t>
            </a:r>
          </a:p>
        </p:txBody>
      </p:sp>
      <p:sp>
        <p:nvSpPr>
          <p:cNvPr id="3" name="Content Placeholder 2">
            <a:extLst>
              <a:ext uri="{FF2B5EF4-FFF2-40B4-BE49-F238E27FC236}">
                <a16:creationId xmlns:a16="http://schemas.microsoft.com/office/drawing/2014/main" id="{868D8C53-34A4-E237-533A-0A3BABF658E9}"/>
              </a:ext>
            </a:extLst>
          </p:cNvPr>
          <p:cNvSpPr>
            <a:spLocks noGrp="1"/>
          </p:cNvSpPr>
          <p:nvPr>
            <p:ph idx="1"/>
          </p:nvPr>
        </p:nvSpPr>
        <p:spPr/>
        <p:txBody>
          <a:bodyPr>
            <a:normAutofit/>
          </a:bodyPr>
          <a:lstStyle/>
          <a:p>
            <a:r>
              <a:rPr lang="en-US" dirty="0"/>
              <a:t>Proactive</a:t>
            </a:r>
          </a:p>
          <a:p>
            <a:r>
              <a:rPr lang="en-US" dirty="0"/>
              <a:t>Assume breach</a:t>
            </a:r>
          </a:p>
          <a:p>
            <a:r>
              <a:rPr lang="en-US" dirty="0"/>
              <a:t>Defined</a:t>
            </a:r>
          </a:p>
          <a:p>
            <a:pPr lvl="1"/>
            <a:r>
              <a:rPr lang="en-US" dirty="0"/>
              <a:t>Purpose/Outcomes</a:t>
            </a:r>
          </a:p>
          <a:p>
            <a:pPr lvl="1"/>
            <a:r>
              <a:rPr lang="en-US" dirty="0"/>
              <a:t>Conduct</a:t>
            </a:r>
          </a:p>
          <a:p>
            <a:pPr lvl="1"/>
            <a:r>
              <a:rPr lang="en-US" dirty="0"/>
              <a:t>Ownership/Responsibilities</a:t>
            </a:r>
          </a:p>
          <a:p>
            <a:pPr lvl="1"/>
            <a:r>
              <a:rPr lang="en-US" dirty="0"/>
              <a:t>Time boxed</a:t>
            </a:r>
          </a:p>
          <a:p>
            <a:endParaRPr lang="en-US" dirty="0"/>
          </a:p>
        </p:txBody>
      </p:sp>
      <p:pic>
        <p:nvPicPr>
          <p:cNvPr id="5" name="Picture 4" descr="A diagram of a process&#10;&#10;Description automatically generated">
            <a:extLst>
              <a:ext uri="{FF2B5EF4-FFF2-40B4-BE49-F238E27FC236}">
                <a16:creationId xmlns:a16="http://schemas.microsoft.com/office/drawing/2014/main" id="{E69A77F7-FFD5-4165-6B6B-1CDFBAC83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063" y="1075708"/>
            <a:ext cx="4448796" cy="4410691"/>
          </a:xfrm>
          <a:prstGeom prst="rect">
            <a:avLst/>
          </a:prstGeom>
        </p:spPr>
      </p:pic>
    </p:spTree>
    <p:extLst>
      <p:ext uri="{BB962C8B-B14F-4D97-AF65-F5344CB8AC3E}">
        <p14:creationId xmlns:p14="http://schemas.microsoft.com/office/powerpoint/2010/main" val="3737502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HTB Two Million: foothold</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1735-1AC6-C062-731A-D04035796AA3}"/>
              </a:ext>
            </a:extLst>
          </p:cNvPr>
          <p:cNvSpPr>
            <a:spLocks noGrp="1"/>
          </p:cNvSpPr>
          <p:nvPr>
            <p:ph type="title"/>
          </p:nvPr>
        </p:nvSpPr>
        <p:spPr/>
        <p:txBody>
          <a:bodyPr/>
          <a:lstStyle/>
          <a:p>
            <a:r>
              <a:rPr lang="en-US" dirty="0"/>
              <a:t>Less Mature Organizations have Simpler Threats</a:t>
            </a:r>
          </a:p>
        </p:txBody>
      </p:sp>
      <p:sp>
        <p:nvSpPr>
          <p:cNvPr id="3" name="Content Placeholder 2">
            <a:extLst>
              <a:ext uri="{FF2B5EF4-FFF2-40B4-BE49-F238E27FC236}">
                <a16:creationId xmlns:a16="http://schemas.microsoft.com/office/drawing/2014/main" id="{3202EA18-6231-86AB-B4EE-009519BACA20}"/>
              </a:ext>
            </a:extLst>
          </p:cNvPr>
          <p:cNvSpPr>
            <a:spLocks noGrp="1"/>
          </p:cNvSpPr>
          <p:nvPr>
            <p:ph idx="1"/>
          </p:nvPr>
        </p:nvSpPr>
        <p:spPr/>
        <p:txBody>
          <a:bodyPr/>
          <a:lstStyle/>
          <a:p>
            <a:r>
              <a:rPr lang="en-US" dirty="0"/>
              <a:t>Unpatched software</a:t>
            </a:r>
          </a:p>
          <a:p>
            <a:r>
              <a:rPr lang="en-US" dirty="0"/>
              <a:t>Unknown devices</a:t>
            </a:r>
          </a:p>
          <a:p>
            <a:r>
              <a:rPr lang="en-US" dirty="0"/>
              <a:t>Too </a:t>
            </a:r>
            <a:r>
              <a:rPr lang="en-US"/>
              <a:t>many administrators</a:t>
            </a:r>
          </a:p>
        </p:txBody>
      </p:sp>
    </p:spTree>
    <p:extLst>
      <p:ext uri="{BB962C8B-B14F-4D97-AF65-F5344CB8AC3E}">
        <p14:creationId xmlns:p14="http://schemas.microsoft.com/office/powerpoint/2010/main" val="93340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FCE6-B618-942A-EC7F-831C8A448B72}"/>
              </a:ext>
            </a:extLst>
          </p:cNvPr>
          <p:cNvSpPr>
            <a:spLocks noGrp="1"/>
          </p:cNvSpPr>
          <p:nvPr>
            <p:ph type="title"/>
          </p:nvPr>
        </p:nvSpPr>
        <p:spPr/>
        <p:txBody>
          <a:bodyPr/>
          <a:lstStyle/>
          <a:p>
            <a:r>
              <a:rPr lang="en-US" dirty="0"/>
              <a:t>Attackers target unpatched and older systems</a:t>
            </a:r>
          </a:p>
        </p:txBody>
      </p:sp>
      <p:pic>
        <p:nvPicPr>
          <p:cNvPr id="5" name="Content Placeholder 4" descr="A picture containing text, screenshot, diagram, circle&#10;&#10;Description automatically generated">
            <a:extLst>
              <a:ext uri="{FF2B5EF4-FFF2-40B4-BE49-F238E27FC236}">
                <a16:creationId xmlns:a16="http://schemas.microsoft.com/office/drawing/2014/main" id="{F4CC7437-1CB8-796D-4E79-4F59E70BE12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52600" y="1051718"/>
            <a:ext cx="4329122" cy="5196682"/>
          </a:xfrm>
        </p:spPr>
      </p:pic>
      <p:pic>
        <p:nvPicPr>
          <p:cNvPr id="9" name="Picture 8" descr="A picture containing text, circle, screenshot, font&#10;&#10;Description automatically generated">
            <a:extLst>
              <a:ext uri="{FF2B5EF4-FFF2-40B4-BE49-F238E27FC236}">
                <a16:creationId xmlns:a16="http://schemas.microsoft.com/office/drawing/2014/main" id="{8E823635-F312-53DA-33D5-F2D3A2EF6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178" y="2209800"/>
            <a:ext cx="4248743" cy="4305901"/>
          </a:xfrm>
          <a:prstGeom prst="rect">
            <a:avLst/>
          </a:prstGeom>
        </p:spPr>
      </p:pic>
    </p:spTree>
    <p:extLst>
      <p:ext uri="{BB962C8B-B14F-4D97-AF65-F5344CB8AC3E}">
        <p14:creationId xmlns:p14="http://schemas.microsoft.com/office/powerpoint/2010/main" val="30685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158-E95D-B20B-A661-7B456CD64F54}"/>
              </a:ext>
            </a:extLst>
          </p:cNvPr>
          <p:cNvSpPr>
            <a:spLocks noGrp="1"/>
          </p:cNvSpPr>
          <p:nvPr>
            <p:ph type="title"/>
          </p:nvPr>
        </p:nvSpPr>
        <p:spPr/>
        <p:txBody>
          <a:bodyPr/>
          <a:lstStyle/>
          <a:p>
            <a:r>
              <a:rPr lang="en-US" dirty="0"/>
              <a:t>Bleeding Head Wounds</a:t>
            </a:r>
          </a:p>
        </p:txBody>
      </p:sp>
      <p:sp>
        <p:nvSpPr>
          <p:cNvPr id="3" name="Content Placeholder 2">
            <a:extLst>
              <a:ext uri="{FF2B5EF4-FFF2-40B4-BE49-F238E27FC236}">
                <a16:creationId xmlns:a16="http://schemas.microsoft.com/office/drawing/2014/main" id="{4365861F-BB2B-D88F-96AF-E4292B98689B}"/>
              </a:ext>
            </a:extLst>
          </p:cNvPr>
          <p:cNvSpPr>
            <a:spLocks noGrp="1"/>
          </p:cNvSpPr>
          <p:nvPr>
            <p:ph idx="1"/>
          </p:nvPr>
        </p:nvSpPr>
        <p:spPr/>
        <p:txBody>
          <a:bodyPr/>
          <a:lstStyle/>
          <a:p>
            <a:r>
              <a:rPr lang="en-US" dirty="0"/>
              <a:t>Remote</a:t>
            </a:r>
          </a:p>
          <a:p>
            <a:r>
              <a:rPr lang="en-US"/>
              <a:t>Unauthenticated</a:t>
            </a:r>
            <a:endParaRPr lang="en-US" dirty="0"/>
          </a:p>
          <a:p>
            <a:r>
              <a:rPr lang="en-US" dirty="0"/>
              <a:t>Allow privileged state</a:t>
            </a:r>
          </a:p>
          <a:p>
            <a:r>
              <a:rPr lang="en-US" dirty="0"/>
              <a:t>Access to sensitive data</a:t>
            </a:r>
          </a:p>
        </p:txBody>
      </p:sp>
    </p:spTree>
    <p:extLst>
      <p:ext uri="{BB962C8B-B14F-4D97-AF65-F5344CB8AC3E}">
        <p14:creationId xmlns:p14="http://schemas.microsoft.com/office/powerpoint/2010/main" val="366926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158-E95D-B20B-A661-7B456CD64F54}"/>
              </a:ext>
            </a:extLst>
          </p:cNvPr>
          <p:cNvSpPr>
            <a:spLocks noGrp="1"/>
          </p:cNvSpPr>
          <p:nvPr>
            <p:ph type="title"/>
          </p:nvPr>
        </p:nvSpPr>
        <p:spPr/>
        <p:txBody>
          <a:bodyPr/>
          <a:lstStyle/>
          <a:p>
            <a:r>
              <a:rPr lang="en-US" dirty="0"/>
              <a:t>Testing Methodologies  </a:t>
            </a:r>
          </a:p>
        </p:txBody>
      </p:sp>
      <p:sp>
        <p:nvSpPr>
          <p:cNvPr id="3" name="Content Placeholder 2">
            <a:extLst>
              <a:ext uri="{FF2B5EF4-FFF2-40B4-BE49-F238E27FC236}">
                <a16:creationId xmlns:a16="http://schemas.microsoft.com/office/drawing/2014/main" id="{4365861F-BB2B-D88F-96AF-E4292B98689B}"/>
              </a:ext>
            </a:extLst>
          </p:cNvPr>
          <p:cNvSpPr>
            <a:spLocks noGrp="1"/>
          </p:cNvSpPr>
          <p:nvPr>
            <p:ph idx="1"/>
          </p:nvPr>
        </p:nvSpPr>
        <p:spPr/>
        <p:txBody>
          <a:bodyPr>
            <a:normAutofit fontScale="92500" lnSpcReduction="10000"/>
          </a:bodyPr>
          <a:lstStyle/>
          <a:p>
            <a:r>
              <a:rPr lang="en-US" dirty="0"/>
              <a:t>Dynamic (API) analysis a.k.a. Black box</a:t>
            </a:r>
          </a:p>
          <a:p>
            <a:pPr lvl="1"/>
            <a:r>
              <a:rPr lang="en-US" dirty="0"/>
              <a:t>Uses available inputs and expected outputs</a:t>
            </a:r>
          </a:p>
          <a:p>
            <a:pPr lvl="1"/>
            <a:r>
              <a:rPr lang="en-US" dirty="0"/>
              <a:t>Not concerned with (can not see) inner workings</a:t>
            </a:r>
          </a:p>
          <a:p>
            <a:pPr lvl="1"/>
            <a:r>
              <a:rPr lang="en-US" dirty="0"/>
              <a:t>Positive: Easier to use, Quicker test cases, Simplicity, No programming</a:t>
            </a:r>
          </a:p>
          <a:p>
            <a:pPr lvl="1"/>
            <a:r>
              <a:rPr lang="en-US" dirty="0"/>
              <a:t>Negative: You never ever see what is behind the curtain</a:t>
            </a:r>
          </a:p>
          <a:p>
            <a:r>
              <a:rPr lang="en-US" dirty="0"/>
              <a:t>Static (code) analysis a.k.a. White-box</a:t>
            </a:r>
          </a:p>
          <a:p>
            <a:pPr lvl="1"/>
            <a:r>
              <a:rPr lang="en-US" dirty="0"/>
              <a:t>Tester able to see “inside” an application</a:t>
            </a:r>
          </a:p>
          <a:p>
            <a:pPr lvl="1"/>
            <a:r>
              <a:rPr lang="en-US" dirty="0"/>
              <a:t>Able to interact with and manipulate runtime objects</a:t>
            </a:r>
          </a:p>
          <a:p>
            <a:pPr lvl="1"/>
            <a:r>
              <a:rPr lang="en-US"/>
              <a:t>Positive</a:t>
            </a:r>
            <a:r>
              <a:rPr lang="en-US" dirty="0"/>
              <a:t>: Introspection, Code coverage, Instrumentation</a:t>
            </a:r>
          </a:p>
          <a:p>
            <a:pPr lvl="1"/>
            <a:r>
              <a:rPr lang="en-US" dirty="0"/>
              <a:t>Negative: 3</a:t>
            </a:r>
            <a:r>
              <a:rPr lang="en-US" baseline="30000" dirty="0"/>
              <a:t>rd</a:t>
            </a:r>
            <a:r>
              <a:rPr lang="en-US" dirty="0"/>
              <a:t> party library behavior is unknown</a:t>
            </a:r>
          </a:p>
          <a:p>
            <a:endParaRPr lang="en-US" dirty="0"/>
          </a:p>
        </p:txBody>
      </p:sp>
    </p:spTree>
    <p:extLst>
      <p:ext uri="{BB962C8B-B14F-4D97-AF65-F5344CB8AC3E}">
        <p14:creationId xmlns:p14="http://schemas.microsoft.com/office/powerpoint/2010/main" val="236125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03A5-815E-6193-A9C2-899ED1661091}"/>
              </a:ext>
            </a:extLst>
          </p:cNvPr>
          <p:cNvSpPr>
            <a:spLocks noGrp="1"/>
          </p:cNvSpPr>
          <p:nvPr>
            <p:ph type="title"/>
          </p:nvPr>
        </p:nvSpPr>
        <p:spPr/>
        <p:txBody>
          <a:bodyPr/>
          <a:lstStyle/>
          <a:p>
            <a:r>
              <a:rPr lang="en-US" dirty="0"/>
              <a:t>Is this code safe?</a:t>
            </a:r>
          </a:p>
        </p:txBody>
      </p:sp>
      <p:sp>
        <p:nvSpPr>
          <p:cNvPr id="3" name="Content Placeholder 2">
            <a:extLst>
              <a:ext uri="{FF2B5EF4-FFF2-40B4-BE49-F238E27FC236}">
                <a16:creationId xmlns:a16="http://schemas.microsoft.com/office/drawing/2014/main" id="{B5C24124-C793-272B-D038-26649CDD26C8}"/>
              </a:ext>
            </a:extLst>
          </p:cNvPr>
          <p:cNvSpPr>
            <a:spLocks noGrp="1"/>
          </p:cNvSpPr>
          <p:nvPr>
            <p:ph idx="1"/>
          </p:nvPr>
        </p:nvSpPr>
        <p:spPr>
          <a:xfrm>
            <a:off x="381000" y="1219201"/>
            <a:ext cx="11201400" cy="4906964"/>
          </a:xfrm>
        </p:spPr>
        <p:txBody>
          <a:bodyPr>
            <a:normAutofit/>
          </a:bodyPr>
          <a:lstStyle/>
          <a:p>
            <a:pPr marL="0" indent="0">
              <a:buNone/>
            </a:pPr>
            <a:r>
              <a:rPr lang="en-US" sz="2800" dirty="0">
                <a:latin typeface="Courier New" panose="02070309020205020404" pitchFamily="49" charset="0"/>
                <a:cs typeface="Courier New" panose="02070309020205020404" pitchFamily="49" charset="0"/>
              </a:rPr>
              <a:t>public void operation(String str) { </a:t>
            </a:r>
          </a:p>
          <a:p>
            <a:pPr marL="0" indent="0">
              <a:buNone/>
            </a:pPr>
            <a:r>
              <a:rPr lang="en-US" sz="2800" dirty="0">
                <a:latin typeface="Courier New" panose="02070309020205020404" pitchFamily="49" charset="0"/>
                <a:cs typeface="Courier New" panose="02070309020205020404" pitchFamily="49" charset="0"/>
              </a:rPr>
              <a:t>	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Integer.parseInt</a:t>
            </a:r>
            <a:r>
              <a:rPr lang="en-US" sz="2800" dirty="0">
                <a:latin typeface="Courier New" panose="02070309020205020404" pitchFamily="49" charset="0"/>
                <a:cs typeface="Courier New" panose="02070309020205020404" pitchFamily="49" charset="0"/>
              </a:rPr>
              <a:t>(str); </a:t>
            </a:r>
          </a:p>
          <a:p>
            <a:pPr marL="0" indent="0">
              <a:buNone/>
            </a:pPr>
            <a:r>
              <a:rPr lang="en-US" sz="2800" dirty="0">
                <a:latin typeface="Courier New" panose="02070309020205020404" pitchFamily="49" charset="0"/>
                <a:cs typeface="Courier New" panose="02070309020205020404" pitchFamily="49" charset="0"/>
              </a:rPr>
              <a:t>	try { </a:t>
            </a:r>
          </a:p>
          <a:p>
            <a:pPr marL="0" indent="0">
              <a:buNone/>
            </a:pPr>
            <a:r>
              <a:rPr lang="en-US" sz="2800" dirty="0">
                <a:latin typeface="Courier New" panose="02070309020205020404" pitchFamily="49" charset="0"/>
                <a:cs typeface="Courier New" panose="02070309020205020404" pitchFamily="49" charset="0"/>
              </a:rPr>
              <a:t>		String </a:t>
            </a:r>
            <a:r>
              <a:rPr lang="en-US" sz="2800" dirty="0" err="1">
                <a:latin typeface="Courier New" panose="02070309020205020404" pitchFamily="49" charset="0"/>
                <a:cs typeface="Courier New" panose="02070309020205020404" pitchFamily="49" charset="0"/>
              </a:rPr>
              <a:t>sql</a:t>
            </a:r>
            <a:r>
              <a:rPr lang="en-US" sz="2800" dirty="0">
                <a:latin typeface="Courier New" panose="02070309020205020404" pitchFamily="49" charset="0"/>
                <a:cs typeface="Courier New" panose="02070309020205020404" pitchFamily="49" charset="0"/>
              </a:rPr>
              <a:t> =</a:t>
            </a:r>
          </a:p>
          <a:p>
            <a:pPr marL="0" indent="0">
              <a:buNone/>
            </a:pPr>
            <a:r>
              <a:rPr lang="en-US" sz="2800" dirty="0">
                <a:latin typeface="Courier New" panose="02070309020205020404" pitchFamily="49" charset="0"/>
                <a:cs typeface="Courier New" panose="02070309020205020404" pitchFamily="49" charset="0"/>
              </a:rPr>
              <a:t>		"DELETE FROM table WHERE id='" +str++ "'";</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statement.executeUpdate</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sql</a:t>
            </a:r>
            <a:r>
              <a:rPr lang="en-US" sz="2800" dirty="0">
                <a:latin typeface="Courier New" panose="02070309020205020404" pitchFamily="49" charset="0"/>
                <a:cs typeface="Courier New" panose="02070309020205020404" pitchFamily="49" charset="0"/>
              </a:rPr>
              <a:t> ); </a:t>
            </a:r>
          </a:p>
          <a:p>
            <a:pPr marL="0" indent="0">
              <a:buNone/>
            </a:pPr>
            <a:r>
              <a:rPr lang="en-US" sz="2800" dirty="0">
                <a:latin typeface="Courier New" panose="02070309020205020404" pitchFamily="49" charset="0"/>
                <a:cs typeface="Courier New" panose="02070309020205020404" pitchFamily="49" charset="0"/>
              </a:rPr>
              <a:t> 	} </a:t>
            </a:r>
          </a:p>
          <a:p>
            <a:pPr marL="0" indent="0">
              <a:buNone/>
            </a:pPr>
            <a:r>
              <a:rPr lang="en-US" sz="2800" dirty="0">
                <a:latin typeface="Courier New" panose="02070309020205020404" pitchFamily="49" charset="0"/>
                <a:cs typeface="Courier New" panose="02070309020205020404" pitchFamily="49" charset="0"/>
              </a:rPr>
              <a:t>	catch (</a:t>
            </a:r>
            <a:r>
              <a:rPr lang="en-US" sz="2800" dirty="0" err="1">
                <a:latin typeface="Courier New" panose="02070309020205020404" pitchFamily="49" charset="0"/>
                <a:cs typeface="Courier New" panose="02070309020205020404" pitchFamily="49" charset="0"/>
              </a:rPr>
              <a:t>SQLException</a:t>
            </a:r>
            <a:r>
              <a:rPr lang="en-US" sz="2800" dirty="0">
                <a:latin typeface="Courier New" panose="02070309020205020404" pitchFamily="49" charset="0"/>
                <a:cs typeface="Courier New" panose="02070309020205020404" pitchFamily="49" charset="0"/>
              </a:rPr>
              <a:t> se) {}</a:t>
            </a:r>
          </a:p>
          <a:p>
            <a:pPr marL="0" indent="0">
              <a:buNone/>
            </a:pP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240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424D-C58C-E613-97C9-71EFC3DB87AA}"/>
              </a:ext>
            </a:extLst>
          </p:cNvPr>
          <p:cNvSpPr>
            <a:spLocks noGrp="1"/>
          </p:cNvSpPr>
          <p:nvPr>
            <p:ph type="title"/>
          </p:nvPr>
        </p:nvSpPr>
        <p:spPr/>
        <p:txBody>
          <a:bodyPr/>
          <a:lstStyle/>
          <a:p>
            <a:r>
              <a:rPr lang="en-US"/>
              <a:t>Hacking as a career</a:t>
            </a:r>
          </a:p>
        </p:txBody>
      </p:sp>
      <p:sp>
        <p:nvSpPr>
          <p:cNvPr id="3" name="Content Placeholder 2">
            <a:extLst>
              <a:ext uri="{FF2B5EF4-FFF2-40B4-BE49-F238E27FC236}">
                <a16:creationId xmlns:a16="http://schemas.microsoft.com/office/drawing/2014/main" id="{E3279175-2D68-3F96-DD66-11F6427430D5}"/>
              </a:ext>
            </a:extLst>
          </p:cNvPr>
          <p:cNvSpPr>
            <a:spLocks noGrp="1"/>
          </p:cNvSpPr>
          <p:nvPr>
            <p:ph idx="1"/>
          </p:nvPr>
        </p:nvSpPr>
        <p:spPr/>
        <p:txBody>
          <a:bodyPr/>
          <a:lstStyle/>
          <a:p>
            <a:r>
              <a:rPr lang="en-US">
                <a:hlinkClick r:id="rId2"/>
              </a:rPr>
              <a:t>Bug Hunter Toolkit</a:t>
            </a:r>
            <a:endParaRPr lang="en-US"/>
          </a:p>
          <a:p>
            <a:r>
              <a:rPr lang="en-US" err="1"/>
              <a:t>HackerOne</a:t>
            </a:r>
            <a:endParaRPr lang="en-US"/>
          </a:p>
          <a:p>
            <a:pPr lvl="1"/>
            <a:r>
              <a:rPr lang="en-US">
                <a:hlinkClick r:id="rId3"/>
              </a:rPr>
              <a:t>https://hackerone.com/bug-bounty-programs</a:t>
            </a:r>
            <a:endParaRPr lang="en-US"/>
          </a:p>
          <a:p>
            <a:pPr lvl="1"/>
            <a:r>
              <a:rPr lang="en-US"/>
              <a:t>Uber: </a:t>
            </a:r>
            <a:r>
              <a:rPr lang="en-US">
                <a:hlinkClick r:id="rId4"/>
              </a:rPr>
              <a:t>https://hackerone.com/uber?type=team</a:t>
            </a:r>
            <a:r>
              <a:rPr lang="en-US"/>
              <a:t> </a:t>
            </a:r>
          </a:p>
          <a:p>
            <a:endParaRPr lang="en-US"/>
          </a:p>
        </p:txBody>
      </p:sp>
    </p:spTree>
    <p:extLst>
      <p:ext uri="{BB962C8B-B14F-4D97-AF65-F5344CB8AC3E}">
        <p14:creationId xmlns:p14="http://schemas.microsoft.com/office/powerpoint/2010/main" val="60751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EAFB-7887-4E6D-9215-03F50DBA93AF}"/>
              </a:ext>
            </a:extLst>
          </p:cNvPr>
          <p:cNvSpPr>
            <a:spLocks noGrp="1"/>
          </p:cNvSpPr>
          <p:nvPr>
            <p:ph type="title"/>
          </p:nvPr>
        </p:nvSpPr>
        <p:spPr/>
        <p:txBody>
          <a:bodyPr/>
          <a:lstStyle/>
          <a:p>
            <a:r>
              <a:rPr lang="en-US"/>
              <a:t>Bug Bounty Platforms</a:t>
            </a:r>
          </a:p>
        </p:txBody>
      </p:sp>
      <p:graphicFrame>
        <p:nvGraphicFramePr>
          <p:cNvPr id="4" name="Content Placeholder 3">
            <a:extLst>
              <a:ext uri="{FF2B5EF4-FFF2-40B4-BE49-F238E27FC236}">
                <a16:creationId xmlns:a16="http://schemas.microsoft.com/office/drawing/2014/main" id="{763D2A5B-EE90-4081-BC86-76D29040FE7A}"/>
              </a:ext>
            </a:extLst>
          </p:cNvPr>
          <p:cNvGraphicFramePr>
            <a:graphicFrameLocks noGrp="1"/>
          </p:cNvGraphicFramePr>
          <p:nvPr>
            <p:ph idx="1"/>
            <p:extLst>
              <p:ext uri="{D42A27DB-BD31-4B8C-83A1-F6EECF244321}">
                <p14:modId xmlns:p14="http://schemas.microsoft.com/office/powerpoint/2010/main" val="171652856"/>
              </p:ext>
            </p:extLst>
          </p:nvPr>
        </p:nvGraphicFramePr>
        <p:xfrm>
          <a:off x="609600" y="1371600"/>
          <a:ext cx="10972800" cy="4937760"/>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3493558831"/>
                    </a:ext>
                  </a:extLst>
                </a:gridCol>
                <a:gridCol w="8026400">
                  <a:extLst>
                    <a:ext uri="{9D8B030D-6E8A-4147-A177-3AD203B41FA5}">
                      <a16:colId xmlns:a16="http://schemas.microsoft.com/office/drawing/2014/main" val="3601438860"/>
                    </a:ext>
                  </a:extLst>
                </a:gridCol>
              </a:tblGrid>
              <a:tr h="370840">
                <a:tc>
                  <a:txBody>
                    <a:bodyPr/>
                    <a:lstStyle/>
                    <a:p>
                      <a:pPr algn="l"/>
                      <a:r>
                        <a:rPr lang="en-US" sz="2400">
                          <a:effectLst/>
                        </a:rPr>
                        <a:t>Platform name</a:t>
                      </a:r>
                    </a:p>
                  </a:txBody>
                  <a:tcPr marR="114300" marT="91440" marB="91440" anchor="ctr"/>
                </a:tc>
                <a:tc>
                  <a:txBody>
                    <a:bodyPr/>
                    <a:lstStyle/>
                    <a:p>
                      <a:pPr algn="l"/>
                      <a:r>
                        <a:rPr lang="en-US" sz="2400">
                          <a:effectLst/>
                        </a:rPr>
                        <a:t>Website</a:t>
                      </a:r>
                    </a:p>
                  </a:txBody>
                  <a:tcPr marL="114300" marT="91440" marB="91440" anchor="ctr"/>
                </a:tc>
                <a:extLst>
                  <a:ext uri="{0D108BD9-81ED-4DB2-BD59-A6C34878D82A}">
                    <a16:rowId xmlns:a16="http://schemas.microsoft.com/office/drawing/2014/main" val="4214065499"/>
                  </a:ext>
                </a:extLst>
              </a:tr>
              <a:tr h="370840">
                <a:tc>
                  <a:txBody>
                    <a:bodyPr/>
                    <a:lstStyle/>
                    <a:p>
                      <a:pPr algn="l"/>
                      <a:r>
                        <a:rPr lang="en-US" sz="2400">
                          <a:effectLst/>
                        </a:rPr>
                        <a:t>Tipping Point</a:t>
                      </a:r>
                    </a:p>
                  </a:txBody>
                  <a:tcPr marR="114300" marT="91440" marB="91440" anchor="ctr"/>
                </a:tc>
                <a:tc>
                  <a:txBody>
                    <a:bodyPr/>
                    <a:lstStyle/>
                    <a:p>
                      <a:pPr algn="l"/>
                      <a:r>
                        <a:rPr lang="en-US" sz="2400">
                          <a:effectLst/>
                          <a:hlinkClick r:id="rId2"/>
                        </a:rPr>
                        <a:t>http://zerodayinitiative.com/</a:t>
                      </a:r>
                      <a:r>
                        <a:rPr lang="en-US" sz="2400">
                          <a:effectLst/>
                        </a:rPr>
                        <a:t> </a:t>
                      </a:r>
                    </a:p>
                  </a:txBody>
                  <a:tcPr marL="114300" marT="91440" marB="91440" anchor="ctr"/>
                </a:tc>
                <a:extLst>
                  <a:ext uri="{0D108BD9-81ED-4DB2-BD59-A6C34878D82A}">
                    <a16:rowId xmlns:a16="http://schemas.microsoft.com/office/drawing/2014/main" val="4217359882"/>
                  </a:ext>
                </a:extLst>
              </a:tr>
              <a:tr h="370840">
                <a:tc>
                  <a:txBody>
                    <a:bodyPr/>
                    <a:lstStyle/>
                    <a:p>
                      <a:pPr algn="l"/>
                      <a:r>
                        <a:rPr lang="en-US" sz="2400" err="1">
                          <a:effectLst/>
                        </a:rPr>
                        <a:t>HackerOne</a:t>
                      </a:r>
                      <a:endParaRPr lang="en-US" sz="2400">
                        <a:effectLst/>
                      </a:endParaRPr>
                    </a:p>
                  </a:txBody>
                  <a:tcPr marR="114300" marT="91440" marB="91440" anchor="ctr"/>
                </a:tc>
                <a:tc>
                  <a:txBody>
                    <a:bodyPr/>
                    <a:lstStyle/>
                    <a:p>
                      <a:pPr algn="l"/>
                      <a:r>
                        <a:rPr lang="en-US" sz="2400">
                          <a:solidFill>
                            <a:srgbClr val="1EAEDB"/>
                          </a:solidFill>
                          <a:effectLst/>
                          <a:hlinkClick r:id="rId3"/>
                        </a:rPr>
                        <a:t>https://www.hackerone.com/</a:t>
                      </a:r>
                      <a:endParaRPr lang="en-US" sz="2400">
                        <a:effectLst/>
                      </a:endParaRPr>
                    </a:p>
                  </a:txBody>
                  <a:tcPr marL="114300" marT="91440" marB="91440" anchor="ctr"/>
                </a:tc>
                <a:extLst>
                  <a:ext uri="{0D108BD9-81ED-4DB2-BD59-A6C34878D82A}">
                    <a16:rowId xmlns:a16="http://schemas.microsoft.com/office/drawing/2014/main" val="1591815261"/>
                  </a:ext>
                </a:extLst>
              </a:tr>
              <a:tr h="370840">
                <a:tc>
                  <a:txBody>
                    <a:bodyPr/>
                    <a:lstStyle/>
                    <a:p>
                      <a:pPr algn="l"/>
                      <a:r>
                        <a:rPr lang="en-US" sz="2400">
                          <a:effectLst/>
                        </a:rPr>
                        <a:t>Bugcrowd</a:t>
                      </a:r>
                    </a:p>
                  </a:txBody>
                  <a:tcPr marR="114300" marT="91440" marB="91440" anchor="ctr"/>
                </a:tc>
                <a:tc>
                  <a:txBody>
                    <a:bodyPr/>
                    <a:lstStyle/>
                    <a:p>
                      <a:pPr algn="l"/>
                      <a:r>
                        <a:rPr lang="en-US" sz="2400">
                          <a:solidFill>
                            <a:srgbClr val="1EAEDB"/>
                          </a:solidFill>
                          <a:effectLst/>
                          <a:hlinkClick r:id="rId4"/>
                        </a:rPr>
                        <a:t>https://www.bugcrowd.com/</a:t>
                      </a:r>
                      <a:endParaRPr lang="en-US" sz="2400">
                        <a:effectLst/>
                      </a:endParaRPr>
                    </a:p>
                  </a:txBody>
                  <a:tcPr marL="114300" marT="91440" marB="91440" anchor="ctr"/>
                </a:tc>
                <a:extLst>
                  <a:ext uri="{0D108BD9-81ED-4DB2-BD59-A6C34878D82A}">
                    <a16:rowId xmlns:a16="http://schemas.microsoft.com/office/drawing/2014/main" val="1166275705"/>
                  </a:ext>
                </a:extLst>
              </a:tr>
              <a:tr h="370840">
                <a:tc>
                  <a:txBody>
                    <a:bodyPr/>
                    <a:lstStyle/>
                    <a:p>
                      <a:pPr algn="l"/>
                      <a:r>
                        <a:rPr lang="en-US" sz="2400">
                          <a:effectLst/>
                        </a:rPr>
                        <a:t>Synack</a:t>
                      </a:r>
                    </a:p>
                  </a:txBody>
                  <a:tcPr marR="114300" marT="91440" marB="91440" anchor="ctr"/>
                </a:tc>
                <a:tc>
                  <a:txBody>
                    <a:bodyPr/>
                    <a:lstStyle/>
                    <a:p>
                      <a:pPr algn="l"/>
                      <a:r>
                        <a:rPr lang="en-US" sz="2400">
                          <a:solidFill>
                            <a:srgbClr val="1EAEDB"/>
                          </a:solidFill>
                          <a:effectLst/>
                          <a:hlinkClick r:id="rId5"/>
                        </a:rPr>
                        <a:t>https://www.synack.com/</a:t>
                      </a:r>
                      <a:endParaRPr lang="en-US" sz="2400">
                        <a:effectLst/>
                      </a:endParaRPr>
                    </a:p>
                  </a:txBody>
                  <a:tcPr marL="114300" marT="91440" marB="91440" anchor="ctr"/>
                </a:tc>
                <a:extLst>
                  <a:ext uri="{0D108BD9-81ED-4DB2-BD59-A6C34878D82A}">
                    <a16:rowId xmlns:a16="http://schemas.microsoft.com/office/drawing/2014/main" val="3270276558"/>
                  </a:ext>
                </a:extLst>
              </a:tr>
              <a:tr h="370840">
                <a:tc>
                  <a:txBody>
                    <a:bodyPr/>
                    <a:lstStyle/>
                    <a:p>
                      <a:pPr algn="l"/>
                      <a:r>
                        <a:rPr lang="en-US" sz="2400">
                          <a:effectLst/>
                        </a:rPr>
                        <a:t>Cobalt.io</a:t>
                      </a:r>
                    </a:p>
                  </a:txBody>
                  <a:tcPr marR="114300" marT="91440" marB="91440" anchor="ctr"/>
                </a:tc>
                <a:tc>
                  <a:txBody>
                    <a:bodyPr/>
                    <a:lstStyle/>
                    <a:p>
                      <a:pPr algn="l"/>
                      <a:r>
                        <a:rPr lang="en-US" sz="2400">
                          <a:solidFill>
                            <a:srgbClr val="1EAEDB"/>
                          </a:solidFill>
                          <a:effectLst/>
                          <a:hlinkClick r:id="rId6"/>
                        </a:rPr>
                        <a:t>https://cobalt.io/</a:t>
                      </a:r>
                      <a:endParaRPr lang="en-US" sz="2400">
                        <a:effectLst/>
                      </a:endParaRPr>
                    </a:p>
                  </a:txBody>
                  <a:tcPr marL="114300" marT="91440" marB="91440" anchor="ctr"/>
                </a:tc>
                <a:extLst>
                  <a:ext uri="{0D108BD9-81ED-4DB2-BD59-A6C34878D82A}">
                    <a16:rowId xmlns:a16="http://schemas.microsoft.com/office/drawing/2014/main" val="958869626"/>
                  </a:ext>
                </a:extLst>
              </a:tr>
              <a:tr h="370840">
                <a:tc>
                  <a:txBody>
                    <a:bodyPr/>
                    <a:lstStyle/>
                    <a:p>
                      <a:pPr algn="l"/>
                      <a:r>
                        <a:rPr lang="en-US" sz="2400">
                          <a:effectLst/>
                        </a:rPr>
                        <a:t>Bounty Factory</a:t>
                      </a:r>
                    </a:p>
                  </a:txBody>
                  <a:tcPr marR="114300" marT="91440" marB="91440" anchor="ctr"/>
                </a:tc>
                <a:tc>
                  <a:txBody>
                    <a:bodyPr/>
                    <a:lstStyle/>
                    <a:p>
                      <a:pPr algn="l"/>
                      <a:r>
                        <a:rPr lang="en-US" sz="2400">
                          <a:solidFill>
                            <a:srgbClr val="1EAEDB"/>
                          </a:solidFill>
                          <a:effectLst/>
                          <a:hlinkClick r:id="rId7"/>
                        </a:rPr>
                        <a:t>https://bountyfactory.io/en/index.html</a:t>
                      </a:r>
                      <a:endParaRPr lang="en-US" sz="2400">
                        <a:effectLst/>
                      </a:endParaRPr>
                    </a:p>
                  </a:txBody>
                  <a:tcPr marL="114300" marT="91440" marB="91440" anchor="ctr"/>
                </a:tc>
                <a:extLst>
                  <a:ext uri="{0D108BD9-81ED-4DB2-BD59-A6C34878D82A}">
                    <a16:rowId xmlns:a16="http://schemas.microsoft.com/office/drawing/2014/main" val="2142881788"/>
                  </a:ext>
                </a:extLst>
              </a:tr>
              <a:tr h="370840">
                <a:tc>
                  <a:txBody>
                    <a:bodyPr/>
                    <a:lstStyle/>
                    <a:p>
                      <a:pPr algn="l"/>
                      <a:r>
                        <a:rPr lang="en-US" sz="2400">
                          <a:effectLst/>
                        </a:rPr>
                        <a:t>intigriti</a:t>
                      </a:r>
                    </a:p>
                  </a:txBody>
                  <a:tcPr marR="114300" marT="91440" marB="91440" anchor="ctr"/>
                </a:tc>
                <a:tc>
                  <a:txBody>
                    <a:bodyPr/>
                    <a:lstStyle/>
                    <a:p>
                      <a:pPr algn="l"/>
                      <a:r>
                        <a:rPr lang="en-US" sz="2400">
                          <a:solidFill>
                            <a:srgbClr val="1EAEDB"/>
                          </a:solidFill>
                          <a:effectLst/>
                          <a:hlinkClick r:id="rId8"/>
                        </a:rPr>
                        <a:t>https://www.intigriti.com/public/</a:t>
                      </a:r>
                      <a:endParaRPr lang="en-US" sz="2400">
                        <a:effectLst/>
                      </a:endParaRPr>
                    </a:p>
                  </a:txBody>
                  <a:tcPr marL="114300" marT="91440" marB="91440" anchor="ctr"/>
                </a:tc>
                <a:extLst>
                  <a:ext uri="{0D108BD9-81ED-4DB2-BD59-A6C34878D82A}">
                    <a16:rowId xmlns:a16="http://schemas.microsoft.com/office/drawing/2014/main" val="4038203150"/>
                  </a:ext>
                </a:extLst>
              </a:tr>
              <a:tr h="370840">
                <a:tc>
                  <a:txBody>
                    <a:bodyPr/>
                    <a:lstStyle/>
                    <a:p>
                      <a:pPr algn="l"/>
                      <a:r>
                        <a:rPr lang="en-US" sz="2400">
                          <a:effectLst/>
                        </a:rPr>
                        <a:t>Zerocopter</a:t>
                      </a:r>
                    </a:p>
                  </a:txBody>
                  <a:tcPr marR="114300" marT="91440" marB="91440" anchor="ctr"/>
                </a:tc>
                <a:tc>
                  <a:txBody>
                    <a:bodyPr/>
                    <a:lstStyle/>
                    <a:p>
                      <a:pPr algn="l"/>
                      <a:r>
                        <a:rPr lang="en-US" sz="2400" dirty="0">
                          <a:solidFill>
                            <a:srgbClr val="1EAEDB"/>
                          </a:solidFill>
                          <a:effectLst/>
                          <a:hlinkClick r:id="rId9"/>
                        </a:rPr>
                        <a:t>https://www.zerocopter.com/</a:t>
                      </a:r>
                      <a:endParaRPr lang="en-US" sz="2400" dirty="0">
                        <a:effectLst/>
                      </a:endParaRPr>
                    </a:p>
                  </a:txBody>
                  <a:tcPr marL="114300" marT="91440" marB="91440" anchor="ctr"/>
                </a:tc>
                <a:extLst>
                  <a:ext uri="{0D108BD9-81ED-4DB2-BD59-A6C34878D82A}">
                    <a16:rowId xmlns:a16="http://schemas.microsoft.com/office/drawing/2014/main" val="1498846946"/>
                  </a:ext>
                </a:extLst>
              </a:tr>
            </a:tbl>
          </a:graphicData>
        </a:graphic>
      </p:graphicFrame>
    </p:spTree>
    <p:extLst>
      <p:ext uri="{BB962C8B-B14F-4D97-AF65-F5344CB8AC3E}">
        <p14:creationId xmlns:p14="http://schemas.microsoft.com/office/powerpoint/2010/main" val="2429492393"/>
      </p:ext>
    </p:extLst>
  </p:cSld>
  <p:clrMapOvr>
    <a:masterClrMapping/>
  </p:clrMapOvr>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E9EDA2D-2D25-4C9B-B388-2626A106A5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UNH-lecture-2024</Template>
  <TotalTime>5581</TotalTime>
  <Words>881</Words>
  <Application>Microsoft Office PowerPoint</Application>
  <PresentationFormat>Widescreen</PresentationFormat>
  <Paragraphs>129</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Noto serif</vt:lpstr>
      <vt:lpstr>UNH-lecture-2024</vt:lpstr>
      <vt:lpstr>IT666 : Cybersecurity Practices</vt:lpstr>
      <vt:lpstr>Threat Hunting</vt:lpstr>
      <vt:lpstr>Less Mature Organizations have Simpler Threats</vt:lpstr>
      <vt:lpstr>Attackers target unpatched and older systems</vt:lpstr>
      <vt:lpstr>Bleeding Head Wounds</vt:lpstr>
      <vt:lpstr>Testing Methodologies  </vt:lpstr>
      <vt:lpstr>Is this code safe?</vt:lpstr>
      <vt:lpstr>Hacking as a career</vt:lpstr>
      <vt:lpstr>Bug Bounty Platforms</vt:lpstr>
      <vt:lpstr>Tester Engagement</vt:lpstr>
      <vt:lpstr>Types of audits and assessments</vt:lpstr>
      <vt:lpstr>Scanner Knowledge</vt:lpstr>
      <vt:lpstr>Key Terms</vt:lpstr>
      <vt:lpstr>Links</vt:lpstr>
      <vt:lpstr>DEMO</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2024-09-16T16:52:43Z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