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7"/>
  </p:notesMasterIdLst>
  <p:sldIdLst>
    <p:sldId id="301" r:id="rId5"/>
    <p:sldId id="488" r:id="rId6"/>
    <p:sldId id="311" r:id="rId7"/>
    <p:sldId id="344" r:id="rId8"/>
    <p:sldId id="348" r:id="rId9"/>
    <p:sldId id="326" r:id="rId10"/>
    <p:sldId id="328" r:id="rId11"/>
    <p:sldId id="329" r:id="rId12"/>
    <p:sldId id="286" r:id="rId13"/>
    <p:sldId id="330" r:id="rId14"/>
    <p:sldId id="331" r:id="rId15"/>
    <p:sldId id="415" r:id="rId16"/>
    <p:sldId id="307" r:id="rId17"/>
    <p:sldId id="314" r:id="rId18"/>
    <p:sldId id="490" r:id="rId19"/>
    <p:sldId id="491" r:id="rId20"/>
    <p:sldId id="492" r:id="rId21"/>
    <p:sldId id="493" r:id="rId22"/>
    <p:sldId id="494" r:id="rId23"/>
    <p:sldId id="495" r:id="rId24"/>
    <p:sldId id="496" r:id="rId25"/>
    <p:sldId id="350" r:id="rId2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autoAdjust="0"/>
    <p:restoredTop sz="88131" autoAdjust="0"/>
  </p:normalViewPr>
  <p:slideViewPr>
    <p:cSldViewPr>
      <p:cViewPr varScale="1">
        <p:scale>
          <a:sx n="66" d="100"/>
          <a:sy n="66" d="100"/>
        </p:scale>
        <p:origin x="130" y="4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85" d="100"/>
          <a:sy n="85" d="100"/>
        </p:scale>
        <p:origin x="111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Graf" userId="149e958a33bc8fb0" providerId="LiveId" clId="{6D6BB593-DABC-4F99-BDB4-179CDB695DA9}"/>
    <pc:docChg chg="custSel modSld">
      <pc:chgData name="Ken Graf" userId="149e958a33bc8fb0" providerId="LiveId" clId="{6D6BB593-DABC-4F99-BDB4-179CDB695DA9}" dt="2024-10-06T20:59:40.824" v="10" actId="20577"/>
      <pc:docMkLst>
        <pc:docMk/>
      </pc:docMkLst>
      <pc:sldChg chg="modSp mod">
        <pc:chgData name="Ken Graf" userId="149e958a33bc8fb0" providerId="LiveId" clId="{6D6BB593-DABC-4F99-BDB4-179CDB695DA9}" dt="2024-10-06T20:58:50.341" v="6" actId="20577"/>
        <pc:sldMkLst>
          <pc:docMk/>
          <pc:sldMk cId="1803872663" sldId="314"/>
        </pc:sldMkLst>
        <pc:graphicFrameChg chg="modGraphic">
          <ac:chgData name="Ken Graf" userId="149e958a33bc8fb0" providerId="LiveId" clId="{6D6BB593-DABC-4F99-BDB4-179CDB695DA9}" dt="2024-10-06T20:58:50.341" v="6" actId="20577"/>
          <ac:graphicFrameMkLst>
            <pc:docMk/>
            <pc:sldMk cId="1803872663" sldId="314"/>
            <ac:graphicFrameMk id="4" creationId="{C0694FC4-8621-4FA5-BE1F-DA337F6A4B14}"/>
          </ac:graphicFrameMkLst>
        </pc:graphicFrameChg>
      </pc:sldChg>
      <pc:sldChg chg="modSp mod">
        <pc:chgData name="Ken Graf" userId="149e958a33bc8fb0" providerId="LiveId" clId="{6D6BB593-DABC-4F99-BDB4-179CDB695DA9}" dt="2024-10-06T20:56:08.741" v="2" actId="27636"/>
        <pc:sldMkLst>
          <pc:docMk/>
          <pc:sldMk cId="2535109703" sldId="331"/>
        </pc:sldMkLst>
        <pc:spChg chg="mod">
          <ac:chgData name="Ken Graf" userId="149e958a33bc8fb0" providerId="LiveId" clId="{6D6BB593-DABC-4F99-BDB4-179CDB695DA9}" dt="2024-10-06T20:56:08.741" v="2" actId="27636"/>
          <ac:spMkLst>
            <pc:docMk/>
            <pc:sldMk cId="2535109703" sldId="331"/>
            <ac:spMk id="3" creationId="{00000000-0000-0000-0000-000000000000}"/>
          </ac:spMkLst>
        </pc:spChg>
      </pc:sldChg>
      <pc:sldChg chg="modSp mod">
        <pc:chgData name="Ken Graf" userId="149e958a33bc8fb0" providerId="LiveId" clId="{6D6BB593-DABC-4F99-BDB4-179CDB695DA9}" dt="2024-10-06T20:59:40.824" v="10" actId="20577"/>
        <pc:sldMkLst>
          <pc:docMk/>
          <pc:sldMk cId="1981548715" sldId="492"/>
        </pc:sldMkLst>
        <pc:spChg chg="mod">
          <ac:chgData name="Ken Graf" userId="149e958a33bc8fb0" providerId="LiveId" clId="{6D6BB593-DABC-4F99-BDB4-179CDB695DA9}" dt="2024-10-06T20:59:40.824" v="10" actId="20577"/>
          <ac:spMkLst>
            <pc:docMk/>
            <pc:sldMk cId="1981548715" sldId="492"/>
            <ac:spMk id="2" creationId="{7AA76DE4-A42E-DAC7-823B-26212C1B2C2B}"/>
          </ac:spMkLst>
        </pc:spChg>
      </pc:sldChg>
    </pc:docChg>
  </pc:docChgLst>
  <pc:docChgLst>
    <pc:chgData name="Ken Graf" userId="149e958a33bc8fb0" providerId="LiveId" clId="{12B567F9-A14B-4F5C-8FFE-7C16044EB7A4}"/>
    <pc:docChg chg="undo custSel addSld delSld modSld">
      <pc:chgData name="Ken Graf" userId="149e958a33bc8fb0" providerId="LiveId" clId="{12B567F9-A14B-4F5C-8FFE-7C16044EB7A4}" dt="2024-09-01T23:57:07.904" v="189" actId="21"/>
      <pc:docMkLst>
        <pc:docMk/>
      </pc:docMkLst>
      <pc:sldChg chg="modSp mod">
        <pc:chgData name="Ken Graf" userId="149e958a33bc8fb0" providerId="LiveId" clId="{12B567F9-A14B-4F5C-8FFE-7C16044EB7A4}" dt="2024-09-01T13:53:50.756" v="22" actId="1037"/>
        <pc:sldMkLst>
          <pc:docMk/>
          <pc:sldMk cId="2402232859" sldId="311"/>
        </pc:sldMkLst>
        <pc:picChg chg="mod">
          <ac:chgData name="Ken Graf" userId="149e958a33bc8fb0" providerId="LiveId" clId="{12B567F9-A14B-4F5C-8FFE-7C16044EB7A4}" dt="2024-09-01T13:53:50.756" v="22" actId="1037"/>
          <ac:picMkLst>
            <pc:docMk/>
            <pc:sldMk cId="2402232859" sldId="311"/>
            <ac:picMk id="4" creationId="{AA0D9B56-991D-4E43-84FF-43849E3AEE8D}"/>
          </ac:picMkLst>
        </pc:picChg>
      </pc:sldChg>
      <pc:sldChg chg="modSp mod">
        <pc:chgData name="Ken Graf" userId="149e958a33bc8fb0" providerId="LiveId" clId="{12B567F9-A14B-4F5C-8FFE-7C16044EB7A4}" dt="2024-09-01T14:23:59.103" v="34" actId="14734"/>
        <pc:sldMkLst>
          <pc:docMk/>
          <pc:sldMk cId="1803872663" sldId="314"/>
        </pc:sldMkLst>
        <pc:graphicFrameChg chg="modGraphic">
          <ac:chgData name="Ken Graf" userId="149e958a33bc8fb0" providerId="LiveId" clId="{12B567F9-A14B-4F5C-8FFE-7C16044EB7A4}" dt="2024-09-01T14:23:59.103" v="34" actId="14734"/>
          <ac:graphicFrameMkLst>
            <pc:docMk/>
            <pc:sldMk cId="1803872663" sldId="314"/>
            <ac:graphicFrameMk id="4" creationId="{C0694FC4-8621-4FA5-BE1F-DA337F6A4B14}"/>
          </ac:graphicFrameMkLst>
        </pc:graphicFrameChg>
      </pc:sldChg>
      <pc:sldChg chg="addSp delSp modSp mod">
        <pc:chgData name="Ken Graf" userId="149e958a33bc8fb0" providerId="LiveId" clId="{12B567F9-A14B-4F5C-8FFE-7C16044EB7A4}" dt="2024-09-01T23:57:07.904" v="189" actId="21"/>
        <pc:sldMkLst>
          <pc:docMk/>
          <pc:sldMk cId="141292786" sldId="344"/>
        </pc:sldMkLst>
        <pc:spChg chg="mod">
          <ac:chgData name="Ken Graf" userId="149e958a33bc8fb0" providerId="LiveId" clId="{12B567F9-A14B-4F5C-8FFE-7C16044EB7A4}" dt="2024-09-01T14:36:18.458" v="162" actId="20577"/>
          <ac:spMkLst>
            <pc:docMk/>
            <pc:sldMk cId="141292786" sldId="344"/>
            <ac:spMk id="3" creationId="{87D6C724-C90C-4860-990D-892A9596A0AD}"/>
          </ac:spMkLst>
        </pc:spChg>
        <pc:picChg chg="add del mod">
          <ac:chgData name="Ken Graf" userId="149e958a33bc8fb0" providerId="LiveId" clId="{12B567F9-A14B-4F5C-8FFE-7C16044EB7A4}" dt="2024-09-01T23:57:07.904" v="189" actId="21"/>
          <ac:picMkLst>
            <pc:docMk/>
            <pc:sldMk cId="141292786" sldId="344"/>
            <ac:picMk id="4" creationId="{DD1A42F0-2BB1-C966-7260-BDF34999194B}"/>
          </ac:picMkLst>
        </pc:picChg>
        <pc:picChg chg="add del mod">
          <ac:chgData name="Ken Graf" userId="149e958a33bc8fb0" providerId="LiveId" clId="{12B567F9-A14B-4F5C-8FFE-7C16044EB7A4}" dt="2024-09-01T23:57:07.904" v="189" actId="21"/>
          <ac:picMkLst>
            <pc:docMk/>
            <pc:sldMk cId="141292786" sldId="344"/>
            <ac:picMk id="5" creationId="{893773B8-1080-1C0E-008F-2FF8FD4D0BEE}"/>
          </ac:picMkLst>
        </pc:picChg>
        <pc:picChg chg="add del mod">
          <ac:chgData name="Ken Graf" userId="149e958a33bc8fb0" providerId="LiveId" clId="{12B567F9-A14B-4F5C-8FFE-7C16044EB7A4}" dt="2024-09-01T23:57:07.904" v="189" actId="21"/>
          <ac:picMkLst>
            <pc:docMk/>
            <pc:sldMk cId="141292786" sldId="344"/>
            <ac:picMk id="6" creationId="{1FD3D0AC-64C4-6C9A-0EA7-93CB3C8FCDA9}"/>
          </ac:picMkLst>
        </pc:picChg>
      </pc:sldChg>
      <pc:sldChg chg="modSp mod">
        <pc:chgData name="Ken Graf" userId="149e958a33bc8fb0" providerId="LiveId" clId="{12B567F9-A14B-4F5C-8FFE-7C16044EB7A4}" dt="2024-09-01T14:30:25.068" v="142" actId="20577"/>
        <pc:sldMkLst>
          <pc:docMk/>
          <pc:sldMk cId="3900224205" sldId="350"/>
        </pc:sldMkLst>
        <pc:spChg chg="mod">
          <ac:chgData name="Ken Graf" userId="149e958a33bc8fb0" providerId="LiveId" clId="{12B567F9-A14B-4F5C-8FFE-7C16044EB7A4}" dt="2024-09-01T14:30:25.068" v="142" actId="20577"/>
          <ac:spMkLst>
            <pc:docMk/>
            <pc:sldMk cId="3900224205" sldId="350"/>
            <ac:spMk id="5" creationId="{AE2AA42F-84C6-C6AC-4FCD-7AC337305D88}"/>
          </ac:spMkLst>
        </pc:spChg>
      </pc:sldChg>
      <pc:sldChg chg="del">
        <pc:chgData name="Ken Graf" userId="149e958a33bc8fb0" providerId="LiveId" clId="{12B567F9-A14B-4F5C-8FFE-7C16044EB7A4}" dt="2024-09-01T14:30:31.709" v="143" actId="47"/>
        <pc:sldMkLst>
          <pc:docMk/>
          <pc:sldMk cId="3263001171" sldId="352"/>
        </pc:sldMkLst>
      </pc:sldChg>
      <pc:sldChg chg="del">
        <pc:chgData name="Ken Graf" userId="149e958a33bc8fb0" providerId="LiveId" clId="{12B567F9-A14B-4F5C-8FFE-7C16044EB7A4}" dt="2024-09-01T14:30:41.945" v="144" actId="47"/>
        <pc:sldMkLst>
          <pc:docMk/>
          <pc:sldMk cId="3951949795" sldId="487"/>
        </pc:sldMkLst>
      </pc:sldChg>
      <pc:sldChg chg="modSp add mod">
        <pc:chgData name="Ken Graf" userId="149e958a33bc8fb0" providerId="LiveId" clId="{12B567F9-A14B-4F5C-8FFE-7C16044EB7A4}" dt="2024-09-01T14:32:52.643" v="149" actId="14100"/>
        <pc:sldMkLst>
          <pc:docMk/>
          <pc:sldMk cId="3150338473" sldId="488"/>
        </pc:sldMkLst>
        <pc:picChg chg="mod">
          <ac:chgData name="Ken Graf" userId="149e958a33bc8fb0" providerId="LiveId" clId="{12B567F9-A14B-4F5C-8FFE-7C16044EB7A4}" dt="2024-09-01T14:32:52.643" v="149" actId="14100"/>
          <ac:picMkLst>
            <pc:docMk/>
            <pc:sldMk cId="3150338473" sldId="488"/>
            <ac:picMk id="5" creationId="{E753B6B3-4744-AD41-8BE7-47C2A1B2B07A}"/>
          </ac:picMkLst>
        </pc:picChg>
      </pc:sldChg>
      <pc:sldChg chg="del">
        <pc:chgData name="Ken Graf" userId="149e958a33bc8fb0" providerId="LiveId" clId="{12B567F9-A14B-4F5C-8FFE-7C16044EB7A4}" dt="2024-09-01T14:32:14.051" v="146" actId="2696"/>
        <pc:sldMkLst>
          <pc:docMk/>
          <pc:sldMk cId="3151858782" sldId="488"/>
        </pc:sldMkLst>
      </pc:sldChg>
      <pc:sldChg chg="del">
        <pc:chgData name="Ken Graf" userId="149e958a33bc8fb0" providerId="LiveId" clId="{12B567F9-A14B-4F5C-8FFE-7C16044EB7A4}" dt="2024-09-01T14:31:21.493" v="145" actId="2696"/>
        <pc:sldMkLst>
          <pc:docMk/>
          <pc:sldMk cId="2391778010" sldId="489"/>
        </pc:sldMkLst>
      </pc:sldChg>
      <pc:sldChg chg="modSp mod">
        <pc:chgData name="Ken Graf" userId="149e958a33bc8fb0" providerId="LiveId" clId="{12B567F9-A14B-4F5C-8FFE-7C16044EB7A4}" dt="2024-09-01T14:29:29.434" v="101" actId="20577"/>
        <pc:sldMkLst>
          <pc:docMk/>
          <pc:sldMk cId="2459789322" sldId="491"/>
        </pc:sldMkLst>
        <pc:spChg chg="mod">
          <ac:chgData name="Ken Graf" userId="149e958a33bc8fb0" providerId="LiveId" clId="{12B567F9-A14B-4F5C-8FFE-7C16044EB7A4}" dt="2024-09-01T14:28:46.953" v="94" actId="20577"/>
          <ac:spMkLst>
            <pc:docMk/>
            <pc:sldMk cId="2459789322" sldId="491"/>
            <ac:spMk id="2" creationId="{3896E59C-5C89-B03A-9D90-9883CD10B040}"/>
          </ac:spMkLst>
        </pc:spChg>
        <pc:spChg chg="mod">
          <ac:chgData name="Ken Graf" userId="149e958a33bc8fb0" providerId="LiveId" clId="{12B567F9-A14B-4F5C-8FFE-7C16044EB7A4}" dt="2024-09-01T14:29:29.434" v="101" actId="20577"/>
          <ac:spMkLst>
            <pc:docMk/>
            <pc:sldMk cId="2459789322" sldId="491"/>
            <ac:spMk id="3" creationId="{F95E1724-1652-239E-AEA8-2EAA99AE3099}"/>
          </ac:spMkLst>
        </pc:spChg>
        <pc:picChg chg="mod">
          <ac:chgData name="Ken Graf" userId="149e958a33bc8fb0" providerId="LiveId" clId="{12B567F9-A14B-4F5C-8FFE-7C16044EB7A4}" dt="2024-09-01T14:26:23.469" v="52" actId="1076"/>
          <ac:picMkLst>
            <pc:docMk/>
            <pc:sldMk cId="2459789322" sldId="491"/>
            <ac:picMk id="4" creationId="{51C894D2-0CF1-996C-1F99-C36B0A3DDD24}"/>
          </ac:picMkLst>
        </pc:picChg>
      </pc:sldChg>
      <pc:sldChg chg="modSp mod">
        <pc:chgData name="Ken Graf" userId="149e958a33bc8fb0" providerId="LiveId" clId="{12B567F9-A14B-4F5C-8FFE-7C16044EB7A4}" dt="2024-09-01T14:38:10.931" v="168" actId="14100"/>
        <pc:sldMkLst>
          <pc:docMk/>
          <pc:sldMk cId="1981548715" sldId="492"/>
        </pc:sldMkLst>
        <pc:spChg chg="mod">
          <ac:chgData name="Ken Graf" userId="149e958a33bc8fb0" providerId="LiveId" clId="{12B567F9-A14B-4F5C-8FFE-7C16044EB7A4}" dt="2024-09-01T14:37:41.319" v="164" actId="404"/>
          <ac:spMkLst>
            <pc:docMk/>
            <pc:sldMk cId="1981548715" sldId="492"/>
            <ac:spMk id="3" creationId="{BA486958-3055-F2B2-5A04-01BD47E47F4F}"/>
          </ac:spMkLst>
        </pc:spChg>
        <pc:picChg chg="mod">
          <ac:chgData name="Ken Graf" userId="149e958a33bc8fb0" providerId="LiveId" clId="{12B567F9-A14B-4F5C-8FFE-7C16044EB7A4}" dt="2024-09-01T14:37:52.048" v="165" actId="14100"/>
          <ac:picMkLst>
            <pc:docMk/>
            <pc:sldMk cId="1981548715" sldId="492"/>
            <ac:picMk id="4" creationId="{FB2D2493-F26F-74E1-58F2-D46E718A4C0B}"/>
          </ac:picMkLst>
        </pc:picChg>
        <pc:picChg chg="mod">
          <ac:chgData name="Ken Graf" userId="149e958a33bc8fb0" providerId="LiveId" clId="{12B567F9-A14B-4F5C-8FFE-7C16044EB7A4}" dt="2024-09-01T14:38:10.931" v="168" actId="14100"/>
          <ac:picMkLst>
            <pc:docMk/>
            <pc:sldMk cId="1981548715" sldId="492"/>
            <ac:picMk id="5" creationId="{AD93D39E-1442-9A0D-9625-62681C440487}"/>
          </ac:picMkLst>
        </pc:picChg>
      </pc:sldChg>
      <pc:sldChg chg="modSp new mod modNotesTx">
        <pc:chgData name="Ken Graf" userId="149e958a33bc8fb0" providerId="LiveId" clId="{12B567F9-A14B-4F5C-8FFE-7C16044EB7A4}" dt="2024-09-01T14:49:59.876" v="188" actId="11"/>
        <pc:sldMkLst>
          <pc:docMk/>
          <pc:sldMk cId="2182711204" sldId="493"/>
        </pc:sldMkLst>
        <pc:spChg chg="mod">
          <ac:chgData name="Ken Graf" userId="149e958a33bc8fb0" providerId="LiveId" clId="{12B567F9-A14B-4F5C-8FFE-7C16044EB7A4}" dt="2024-09-01T14:49:59.876" v="188" actId="11"/>
          <ac:spMkLst>
            <pc:docMk/>
            <pc:sldMk cId="2182711204" sldId="493"/>
            <ac:spMk id="3" creationId="{FAD8EFA8-0F61-D6B5-36EE-0854A6F8BC81}"/>
          </ac:spMkLst>
        </pc:spChg>
      </pc:sldChg>
      <pc:sldChg chg="modSp new mod modNotesTx">
        <pc:chgData name="Ken Graf" userId="149e958a33bc8fb0" providerId="LiveId" clId="{12B567F9-A14B-4F5C-8FFE-7C16044EB7A4}" dt="2024-09-01T14:48:34.852" v="184" actId="11"/>
        <pc:sldMkLst>
          <pc:docMk/>
          <pc:sldMk cId="216550956" sldId="494"/>
        </pc:sldMkLst>
        <pc:spChg chg="mod">
          <ac:chgData name="Ken Graf" userId="149e958a33bc8fb0" providerId="LiveId" clId="{12B567F9-A14B-4F5C-8FFE-7C16044EB7A4}" dt="2024-09-01T14:48:34.852" v="184" actId="11"/>
          <ac:spMkLst>
            <pc:docMk/>
            <pc:sldMk cId="216550956" sldId="494"/>
            <ac:spMk id="3" creationId="{03918DB1-AB78-9FC9-47A9-F0F88106F254}"/>
          </ac:spMkLst>
        </pc:spChg>
      </pc:sldChg>
      <pc:sldChg chg="modSp new mod modNotesTx">
        <pc:chgData name="Ken Graf" userId="149e958a33bc8fb0" providerId="LiveId" clId="{12B567F9-A14B-4F5C-8FFE-7C16044EB7A4}" dt="2024-09-01T14:47:14.374" v="180"/>
        <pc:sldMkLst>
          <pc:docMk/>
          <pc:sldMk cId="1825089853" sldId="495"/>
        </pc:sldMkLst>
        <pc:spChg chg="mod">
          <ac:chgData name="Ken Graf" userId="149e958a33bc8fb0" providerId="LiveId" clId="{12B567F9-A14B-4F5C-8FFE-7C16044EB7A4}" dt="2024-09-01T14:46:34.911" v="179" actId="11"/>
          <ac:spMkLst>
            <pc:docMk/>
            <pc:sldMk cId="1825089853" sldId="495"/>
            <ac:spMk id="3" creationId="{3EF040C3-878A-3AF9-7771-A2466F040947}"/>
          </ac:spMkLst>
        </pc:spChg>
      </pc:sldChg>
      <pc:sldChg chg="modSp new mod modNotesTx">
        <pc:chgData name="Ken Graf" userId="149e958a33bc8fb0" providerId="LiveId" clId="{12B567F9-A14B-4F5C-8FFE-7C16044EB7A4}" dt="2024-09-01T14:45:44.770" v="176"/>
        <pc:sldMkLst>
          <pc:docMk/>
          <pc:sldMk cId="2422621486" sldId="496"/>
        </pc:sldMkLst>
        <pc:spChg chg="mod">
          <ac:chgData name="Ken Graf" userId="149e958a33bc8fb0" providerId="LiveId" clId="{12B567F9-A14B-4F5C-8FFE-7C16044EB7A4}" dt="2024-09-01T14:45:33.397" v="175" actId="11"/>
          <ac:spMkLst>
            <pc:docMk/>
            <pc:sldMk cId="2422621486" sldId="496"/>
            <ac:spMk id="3" creationId="{E84F7C3E-85B0-C519-129B-32C66364EB5B}"/>
          </ac:spMkLst>
        </pc:spChg>
      </pc:sldChg>
    </pc:docChg>
  </pc:docChgLst>
  <pc:docChgLst>
    <pc:chgData name="Ken Graf" userId="149e958a33bc8fb0" providerId="LiveId" clId="{64220DB0-80E2-4747-BC4B-356A194C9D36}"/>
    <pc:docChg chg="custSel addSld modSld">
      <pc:chgData name="Ken Graf" userId="149e958a33bc8fb0" providerId="LiveId" clId="{64220DB0-80E2-4747-BC4B-356A194C9D36}" dt="2024-07-02T11:46:09.689" v="463" actId="20577"/>
      <pc:docMkLst>
        <pc:docMk/>
      </pc:docMkLst>
      <pc:sldChg chg="modSp add mod">
        <pc:chgData name="Ken Graf" userId="149e958a33bc8fb0" providerId="LiveId" clId="{64220DB0-80E2-4747-BC4B-356A194C9D36}" dt="2024-06-30T10:01:51.628" v="26" actId="20577"/>
        <pc:sldMkLst>
          <pc:docMk/>
          <pc:sldMk cId="3951949795" sldId="487"/>
        </pc:sldMkLst>
        <pc:spChg chg="mod">
          <ac:chgData name="Ken Graf" userId="149e958a33bc8fb0" providerId="LiveId" clId="{64220DB0-80E2-4747-BC4B-356A194C9D36}" dt="2024-06-30T10:01:31.591" v="1" actId="6549"/>
          <ac:spMkLst>
            <pc:docMk/>
            <pc:sldMk cId="3951949795" sldId="487"/>
            <ac:spMk id="4" creationId="{1926C6EF-8FD8-B544-0BF4-9D39FEEFFEDE}"/>
          </ac:spMkLst>
        </pc:spChg>
        <pc:spChg chg="mod">
          <ac:chgData name="Ken Graf" userId="149e958a33bc8fb0" providerId="LiveId" clId="{64220DB0-80E2-4747-BC4B-356A194C9D36}" dt="2024-06-30T10:01:51.628" v="26" actId="20577"/>
          <ac:spMkLst>
            <pc:docMk/>
            <pc:sldMk cId="3951949795" sldId="487"/>
            <ac:spMk id="5" creationId="{AE2AA42F-84C6-C6AC-4FCD-7AC337305D88}"/>
          </ac:spMkLst>
        </pc:spChg>
      </pc:sldChg>
      <pc:sldChg chg="addSp delSp modSp new mod">
        <pc:chgData name="Ken Graf" userId="149e958a33bc8fb0" providerId="LiveId" clId="{64220DB0-80E2-4747-BC4B-356A194C9D36}" dt="2024-06-30T10:08:21.044" v="30" actId="962"/>
        <pc:sldMkLst>
          <pc:docMk/>
          <pc:sldMk cId="3151858782" sldId="488"/>
        </pc:sldMkLst>
        <pc:spChg chg="del">
          <ac:chgData name="Ken Graf" userId="149e958a33bc8fb0" providerId="LiveId" clId="{64220DB0-80E2-4747-BC4B-356A194C9D36}" dt="2024-06-30T10:08:20.170" v="28" actId="931"/>
          <ac:spMkLst>
            <pc:docMk/>
            <pc:sldMk cId="3151858782" sldId="488"/>
            <ac:spMk id="3" creationId="{502CE374-4899-8F55-4F1E-1642F079B0D1}"/>
          </ac:spMkLst>
        </pc:spChg>
        <pc:picChg chg="add mod">
          <ac:chgData name="Ken Graf" userId="149e958a33bc8fb0" providerId="LiveId" clId="{64220DB0-80E2-4747-BC4B-356A194C9D36}" dt="2024-06-30T10:08:21.044" v="30" actId="962"/>
          <ac:picMkLst>
            <pc:docMk/>
            <pc:sldMk cId="3151858782" sldId="488"/>
            <ac:picMk id="5" creationId="{E753B6B3-4744-AD41-8BE7-47C2A1B2B07A}"/>
          </ac:picMkLst>
        </pc:picChg>
      </pc:sldChg>
      <pc:sldChg chg="addSp delSp modSp new mod">
        <pc:chgData name="Ken Graf" userId="149e958a33bc8fb0" providerId="LiveId" clId="{64220DB0-80E2-4747-BC4B-356A194C9D36}" dt="2024-06-30T10:09:16.447" v="34" actId="962"/>
        <pc:sldMkLst>
          <pc:docMk/>
          <pc:sldMk cId="2391778010" sldId="489"/>
        </pc:sldMkLst>
        <pc:spChg chg="del">
          <ac:chgData name="Ken Graf" userId="149e958a33bc8fb0" providerId="LiveId" clId="{64220DB0-80E2-4747-BC4B-356A194C9D36}" dt="2024-06-30T10:09:15.898" v="32" actId="931"/>
          <ac:spMkLst>
            <pc:docMk/>
            <pc:sldMk cId="2391778010" sldId="489"/>
            <ac:spMk id="3" creationId="{F7F15DAF-043D-379F-5508-3A094223F781}"/>
          </ac:spMkLst>
        </pc:spChg>
        <pc:picChg chg="add mod">
          <ac:chgData name="Ken Graf" userId="149e958a33bc8fb0" providerId="LiveId" clId="{64220DB0-80E2-4747-BC4B-356A194C9D36}" dt="2024-06-30T10:09:16.447" v="34" actId="962"/>
          <ac:picMkLst>
            <pc:docMk/>
            <pc:sldMk cId="2391778010" sldId="489"/>
            <ac:picMk id="5" creationId="{EF086111-D244-AF1F-B520-16E73FFD95AA}"/>
          </ac:picMkLst>
        </pc:picChg>
      </pc:sldChg>
      <pc:sldChg chg="modSp new mod">
        <pc:chgData name="Ken Graf" userId="149e958a33bc8fb0" providerId="LiveId" clId="{64220DB0-80E2-4747-BC4B-356A194C9D36}" dt="2024-06-30T10:26:19.194" v="376" actId="20577"/>
        <pc:sldMkLst>
          <pc:docMk/>
          <pc:sldMk cId="484522518" sldId="490"/>
        </pc:sldMkLst>
        <pc:spChg chg="mod">
          <ac:chgData name="Ken Graf" userId="149e958a33bc8fb0" providerId="LiveId" clId="{64220DB0-80E2-4747-BC4B-356A194C9D36}" dt="2024-06-30T10:15:09.573" v="49" actId="20577"/>
          <ac:spMkLst>
            <pc:docMk/>
            <pc:sldMk cId="484522518" sldId="490"/>
            <ac:spMk id="2" creationId="{E6385507-0553-DED5-00CC-FD1C2DC4CA3A}"/>
          </ac:spMkLst>
        </pc:spChg>
        <pc:spChg chg="mod">
          <ac:chgData name="Ken Graf" userId="149e958a33bc8fb0" providerId="LiveId" clId="{64220DB0-80E2-4747-BC4B-356A194C9D36}" dt="2024-06-30T10:26:19.194" v="376" actId="20577"/>
          <ac:spMkLst>
            <pc:docMk/>
            <pc:sldMk cId="484522518" sldId="490"/>
            <ac:spMk id="3" creationId="{1639D325-D818-969D-5A54-E62606FEED15}"/>
          </ac:spMkLst>
        </pc:spChg>
      </pc:sldChg>
      <pc:sldChg chg="addSp modSp new mod">
        <pc:chgData name="Ken Graf" userId="149e958a33bc8fb0" providerId="LiveId" clId="{64220DB0-80E2-4747-BC4B-356A194C9D36}" dt="2024-07-02T11:46:09.689" v="463" actId="20577"/>
        <pc:sldMkLst>
          <pc:docMk/>
          <pc:sldMk cId="2459789322" sldId="491"/>
        </pc:sldMkLst>
        <pc:spChg chg="mod">
          <ac:chgData name="Ken Graf" userId="149e958a33bc8fb0" providerId="LiveId" clId="{64220DB0-80E2-4747-BC4B-356A194C9D36}" dt="2024-07-02T11:46:09.689" v="463" actId="20577"/>
          <ac:spMkLst>
            <pc:docMk/>
            <pc:sldMk cId="2459789322" sldId="491"/>
            <ac:spMk id="2" creationId="{3896E59C-5C89-B03A-9D90-9883CD10B040}"/>
          </ac:spMkLst>
        </pc:spChg>
        <pc:spChg chg="mod">
          <ac:chgData name="Ken Graf" userId="149e958a33bc8fb0" providerId="LiveId" clId="{64220DB0-80E2-4747-BC4B-356A194C9D36}" dt="2024-06-30T10:27:31.667" v="415" actId="20577"/>
          <ac:spMkLst>
            <pc:docMk/>
            <pc:sldMk cId="2459789322" sldId="491"/>
            <ac:spMk id="3" creationId="{F95E1724-1652-239E-AEA8-2EAA99AE3099}"/>
          </ac:spMkLst>
        </pc:spChg>
        <pc:picChg chg="add mod">
          <ac:chgData name="Ken Graf" userId="149e958a33bc8fb0" providerId="LiveId" clId="{64220DB0-80E2-4747-BC4B-356A194C9D36}" dt="2024-07-02T11:45:59.643" v="459" actId="14100"/>
          <ac:picMkLst>
            <pc:docMk/>
            <pc:sldMk cId="2459789322" sldId="491"/>
            <ac:picMk id="4" creationId="{51C894D2-0CF1-996C-1F99-C36B0A3DDD24}"/>
          </ac:picMkLst>
        </pc:picChg>
      </pc:sldChg>
      <pc:sldChg chg="addSp modSp new mod">
        <pc:chgData name="Ken Graf" userId="149e958a33bc8fb0" providerId="LiveId" clId="{64220DB0-80E2-4747-BC4B-356A194C9D36}" dt="2024-06-30T17:15:55.751" v="457" actId="1076"/>
        <pc:sldMkLst>
          <pc:docMk/>
          <pc:sldMk cId="1981548715" sldId="492"/>
        </pc:sldMkLst>
        <pc:spChg chg="mod">
          <ac:chgData name="Ken Graf" userId="149e958a33bc8fb0" providerId="LiveId" clId="{64220DB0-80E2-4747-BC4B-356A194C9D36}" dt="2024-06-30T10:55:24.781" v="453" actId="20577"/>
          <ac:spMkLst>
            <pc:docMk/>
            <pc:sldMk cId="1981548715" sldId="492"/>
            <ac:spMk id="2" creationId="{7AA76DE4-A42E-DAC7-823B-26212C1B2C2B}"/>
          </ac:spMkLst>
        </pc:spChg>
        <pc:spChg chg="mod">
          <ac:chgData name="Ken Graf" userId="149e958a33bc8fb0" providerId="LiveId" clId="{64220DB0-80E2-4747-BC4B-356A194C9D36}" dt="2024-06-30T10:55:19.206" v="443"/>
          <ac:spMkLst>
            <pc:docMk/>
            <pc:sldMk cId="1981548715" sldId="492"/>
            <ac:spMk id="3" creationId="{BA486958-3055-F2B2-5A04-01BD47E47F4F}"/>
          </ac:spMkLst>
        </pc:spChg>
        <pc:picChg chg="add mod">
          <ac:chgData name="Ken Graf" userId="149e958a33bc8fb0" providerId="LiveId" clId="{64220DB0-80E2-4747-BC4B-356A194C9D36}" dt="2024-06-30T17:15:43.769" v="455" actId="1076"/>
          <ac:picMkLst>
            <pc:docMk/>
            <pc:sldMk cId="1981548715" sldId="492"/>
            <ac:picMk id="4" creationId="{FB2D2493-F26F-74E1-58F2-D46E718A4C0B}"/>
          </ac:picMkLst>
        </pc:picChg>
        <pc:picChg chg="add mod">
          <ac:chgData name="Ken Graf" userId="149e958a33bc8fb0" providerId="LiveId" clId="{64220DB0-80E2-4747-BC4B-356A194C9D36}" dt="2024-06-30T17:15:55.751" v="457" actId="1076"/>
          <ac:picMkLst>
            <pc:docMk/>
            <pc:sldMk cId="1981548715" sldId="492"/>
            <ac:picMk id="5" creationId="{AD93D39E-1442-9A0D-9625-62681C44048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8F3AA64-1AA2-40FC-9C4D-FF0C9CC41531}" type="datetimeFigureOut">
              <a:rPr lang="en-US" smtClean="0"/>
              <a:t>10/6/2024</a:t>
            </a:fld>
            <a:endParaRPr lang="en-US"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EBE13BA3-2BF5-478F-8F09-F40177E242D0}" type="slidenum">
              <a:rPr lang="en-US" smtClean="0"/>
              <a:t>‹#›</a:t>
            </a:fld>
            <a:endParaRPr lang="en-US" dirty="0"/>
          </a:p>
        </p:txBody>
      </p:sp>
    </p:spTree>
    <p:extLst>
      <p:ext uri="{BB962C8B-B14F-4D97-AF65-F5344CB8AC3E}">
        <p14:creationId xmlns:p14="http://schemas.microsoft.com/office/powerpoint/2010/main" val="45420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Guiding Principles:</a:t>
            </a:r>
          </a:p>
          <a:p>
            <a:r>
              <a:rPr lang="en-US" dirty="0"/>
              <a:t>Perimeter less Design</a:t>
            </a:r>
          </a:p>
          <a:p>
            <a:pPr lvl="1"/>
            <a:r>
              <a:rPr lang="en-US" dirty="0"/>
              <a:t>Connecting from a particular network must not determine which services you can access.</a:t>
            </a:r>
          </a:p>
          <a:p>
            <a:r>
              <a:rPr lang="en-US" dirty="0"/>
              <a:t>Context-Aware</a:t>
            </a:r>
          </a:p>
          <a:p>
            <a:pPr lvl="1"/>
            <a:r>
              <a:rPr lang="en-US" dirty="0"/>
              <a:t>Access to services is granted based on what we know about you and your device.</a:t>
            </a:r>
          </a:p>
          <a:p>
            <a:r>
              <a:rPr lang="en-US" dirty="0"/>
              <a:t>Dynamic Access Controls</a:t>
            </a:r>
          </a:p>
          <a:p>
            <a:pPr lvl="1"/>
            <a:r>
              <a:rPr lang="en-US" dirty="0"/>
              <a:t>All access to services must be authenticated, authorized and encrypted.</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3</a:t>
            </a:fld>
            <a:endParaRPr lang="en-US" dirty="0"/>
          </a:p>
        </p:txBody>
      </p:sp>
    </p:spTree>
    <p:extLst>
      <p:ext uri="{BB962C8B-B14F-4D97-AF65-F5344CB8AC3E}">
        <p14:creationId xmlns:p14="http://schemas.microsoft.com/office/powerpoint/2010/main" val="248039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11"/>
              </a:spcAft>
            </a:pPr>
            <a:r>
              <a:rPr lang="en-US" b="1" dirty="0"/>
              <a:t>Step 1 (User ⇔ Browser ⇔ Service Provider):</a:t>
            </a:r>
            <a:r>
              <a:rPr lang="en-US" dirty="0"/>
              <a:t>The user opens a web browser and accesses the Service Provider</a:t>
            </a:r>
          </a:p>
          <a:p>
            <a:pPr>
              <a:spcAft>
                <a:spcPts val="611"/>
              </a:spcAft>
            </a:pPr>
            <a:r>
              <a:rPr lang="en-US" b="1" dirty="0"/>
              <a:t>Step 2: (Browser ⇔ Discovery Service)</a:t>
            </a:r>
            <a:r>
              <a:rPr lang="en-US" dirty="0"/>
              <a:t> SP redirects the web browser to send a new request to the Discovery Service</a:t>
            </a:r>
          </a:p>
          <a:p>
            <a:pPr>
              <a:spcAft>
                <a:spcPts val="611"/>
              </a:spcAft>
            </a:pPr>
            <a:r>
              <a:rPr lang="en-US" b="1" dirty="0"/>
              <a:t>Step 3: (User ⇔ Browser ⇔ Discovery Service)</a:t>
            </a:r>
            <a:r>
              <a:rPr lang="en-US" dirty="0"/>
              <a:t> the user makes Identity Provider selection</a:t>
            </a:r>
          </a:p>
          <a:p>
            <a:pPr>
              <a:spcAft>
                <a:spcPts val="611"/>
              </a:spcAft>
            </a:pPr>
            <a:r>
              <a:rPr lang="en-US" b="1" dirty="0"/>
              <a:t>Step 4 (Browser ⇔ Service Provider):</a:t>
            </a:r>
            <a:r>
              <a:rPr lang="en-US" dirty="0"/>
              <a:t> Directory service redirects back to SP, to initiate session</a:t>
            </a:r>
          </a:p>
          <a:p>
            <a:pPr>
              <a:spcAft>
                <a:spcPts val="611"/>
              </a:spcAft>
            </a:pPr>
            <a:r>
              <a:rPr lang="en-US" b="1" dirty="0"/>
              <a:t>Step 5 (Browser ⇔ Identity Provider):</a:t>
            </a:r>
            <a:r>
              <a:rPr lang="en-US" dirty="0"/>
              <a:t>The browser posts </a:t>
            </a:r>
            <a:r>
              <a:rPr lang="en-US" dirty="0" err="1"/>
              <a:t>AuthN</a:t>
            </a:r>
            <a:r>
              <a:rPr lang="en-US" dirty="0"/>
              <a:t> request</a:t>
            </a:r>
          </a:p>
          <a:p>
            <a:pPr>
              <a:spcAft>
                <a:spcPts val="611"/>
              </a:spcAft>
            </a:pPr>
            <a:r>
              <a:rPr lang="en-US" b="1" dirty="0"/>
              <a:t>Step 6 (Browser ⇔ Identity Provider):</a:t>
            </a:r>
            <a:r>
              <a:rPr lang="en-US" dirty="0"/>
              <a:t>The web browser is redirected to the username/password login handler</a:t>
            </a:r>
          </a:p>
          <a:p>
            <a:pPr>
              <a:spcAft>
                <a:spcPts val="611"/>
              </a:spcAft>
            </a:pPr>
            <a:r>
              <a:rPr lang="en-US" b="1" dirty="0"/>
              <a:t>Step 7 (Browser ⇔ Identity Provider):</a:t>
            </a:r>
            <a:r>
              <a:rPr lang="en-US" dirty="0"/>
              <a:t>The browser redirected to login page</a:t>
            </a:r>
          </a:p>
          <a:p>
            <a:pPr>
              <a:spcAft>
                <a:spcPts val="611"/>
              </a:spcAft>
            </a:pPr>
            <a:r>
              <a:rPr lang="en-US" b="1" dirty="0"/>
              <a:t>Step 8 (User ⇔ Browser ⇔ Identity Provider):</a:t>
            </a:r>
            <a:r>
              <a:rPr lang="en-US" dirty="0"/>
              <a:t>The user types his username and password credentials and submits them to the IP</a:t>
            </a:r>
          </a:p>
          <a:p>
            <a:pPr>
              <a:spcAft>
                <a:spcPts val="611"/>
              </a:spcAft>
            </a:pPr>
            <a:r>
              <a:rPr lang="en-US" b="1" dirty="0"/>
              <a:t>Step 9 (Browser ⇔ Service Provider):</a:t>
            </a:r>
            <a:r>
              <a:rPr lang="en-US" dirty="0"/>
              <a:t>Assertion redirect to SP</a:t>
            </a:r>
          </a:p>
          <a:p>
            <a:pPr>
              <a:spcAft>
                <a:spcPts val="611"/>
              </a:spcAft>
            </a:pPr>
            <a:r>
              <a:rPr lang="en-US" b="1" dirty="0"/>
              <a:t>Step 10 (Browser ⇔ Service Provider): </a:t>
            </a:r>
            <a:r>
              <a:rPr lang="en-US" dirty="0"/>
              <a:t>Repeat step 1, request to SP this time resource is returned </a:t>
            </a:r>
          </a:p>
        </p:txBody>
      </p:sp>
      <p:sp>
        <p:nvSpPr>
          <p:cNvPr id="4" name="Slide Number Placeholder 3"/>
          <p:cNvSpPr>
            <a:spLocks noGrp="1"/>
          </p:cNvSpPr>
          <p:nvPr>
            <p:ph type="sldNum" sz="quarter" idx="10"/>
          </p:nvPr>
        </p:nvSpPr>
        <p:spPr/>
        <p:txBody>
          <a:bodyPr/>
          <a:lstStyle/>
          <a:p>
            <a:fld id="{EBE13BA3-2BF5-478F-8F09-F40177E242D0}" type="slidenum">
              <a:rPr lang="en-US" smtClean="0"/>
              <a:t>7</a:t>
            </a:fld>
            <a:endParaRPr lang="en-US"/>
          </a:p>
        </p:txBody>
      </p:sp>
    </p:spTree>
    <p:extLst>
      <p:ext uri="{BB962C8B-B14F-4D97-AF65-F5344CB8AC3E}">
        <p14:creationId xmlns:p14="http://schemas.microsoft.com/office/powerpoint/2010/main" val="201062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E13BA3-2BF5-478F-8F09-F40177E242D0}" type="slidenum">
              <a:rPr lang="en-US" smtClean="0"/>
              <a:t>9</a:t>
            </a:fld>
            <a:endParaRPr lang="en-US" dirty="0"/>
          </a:p>
        </p:txBody>
      </p:sp>
    </p:spTree>
    <p:extLst>
      <p:ext uri="{BB962C8B-B14F-4D97-AF65-F5344CB8AC3E}">
        <p14:creationId xmlns:p14="http://schemas.microsoft.com/office/powerpoint/2010/main" val="277529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C. Password vaulting, which stores passwords for use with proper authentication and rights, is the most appropriate solution for Marie's needs. Ephemeral accounts and just-in-time permissions are typically used under normal circumstances to provide least privilege access as needed. Token-based authentication is not specifically a PAM solution.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18</a:t>
            </a:fld>
            <a:endParaRPr lang="en-US" dirty="0"/>
          </a:p>
        </p:txBody>
      </p:sp>
    </p:spTree>
    <p:extLst>
      <p:ext uri="{BB962C8B-B14F-4D97-AF65-F5344CB8AC3E}">
        <p14:creationId xmlns:p14="http://schemas.microsoft.com/office/powerpoint/2010/main" val="3726419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D. Fingerprint scanners are found on many mobile devices and laptops, making them one of the most broadly deployed biometric technologies. Facial recognition is also broadly deployed, but it is not mentioned in this question or offered as an option.</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19</a:t>
            </a:fld>
            <a:endParaRPr lang="en-US" dirty="0"/>
          </a:p>
        </p:txBody>
      </p:sp>
    </p:spTree>
    <p:extLst>
      <p:ext uri="{BB962C8B-B14F-4D97-AF65-F5344CB8AC3E}">
        <p14:creationId xmlns:p14="http://schemas.microsoft.com/office/powerpoint/2010/main" val="3570662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 SMS messages are not secure and could be accessed by cloning a SIM card or redirecting VoIP traffic, among other possible threat models. Both HOTP and TOTP tokens and applications as well as biometric factors are generally considered more secure than an SMS-based factor.</a:t>
            </a:r>
          </a:p>
        </p:txBody>
      </p:sp>
      <p:sp>
        <p:nvSpPr>
          <p:cNvPr id="4" name="Slide Number Placeholder 3"/>
          <p:cNvSpPr>
            <a:spLocks noGrp="1"/>
          </p:cNvSpPr>
          <p:nvPr>
            <p:ph type="sldNum" sz="quarter" idx="5"/>
          </p:nvPr>
        </p:nvSpPr>
        <p:spPr/>
        <p:txBody>
          <a:bodyPr/>
          <a:lstStyle/>
          <a:p>
            <a:fld id="{EBE13BA3-2BF5-478F-8F09-F40177E242D0}" type="slidenum">
              <a:rPr lang="en-US" smtClean="0"/>
              <a:t>20</a:t>
            </a:fld>
            <a:endParaRPr lang="en-US" dirty="0"/>
          </a:p>
        </p:txBody>
      </p:sp>
    </p:spTree>
    <p:extLst>
      <p:ext uri="{BB962C8B-B14F-4D97-AF65-F5344CB8AC3E}">
        <p14:creationId xmlns:p14="http://schemas.microsoft.com/office/powerpoint/2010/main" val="1909248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BEB9B0"/>
                </a:solidFill>
                <a:effectLst/>
                <a:highlight>
                  <a:srgbClr val="181A1B"/>
                </a:highlight>
                <a:latin typeface="Noto serif" panose="02020600060500020200" pitchFamily="18" charset="0"/>
              </a:rPr>
              <a:t>A. Password complexity requirements do not prevent sharing of complex passwords, making it the least effective option from the list. Biometric authentication measures will require the enrolled user to be there, although in some cases such as fingerprint systems, multiple users could each enroll a valid fingerprint for a single account. Both types of one-time passwords could be shared but make it harder and less convenient to share accounts.</a:t>
            </a:r>
          </a:p>
          <a:p>
            <a:endParaRPr lang="en-US" dirty="0"/>
          </a:p>
        </p:txBody>
      </p:sp>
      <p:sp>
        <p:nvSpPr>
          <p:cNvPr id="4" name="Slide Number Placeholder 3"/>
          <p:cNvSpPr>
            <a:spLocks noGrp="1"/>
          </p:cNvSpPr>
          <p:nvPr>
            <p:ph type="sldNum" sz="quarter" idx="5"/>
          </p:nvPr>
        </p:nvSpPr>
        <p:spPr/>
        <p:txBody>
          <a:bodyPr/>
          <a:lstStyle/>
          <a:p>
            <a:fld id="{EBE13BA3-2BF5-478F-8F09-F40177E242D0}" type="slidenum">
              <a:rPr lang="en-US" smtClean="0"/>
              <a:t>21</a:t>
            </a:fld>
            <a:endParaRPr lang="en-US" dirty="0"/>
          </a:p>
        </p:txBody>
      </p:sp>
    </p:spTree>
    <p:extLst>
      <p:ext uri="{BB962C8B-B14F-4D97-AF65-F5344CB8AC3E}">
        <p14:creationId xmlns:p14="http://schemas.microsoft.com/office/powerpoint/2010/main" val="32882001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733800"/>
            <a:ext cx="8534400" cy="19050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Title 1"/>
          <p:cNvSpPr>
            <a:spLocks noGrp="1"/>
          </p:cNvSpPr>
          <p:nvPr>
            <p:ph type="ctrTitle" hasCustomPrompt="1"/>
          </p:nvPr>
        </p:nvSpPr>
        <p:spPr>
          <a:xfrm>
            <a:off x="609600" y="1671365"/>
            <a:ext cx="10972800" cy="1470025"/>
          </a:xfrm>
        </p:spPr>
        <p:txBody>
          <a:bodyPr/>
          <a:lstStyle>
            <a:lvl1pPr algn="ctr">
              <a:defRPr baseline="0"/>
            </a:lvl1pPr>
          </a:lstStyle>
          <a:p>
            <a:r>
              <a:rPr lang="en-US" dirty="0"/>
              <a:t>IT666 : Computer Security</a:t>
            </a:r>
          </a:p>
        </p:txBody>
      </p:sp>
      <p:sp>
        <p:nvSpPr>
          <p:cNvPr id="10" name="Date Placeholder 3"/>
          <p:cNvSpPr txBox="1">
            <a:spLocks/>
          </p:cNvSpPr>
          <p:nvPr/>
        </p:nvSpPr>
        <p:spPr>
          <a:xfrm>
            <a:off x="914400" y="6348476"/>
            <a:ext cx="28448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dirty="0"/>
          </a:p>
        </p:txBody>
      </p:sp>
      <p:sp>
        <p:nvSpPr>
          <p:cNvPr id="11" name="Footer Placeholder 4"/>
          <p:cNvSpPr txBox="1">
            <a:spLocks/>
          </p:cNvSpPr>
          <p:nvPr/>
        </p:nvSpPr>
        <p:spPr>
          <a:xfrm>
            <a:off x="7112000" y="6348475"/>
            <a:ext cx="416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1800" dirty="0"/>
              <a:t>Instructor : ken.graf@unh.edu</a:t>
            </a:r>
          </a:p>
        </p:txBody>
      </p:sp>
      <p:pic>
        <p:nvPicPr>
          <p:cNvPr id="4" name="Picture 3">
            <a:extLst>
              <a:ext uri="{FF2B5EF4-FFF2-40B4-BE49-F238E27FC236}">
                <a16:creationId xmlns:a16="http://schemas.microsoft.com/office/drawing/2014/main" id="{E7FE1ADA-3B07-BE5D-156A-0C8C7911E471}"/>
              </a:ext>
            </a:extLst>
          </p:cNvPr>
          <p:cNvPicPr>
            <a:picLocks noChangeAspect="1"/>
          </p:cNvPicPr>
          <p:nvPr/>
        </p:nvPicPr>
        <p:blipFill>
          <a:blip r:embed="rId2"/>
          <a:stretch>
            <a:fillRect/>
          </a:stretch>
        </p:blipFill>
        <p:spPr>
          <a:xfrm>
            <a:off x="561975" y="330519"/>
            <a:ext cx="5305425" cy="888681"/>
          </a:xfrm>
          <a:prstGeom prst="rect">
            <a:avLst/>
          </a:prstGeom>
        </p:spPr>
      </p:pic>
    </p:spTree>
    <p:extLst>
      <p:ext uri="{BB962C8B-B14F-4D97-AF65-F5344CB8AC3E}">
        <p14:creationId xmlns:p14="http://schemas.microsoft.com/office/powerpoint/2010/main" val="174204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51435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609600" y="1371601"/>
            <a:ext cx="10972800" cy="475456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310003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101455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639762"/>
          </a:xfrm>
        </p:spPr>
        <p:txBody>
          <a:bodyPr>
            <a:normAutofit/>
          </a:bodyPr>
          <a:lstStyle>
            <a:lvl1pPr algn="l">
              <a:defRPr sz="3200">
                <a:solidFill>
                  <a:schemeClr val="bg1"/>
                </a:solidFill>
              </a:defRPr>
            </a:lvl1pPr>
          </a:lstStyle>
          <a:p>
            <a:r>
              <a:rPr lang="en-US"/>
              <a:t>Click to edit Master title style</a:t>
            </a:r>
            <a:endParaRPr lang="en-US" dirty="0"/>
          </a:p>
        </p:txBody>
      </p:sp>
      <p:sp>
        <p:nvSpPr>
          <p:cNvPr id="4" name="Footer Placeholder 3"/>
          <p:cNvSpPr>
            <a:spLocks noGrp="1"/>
          </p:cNvSpPr>
          <p:nvPr>
            <p:ph type="ftr" sz="quarter" idx="11"/>
          </p:nvPr>
        </p:nvSpPr>
        <p:spPr>
          <a:xfrm>
            <a:off x="609600" y="6356351"/>
            <a:ext cx="10972800" cy="365125"/>
          </a:xfrm>
          <a:prstGeom prst="rect">
            <a:avLst/>
          </a:prstGeo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3330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5" name="Footer Placeholder 3"/>
          <p:cNvSpPr>
            <a:spLocks noGrp="1"/>
          </p:cNvSpPr>
          <p:nvPr>
            <p:ph type="ftr" sz="quarter" idx="11"/>
          </p:nvPr>
        </p:nvSpPr>
        <p:spPr>
          <a:xfrm>
            <a:off x="609600" y="6356351"/>
            <a:ext cx="10972800" cy="365125"/>
          </a:xfrm>
          <a:prstGeom prst="rect">
            <a:avLst/>
          </a:prstGeom>
        </p:spPr>
        <p:txBody>
          <a:bodyPr/>
          <a:lstStyle/>
          <a:p>
            <a:endParaRPr lang="en-US" dirty="0"/>
          </a:p>
        </p:txBody>
      </p:sp>
    </p:spTree>
    <p:extLst>
      <p:ext uri="{BB962C8B-B14F-4D97-AF65-F5344CB8AC3E}">
        <p14:creationId xmlns:p14="http://schemas.microsoft.com/office/powerpoint/2010/main" val="27988160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563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143001"/>
            <a:ext cx="10972800" cy="4983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02679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finanssiala.fi/en/payment-services/Pages/e-Identification.aspx" TargetMode="External"/><Relationship Id="rId7" Type="http://schemas.openxmlformats.org/officeDocument/2006/relationships/hyperlink" Target="https://en.wikipedia.org/wiki/List_of_national_identity_card_policies_by_country" TargetMode="External"/><Relationship Id="rId2" Type="http://schemas.openxmlformats.org/officeDocument/2006/relationships/hyperlink" Target="https://e-estonia.com/solutions/e-identity/id-card/" TargetMode="External"/><Relationship Id="rId1" Type="http://schemas.openxmlformats.org/officeDocument/2006/relationships/slideLayout" Target="../slideLayouts/slideLayout2.xml"/><Relationship Id="rId6" Type="http://schemas.openxmlformats.org/officeDocument/2006/relationships/hyperlink" Target="https://www.gov.uk/identitycards" TargetMode="External"/><Relationship Id="rId5" Type="http://schemas.openxmlformats.org/officeDocument/2006/relationships/hyperlink" Target="https://www.bankid.com/en/" TargetMode="External"/><Relationship Id="rId4" Type="http://schemas.openxmlformats.org/officeDocument/2006/relationships/hyperlink" Target="https://www.nemid.nu/dk-e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User-Managed_Access"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duo.com/labs/research/the-good-and-bad-of-biometrics"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beyondcorp.com/"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oauthbib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vert="horz" lIns="91440" tIns="45720" rIns="91440" bIns="45720" rtlCol="0" anchor="t">
            <a:normAutofit/>
          </a:bodyPr>
          <a:lstStyle/>
          <a:p>
            <a:r>
              <a:rPr lang="en-US" b="1"/>
              <a:t>Chapter 8: Identity And Access Management</a:t>
            </a:r>
            <a:endParaRPr lang="en-US" b="1" dirty="0"/>
          </a:p>
          <a:p>
            <a:endParaRPr lang="en-US" sz="2400" dirty="0">
              <a:cs typeface="Calibri"/>
            </a:endParaRPr>
          </a:p>
        </p:txBody>
      </p:sp>
      <p:sp>
        <p:nvSpPr>
          <p:cNvPr id="4" name="Title 3"/>
          <p:cNvSpPr>
            <a:spLocks noGrp="1"/>
          </p:cNvSpPr>
          <p:nvPr>
            <p:ph type="ctrTitle"/>
          </p:nvPr>
        </p:nvSpPr>
        <p:spPr/>
        <p:txBody>
          <a:bodyPr/>
          <a:lstStyle/>
          <a:p>
            <a:r>
              <a:rPr lang="en-US"/>
              <a:t>IT666 : Cybersecurity Practices</a:t>
            </a:r>
          </a:p>
        </p:txBody>
      </p:sp>
    </p:spTree>
    <p:extLst>
      <p:ext uri="{BB962C8B-B14F-4D97-AF65-F5344CB8AC3E}">
        <p14:creationId xmlns:p14="http://schemas.microsoft.com/office/powerpoint/2010/main" val="512974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trbimg.com/img-52d5af84/turbine/la-dd-please-dont-bring-your-crying-baby-to-my-restaurant-201401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729" y="3992425"/>
            <a:ext cx="3285882" cy="2332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mrsratfirelosesweight.files.wordpress.com/2014/08/142a2327-d370-4c46-a2c4-2181b0f65205.jpg?w=8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541" y="3990410"/>
            <a:ext cx="2054087" cy="233419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7312717" y="3992426"/>
            <a:ext cx="3127387" cy="2332175"/>
          </a:xfrm>
          <a:prstGeom prst="rect">
            <a:avLst/>
          </a:prstGeom>
        </p:spPr>
      </p:pic>
      <p:sp>
        <p:nvSpPr>
          <p:cNvPr id="5" name="TextBox 4"/>
          <p:cNvSpPr txBox="1"/>
          <p:nvPr/>
        </p:nvSpPr>
        <p:spPr>
          <a:xfrm>
            <a:off x="1752600" y="1143001"/>
            <a:ext cx="8839200" cy="2246769"/>
          </a:xfrm>
          <a:prstGeom prst="rect">
            <a:avLst/>
          </a:prstGeom>
          <a:noFill/>
        </p:spPr>
        <p:txBody>
          <a:bodyPr wrap="square" rtlCol="0">
            <a:spAutoFit/>
          </a:bodyPr>
          <a:lstStyle/>
          <a:p>
            <a:pPr marL="171450" indent="-171450">
              <a:spcAft>
                <a:spcPts val="600"/>
              </a:spcAft>
              <a:buFont typeface="Arial" panose="020B0604020202020204" pitchFamily="34" charset="0"/>
              <a:buChar char="•"/>
            </a:pPr>
            <a:r>
              <a:rPr lang="en-US" sz="2400" dirty="0"/>
              <a:t>More complex message flows compared to passwords</a:t>
            </a:r>
          </a:p>
          <a:p>
            <a:pPr marL="171450" indent="-171450">
              <a:spcAft>
                <a:spcPts val="600"/>
              </a:spcAft>
              <a:buFont typeface="Arial" panose="020B0604020202020204" pitchFamily="34" charset="0"/>
              <a:buChar char="•"/>
            </a:pPr>
            <a:r>
              <a:rPr lang="en-US" sz="2400" dirty="0"/>
              <a:t>Must manage additional registration, grant and revocation processes</a:t>
            </a:r>
          </a:p>
          <a:p>
            <a:pPr marL="171450" indent="-171450">
              <a:spcAft>
                <a:spcPts val="600"/>
              </a:spcAft>
              <a:buFont typeface="Arial" panose="020B0604020202020204" pitchFamily="34" charset="0"/>
              <a:buChar char="•"/>
            </a:pPr>
            <a:r>
              <a:rPr lang="en-US" sz="2400" dirty="0"/>
              <a:t>Confusion due to multiple token &amp; credential patterns</a:t>
            </a:r>
          </a:p>
          <a:p>
            <a:pPr marL="171450" indent="-171450">
              <a:spcAft>
                <a:spcPts val="600"/>
              </a:spcAft>
              <a:buFont typeface="Arial" panose="020B0604020202020204" pitchFamily="34" charset="0"/>
              <a:buChar char="•"/>
            </a:pPr>
            <a:r>
              <a:rPr lang="en-US" sz="2400" dirty="0"/>
              <a:t>Crypto and metadata registration required</a:t>
            </a:r>
          </a:p>
          <a:p>
            <a:pPr marL="171450" indent="-171450">
              <a:spcAft>
                <a:spcPts val="600"/>
              </a:spcAft>
              <a:buFont typeface="Arial" panose="020B0604020202020204" pitchFamily="34" charset="0"/>
              <a:buChar char="•"/>
            </a:pPr>
            <a:r>
              <a:rPr lang="en-US" sz="2400" b="1" dirty="0"/>
              <a:t>Need to expose a unique URL for every resource</a:t>
            </a:r>
            <a:endParaRPr lang="en-US" sz="1400" b="1" dirty="0"/>
          </a:p>
        </p:txBody>
      </p:sp>
      <p:sp>
        <p:nvSpPr>
          <p:cNvPr id="7" name="Title 1"/>
          <p:cNvSpPr>
            <a:spLocks noGrp="1"/>
          </p:cNvSpPr>
          <p:nvPr>
            <p:ph type="title"/>
          </p:nvPr>
        </p:nvSpPr>
        <p:spPr/>
        <p:txBody>
          <a:bodyPr>
            <a:normAutofit/>
          </a:bodyPr>
          <a:lstStyle/>
          <a:p>
            <a:r>
              <a:rPr lang="en-US" b="1" dirty="0">
                <a:solidFill>
                  <a:srgbClr val="FF0000"/>
                </a:solidFill>
              </a:rPr>
              <a:t>Developers : </a:t>
            </a:r>
            <a:r>
              <a:rPr lang="en-US" i="1" dirty="0">
                <a:solidFill>
                  <a:srgbClr val="FF0000"/>
                </a:solidFill>
              </a:rPr>
              <a:t>“But I hate OAuth !”</a:t>
            </a:r>
          </a:p>
        </p:txBody>
      </p:sp>
    </p:spTree>
    <p:extLst>
      <p:ext uri="{BB962C8B-B14F-4D97-AF65-F5344CB8AC3E}">
        <p14:creationId xmlns:p14="http://schemas.microsoft.com/office/powerpoint/2010/main" val="933117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 why suffer the pain?</a:t>
            </a:r>
          </a:p>
        </p:txBody>
      </p:sp>
      <p:sp>
        <p:nvSpPr>
          <p:cNvPr id="3" name="Content Placeholder 2"/>
          <p:cNvSpPr>
            <a:spLocks noGrp="1"/>
          </p:cNvSpPr>
          <p:nvPr>
            <p:ph idx="1"/>
          </p:nvPr>
        </p:nvSpPr>
        <p:spPr>
          <a:xfrm>
            <a:off x="609600" y="1371601"/>
            <a:ext cx="10972800" cy="5211761"/>
          </a:xfrm>
        </p:spPr>
        <p:txBody>
          <a:bodyPr>
            <a:normAutofit fontScale="77500" lnSpcReduction="20000"/>
          </a:bodyPr>
          <a:lstStyle/>
          <a:p>
            <a:r>
              <a:rPr lang="en-US" dirty="0"/>
              <a:t>Empower the customer</a:t>
            </a:r>
          </a:p>
          <a:p>
            <a:pPr lvl="1"/>
            <a:r>
              <a:rPr lang="en-US" dirty="0"/>
              <a:t>Let the customer, partner or employee determine the type access allowed to their data</a:t>
            </a:r>
          </a:p>
          <a:p>
            <a:pPr lvl="1"/>
            <a:r>
              <a:rPr lang="en-US" dirty="0"/>
              <a:t>Embrace the notion of devices “clients” initiating actions for customers “resource owners”</a:t>
            </a:r>
          </a:p>
          <a:p>
            <a:pPr lvl="1"/>
            <a:r>
              <a:rPr lang="en-US" dirty="0"/>
              <a:t> Alerts and notifications may happen when a customer is not present or willing to authenticate</a:t>
            </a:r>
          </a:p>
          <a:p>
            <a:r>
              <a:rPr lang="en-US" dirty="0"/>
              <a:t>Access tokens</a:t>
            </a:r>
          </a:p>
          <a:p>
            <a:pPr lvl="1"/>
            <a:r>
              <a:rPr lang="en-US" dirty="0"/>
              <a:t>Cryptographically stronger than passwords</a:t>
            </a:r>
          </a:p>
          <a:p>
            <a:pPr lvl="1"/>
            <a:r>
              <a:rPr lang="en-US" dirty="0"/>
              <a:t>Stateless; no session management or artifact resolution</a:t>
            </a:r>
          </a:p>
          <a:p>
            <a:pPr lvl="1"/>
            <a:r>
              <a:rPr lang="en-US" dirty="0"/>
              <a:t>No PKI (beyond TLS)</a:t>
            </a:r>
          </a:p>
          <a:p>
            <a:r>
              <a:rPr lang="en-US" dirty="0"/>
              <a:t>No prescribed authentication process</a:t>
            </a:r>
          </a:p>
          <a:p>
            <a:pPr lvl="1"/>
            <a:r>
              <a:rPr lang="en-US" dirty="0"/>
              <a:t>No centralized authorities, services or gateways required</a:t>
            </a:r>
          </a:p>
          <a:p>
            <a:r>
              <a:rPr lang="en-US" dirty="0"/>
              <a:t>Numerous lightweight implementations to choose from</a:t>
            </a:r>
          </a:p>
          <a:p>
            <a:pPr lvl="1"/>
            <a:r>
              <a:rPr lang="en-US" dirty="0"/>
              <a:t>Java, </a:t>
            </a:r>
            <a:r>
              <a:rPr lang="en-US" dirty="0" err="1"/>
              <a:t>.Net</a:t>
            </a:r>
            <a:r>
              <a:rPr lang="en-US" dirty="0"/>
              <a:t>, Python, Ruby, PHP</a:t>
            </a:r>
          </a:p>
          <a:p>
            <a:pPr lvl="1"/>
            <a:r>
              <a:rPr lang="en-US" dirty="0"/>
              <a:t>Designed for browser, mobile, cloud and micro-service deployments</a:t>
            </a:r>
          </a:p>
        </p:txBody>
      </p:sp>
    </p:spTree>
    <p:extLst>
      <p:ext uri="{BB962C8B-B14F-4D97-AF65-F5344CB8AC3E}">
        <p14:creationId xmlns:p14="http://schemas.microsoft.com/office/powerpoint/2010/main" val="2535109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EECDB-08B1-4113-8019-1E2D91501447}"/>
              </a:ext>
            </a:extLst>
          </p:cNvPr>
          <p:cNvSpPr>
            <a:spLocks noGrp="1"/>
          </p:cNvSpPr>
          <p:nvPr>
            <p:ph type="title"/>
          </p:nvPr>
        </p:nvSpPr>
        <p:spPr/>
        <p:txBody>
          <a:bodyPr/>
          <a:lstStyle/>
          <a:p>
            <a:r>
              <a:rPr lang="en-US" dirty="0"/>
              <a:t>Examples 0f National Identities (Federated or Single provider?)</a:t>
            </a:r>
          </a:p>
        </p:txBody>
      </p:sp>
      <p:sp>
        <p:nvSpPr>
          <p:cNvPr id="3" name="Content Placeholder 2">
            <a:extLst>
              <a:ext uri="{FF2B5EF4-FFF2-40B4-BE49-F238E27FC236}">
                <a16:creationId xmlns:a16="http://schemas.microsoft.com/office/drawing/2014/main" id="{BF8C6B65-A066-4193-91A7-F30869258845}"/>
              </a:ext>
            </a:extLst>
          </p:cNvPr>
          <p:cNvSpPr>
            <a:spLocks noGrp="1"/>
          </p:cNvSpPr>
          <p:nvPr>
            <p:ph idx="1"/>
          </p:nvPr>
        </p:nvSpPr>
        <p:spPr>
          <a:xfrm>
            <a:off x="609600" y="1371601"/>
            <a:ext cx="10972800" cy="5029199"/>
          </a:xfrm>
        </p:spPr>
        <p:txBody>
          <a:bodyPr>
            <a:normAutofit/>
          </a:bodyPr>
          <a:lstStyle/>
          <a:p>
            <a:r>
              <a:rPr lang="en-US" dirty="0"/>
              <a:t>Estonia: </a:t>
            </a:r>
            <a:r>
              <a:rPr lang="en-US" dirty="0">
                <a:hlinkClick r:id="rId2"/>
              </a:rPr>
              <a:t>e-identity</a:t>
            </a:r>
            <a:r>
              <a:rPr lang="en-US" dirty="0"/>
              <a:t>, 98%, public issued</a:t>
            </a:r>
          </a:p>
          <a:p>
            <a:r>
              <a:rPr lang="en-US" dirty="0"/>
              <a:t>Finland: </a:t>
            </a:r>
            <a:r>
              <a:rPr lang="en-US" dirty="0">
                <a:hlinkClick r:id="rId3"/>
              </a:rPr>
              <a:t>TUPAS</a:t>
            </a:r>
            <a:r>
              <a:rPr lang="en-US" dirty="0"/>
              <a:t>, 87%, bank based</a:t>
            </a:r>
          </a:p>
          <a:p>
            <a:r>
              <a:rPr lang="en-US" dirty="0"/>
              <a:t>Denmark: </a:t>
            </a:r>
            <a:r>
              <a:rPr lang="en-US" dirty="0">
                <a:hlinkClick r:id="rId4"/>
              </a:rPr>
              <a:t>NemID</a:t>
            </a:r>
            <a:r>
              <a:rPr lang="en-US" dirty="0"/>
              <a:t>, 85%, public issued</a:t>
            </a:r>
          </a:p>
          <a:p>
            <a:r>
              <a:rPr lang="en-US" dirty="0"/>
              <a:t>Sweden: </a:t>
            </a:r>
            <a:r>
              <a:rPr lang="en-US" dirty="0">
                <a:hlinkClick r:id="rId5"/>
              </a:rPr>
              <a:t>BankID</a:t>
            </a:r>
            <a:r>
              <a:rPr lang="en-US" dirty="0"/>
              <a:t>, 74%, bank based</a:t>
            </a:r>
          </a:p>
          <a:p>
            <a:r>
              <a:rPr lang="en-US" dirty="0"/>
              <a:t>UK:  </a:t>
            </a:r>
            <a:r>
              <a:rPr lang="en-US" dirty="0">
                <a:hlinkClick r:id="rId6"/>
              </a:rPr>
              <a:t>gov.uk</a:t>
            </a:r>
            <a:r>
              <a:rPr lang="en-US" dirty="0"/>
              <a:t>, 3%, public issued, scrapped</a:t>
            </a:r>
          </a:p>
          <a:p>
            <a:r>
              <a:rPr lang="en-US" dirty="0"/>
              <a:t>EU: European identity card, biometric, August ‘21</a:t>
            </a:r>
          </a:p>
          <a:p>
            <a:r>
              <a:rPr lang="en-US" dirty="0"/>
              <a:t>US: SSN, Real ID (state issued)</a:t>
            </a:r>
          </a:p>
          <a:p>
            <a:r>
              <a:rPr lang="en-US" dirty="0">
                <a:hlinkClick r:id="rId7"/>
              </a:rPr>
              <a:t>Worldwide ids</a:t>
            </a:r>
            <a:endParaRPr lang="en-US" dirty="0"/>
          </a:p>
        </p:txBody>
      </p:sp>
      <p:pic>
        <p:nvPicPr>
          <p:cNvPr id="4" name="Picture 3">
            <a:extLst>
              <a:ext uri="{FF2B5EF4-FFF2-40B4-BE49-F238E27FC236}">
                <a16:creationId xmlns:a16="http://schemas.microsoft.com/office/drawing/2014/main" id="{6745BCA6-5D53-4248-8921-7A5F7524E2B5}"/>
              </a:ext>
            </a:extLst>
          </p:cNvPr>
          <p:cNvPicPr>
            <a:picLocks noChangeAspect="1"/>
          </p:cNvPicPr>
          <p:nvPr/>
        </p:nvPicPr>
        <p:blipFill>
          <a:blip r:embed="rId8"/>
          <a:stretch>
            <a:fillRect/>
          </a:stretch>
        </p:blipFill>
        <p:spPr>
          <a:xfrm>
            <a:off x="7638940" y="838200"/>
            <a:ext cx="4553060" cy="2740203"/>
          </a:xfrm>
          <a:prstGeom prst="rect">
            <a:avLst/>
          </a:prstGeom>
        </p:spPr>
      </p:pic>
    </p:spTree>
    <p:extLst>
      <p:ext uri="{BB962C8B-B14F-4D97-AF65-F5344CB8AC3E}">
        <p14:creationId xmlns:p14="http://schemas.microsoft.com/office/powerpoint/2010/main" val="3032164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6EDEE-93DD-4365-B3A7-7B7161508299}"/>
              </a:ext>
            </a:extLst>
          </p:cNvPr>
          <p:cNvSpPr>
            <a:spLocks noGrp="1"/>
          </p:cNvSpPr>
          <p:nvPr>
            <p:ph type="title"/>
          </p:nvPr>
        </p:nvSpPr>
        <p:spPr/>
        <p:txBody>
          <a:bodyPr/>
          <a:lstStyle/>
          <a:p>
            <a:r>
              <a:rPr lang="en-US" dirty="0">
                <a:cs typeface="Calibri"/>
              </a:rPr>
              <a:t>User Managed Access (UMA)</a:t>
            </a:r>
            <a:endParaRPr lang="en-US" dirty="0"/>
          </a:p>
        </p:txBody>
      </p:sp>
      <p:pic>
        <p:nvPicPr>
          <p:cNvPr id="4" name="Picture 4" descr="A close up of text on a white background&#10;&#10;Description generated with high confidence">
            <a:extLst>
              <a:ext uri="{FF2B5EF4-FFF2-40B4-BE49-F238E27FC236}">
                <a16:creationId xmlns:a16="http://schemas.microsoft.com/office/drawing/2014/main" id="{8977F0B0-F56E-47A4-98CB-5E97899A1E2F}"/>
              </a:ext>
            </a:extLst>
          </p:cNvPr>
          <p:cNvPicPr>
            <a:picLocks noGrp="1" noChangeAspect="1"/>
          </p:cNvPicPr>
          <p:nvPr>
            <p:ph idx="1"/>
          </p:nvPr>
        </p:nvPicPr>
        <p:blipFill>
          <a:blip r:embed="rId2"/>
          <a:stretch>
            <a:fillRect/>
          </a:stretch>
        </p:blipFill>
        <p:spPr>
          <a:xfrm>
            <a:off x="2576699" y="1076960"/>
            <a:ext cx="7038601" cy="5100003"/>
          </a:xfrm>
          <a:prstGeom prst="rect">
            <a:avLst/>
          </a:prstGeom>
        </p:spPr>
      </p:pic>
      <p:sp>
        <p:nvSpPr>
          <p:cNvPr id="6" name="TextBox 5">
            <a:extLst>
              <a:ext uri="{FF2B5EF4-FFF2-40B4-BE49-F238E27FC236}">
                <a16:creationId xmlns:a16="http://schemas.microsoft.com/office/drawing/2014/main" id="{61F8C744-7AD0-416A-BBA4-26B015AE45E2}"/>
              </a:ext>
            </a:extLst>
          </p:cNvPr>
          <p:cNvSpPr txBox="1"/>
          <p:nvPr/>
        </p:nvSpPr>
        <p:spPr>
          <a:xfrm>
            <a:off x="2833255" y="6421583"/>
            <a:ext cx="7813962" cy="46166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hlinkClick r:id="rId3"/>
              </a:rPr>
              <a:t>https://en.wikipedia.org/wiki/User-Managed_Access</a:t>
            </a:r>
            <a:r>
              <a:rPr lang="en-US" sz="2400" dirty="0"/>
              <a:t> </a:t>
            </a:r>
            <a:endParaRPr lang="en-US" sz="2400" dirty="0">
              <a:cs typeface="Calibri"/>
            </a:endParaRPr>
          </a:p>
        </p:txBody>
      </p:sp>
    </p:spTree>
    <p:extLst>
      <p:ext uri="{BB962C8B-B14F-4D97-AF65-F5344CB8AC3E}">
        <p14:creationId xmlns:p14="http://schemas.microsoft.com/office/powerpoint/2010/main" val="1928428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6BC2-75DB-4A67-8864-B36112875B2E}"/>
              </a:ext>
            </a:extLst>
          </p:cNvPr>
          <p:cNvSpPr>
            <a:spLocks noGrp="1"/>
          </p:cNvSpPr>
          <p:nvPr>
            <p:ph type="title"/>
          </p:nvPr>
        </p:nvSpPr>
        <p:spPr/>
        <p:txBody>
          <a:bodyPr/>
          <a:lstStyle/>
          <a:p>
            <a:r>
              <a:rPr lang="en-US">
                <a:cs typeface="Calibri"/>
              </a:rPr>
              <a:t>Trust models - Summary</a:t>
            </a:r>
            <a:endParaRPr lang="en-US"/>
          </a:p>
        </p:txBody>
      </p:sp>
      <p:graphicFrame>
        <p:nvGraphicFramePr>
          <p:cNvPr id="4" name="Table 4">
            <a:extLst>
              <a:ext uri="{FF2B5EF4-FFF2-40B4-BE49-F238E27FC236}">
                <a16:creationId xmlns:a16="http://schemas.microsoft.com/office/drawing/2014/main" id="{C0694FC4-8621-4FA5-BE1F-DA337F6A4B14}"/>
              </a:ext>
            </a:extLst>
          </p:cNvPr>
          <p:cNvGraphicFramePr>
            <a:graphicFrameLocks noGrp="1"/>
          </p:cNvGraphicFramePr>
          <p:nvPr>
            <p:ph idx="1"/>
            <p:extLst>
              <p:ext uri="{D42A27DB-BD31-4B8C-83A1-F6EECF244321}">
                <p14:modId xmlns:p14="http://schemas.microsoft.com/office/powerpoint/2010/main" val="2873554889"/>
              </p:ext>
            </p:extLst>
          </p:nvPr>
        </p:nvGraphicFramePr>
        <p:xfrm>
          <a:off x="609600" y="1371600"/>
          <a:ext cx="10972800" cy="2286000"/>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882924478"/>
                    </a:ext>
                  </a:extLst>
                </a:gridCol>
                <a:gridCol w="2514600">
                  <a:extLst>
                    <a:ext uri="{9D8B030D-6E8A-4147-A177-3AD203B41FA5}">
                      <a16:colId xmlns:a16="http://schemas.microsoft.com/office/drawing/2014/main" val="1359398169"/>
                    </a:ext>
                  </a:extLst>
                </a:gridCol>
                <a:gridCol w="2743200">
                  <a:extLst>
                    <a:ext uri="{9D8B030D-6E8A-4147-A177-3AD203B41FA5}">
                      <a16:colId xmlns:a16="http://schemas.microsoft.com/office/drawing/2014/main" val="3241006412"/>
                    </a:ext>
                  </a:extLst>
                </a:gridCol>
                <a:gridCol w="3200400">
                  <a:extLst>
                    <a:ext uri="{9D8B030D-6E8A-4147-A177-3AD203B41FA5}">
                      <a16:colId xmlns:a16="http://schemas.microsoft.com/office/drawing/2014/main" val="2666246382"/>
                    </a:ext>
                  </a:extLst>
                </a:gridCol>
              </a:tblGrid>
              <a:tr h="370840">
                <a:tc>
                  <a:txBody>
                    <a:bodyPr/>
                    <a:lstStyle/>
                    <a:p>
                      <a:r>
                        <a:rPr lang="en-US" sz="2400" dirty="0"/>
                        <a:t>Implementation</a:t>
                      </a:r>
                    </a:p>
                  </a:txBody>
                  <a:tcPr marL="121920" marR="121920"/>
                </a:tc>
                <a:tc>
                  <a:txBody>
                    <a:bodyPr/>
                    <a:lstStyle/>
                    <a:p>
                      <a:r>
                        <a:rPr lang="en-US" sz="2400" dirty="0"/>
                        <a:t>Authentication</a:t>
                      </a:r>
                    </a:p>
                  </a:txBody>
                  <a:tcPr marL="121920" marR="121920"/>
                </a:tc>
                <a:tc>
                  <a:txBody>
                    <a:bodyPr/>
                    <a:lstStyle/>
                    <a:p>
                      <a:r>
                        <a:rPr lang="en-US" sz="2400" dirty="0"/>
                        <a:t>Authorization</a:t>
                      </a:r>
                    </a:p>
                  </a:txBody>
                  <a:tcPr marL="121920" marR="121920"/>
                </a:tc>
                <a:tc>
                  <a:txBody>
                    <a:bodyPr/>
                    <a:lstStyle/>
                    <a:p>
                      <a:r>
                        <a:rPr lang="en-US" sz="2400" dirty="0"/>
                        <a:t>Deployment</a:t>
                      </a:r>
                    </a:p>
                  </a:txBody>
                  <a:tcPr marL="121920" marR="121920"/>
                </a:tc>
                <a:extLst>
                  <a:ext uri="{0D108BD9-81ED-4DB2-BD59-A6C34878D82A}">
                    <a16:rowId xmlns:a16="http://schemas.microsoft.com/office/drawing/2014/main" val="3625032448"/>
                  </a:ext>
                </a:extLst>
              </a:tr>
              <a:tr h="370840">
                <a:tc>
                  <a:txBody>
                    <a:bodyPr/>
                    <a:lstStyle/>
                    <a:p>
                      <a:r>
                        <a:rPr lang="en-US" sz="2400" b="1" dirty="0"/>
                        <a:t>Kerberos/RADIUS</a:t>
                      </a:r>
                    </a:p>
                  </a:txBody>
                  <a:tcPr marL="121920" marR="121920"/>
                </a:tc>
                <a:tc gridSpan="2">
                  <a:txBody>
                    <a:bodyPr/>
                    <a:lstStyle/>
                    <a:p>
                      <a:pPr algn="ctr"/>
                      <a:r>
                        <a:rPr lang="en-US" sz="2400" b="1" dirty="0"/>
                        <a:t> Integrated</a:t>
                      </a:r>
                    </a:p>
                  </a:txBody>
                  <a:tcPr marL="121920" marR="121920"/>
                </a:tc>
                <a:tc hMerge="1">
                  <a:txBody>
                    <a:bodyPr/>
                    <a:lstStyle/>
                    <a:p>
                      <a:endParaRPr lang="en-US"/>
                    </a:p>
                  </a:txBody>
                  <a:tcPr/>
                </a:tc>
                <a:tc>
                  <a:txBody>
                    <a:bodyPr/>
                    <a:lstStyle/>
                    <a:p>
                      <a:r>
                        <a:rPr lang="en-US" sz="2400" b="1"/>
                        <a:t>Workgroups/Domains</a:t>
                      </a:r>
                    </a:p>
                  </a:txBody>
                  <a:tcPr marL="121920" marR="121920"/>
                </a:tc>
                <a:extLst>
                  <a:ext uri="{0D108BD9-81ED-4DB2-BD59-A6C34878D82A}">
                    <a16:rowId xmlns:a16="http://schemas.microsoft.com/office/drawing/2014/main" val="1286160483"/>
                  </a:ext>
                </a:extLst>
              </a:tr>
              <a:tr h="370840">
                <a:tc>
                  <a:txBody>
                    <a:bodyPr/>
                    <a:lstStyle/>
                    <a:p>
                      <a:r>
                        <a:rPr lang="en-US" sz="2400" b="1" dirty="0"/>
                        <a:t>SAML/Shibboleth</a:t>
                      </a:r>
                    </a:p>
                  </a:txBody>
                  <a:tcPr marL="121920" marR="121920"/>
                </a:tc>
                <a:tc>
                  <a:txBody>
                    <a:bodyPr/>
                    <a:lstStyle/>
                    <a:p>
                      <a:r>
                        <a:rPr lang="en-US" sz="2400" b="1" dirty="0"/>
                        <a:t>External</a:t>
                      </a:r>
                    </a:p>
                  </a:txBody>
                  <a:tcPr marL="121920" marR="121920"/>
                </a:tc>
                <a:tc>
                  <a:txBody>
                    <a:bodyPr/>
                    <a:lstStyle/>
                    <a:p>
                      <a:r>
                        <a:rPr lang="en-US" sz="2400" b="1"/>
                        <a:t>Internal</a:t>
                      </a:r>
                      <a:endParaRPr lang="en-US" sz="2400" b="1" dirty="0"/>
                    </a:p>
                  </a:txBody>
                  <a:tcPr marL="121920" marR="121920"/>
                </a:tc>
                <a:tc>
                  <a:txBody>
                    <a:bodyPr/>
                    <a:lstStyle/>
                    <a:p>
                      <a:r>
                        <a:rPr lang="en-US" sz="2400" b="1" dirty="0"/>
                        <a:t>Federations</a:t>
                      </a:r>
                    </a:p>
                  </a:txBody>
                  <a:tcPr marL="121920" marR="121920"/>
                </a:tc>
                <a:extLst>
                  <a:ext uri="{0D108BD9-81ED-4DB2-BD59-A6C34878D82A}">
                    <a16:rowId xmlns:a16="http://schemas.microsoft.com/office/drawing/2014/main" val="516942224"/>
                  </a:ext>
                </a:extLst>
              </a:tr>
              <a:tr h="370840">
                <a:tc>
                  <a:txBody>
                    <a:bodyPr/>
                    <a:lstStyle/>
                    <a:p>
                      <a:r>
                        <a:rPr lang="en-US" sz="2400" b="1" dirty="0"/>
                        <a:t>OAuth/OpenID</a:t>
                      </a:r>
                    </a:p>
                  </a:txBody>
                  <a:tcPr marL="121920" marR="121920"/>
                </a:tc>
                <a:tc>
                  <a:txBody>
                    <a:bodyPr/>
                    <a:lstStyle/>
                    <a:p>
                      <a:r>
                        <a:rPr lang="en-US" sz="2400" b="1" dirty="0"/>
                        <a:t>External</a:t>
                      </a:r>
                    </a:p>
                  </a:txBody>
                  <a:tcPr marL="121920" marR="121920"/>
                </a:tc>
                <a:tc>
                  <a:txBody>
                    <a:bodyPr/>
                    <a:lstStyle/>
                    <a:p>
                      <a:r>
                        <a:rPr lang="en-US" sz="2400" b="1"/>
                        <a:t>Delegated (Human)</a:t>
                      </a:r>
                      <a:endParaRPr lang="en-US" sz="2400" b="1" dirty="0"/>
                    </a:p>
                  </a:txBody>
                  <a:tcPr marL="121920" marR="121920"/>
                </a:tc>
                <a:tc>
                  <a:txBody>
                    <a:bodyPr/>
                    <a:lstStyle/>
                    <a:p>
                      <a:r>
                        <a:rPr lang="en-US" sz="2400" b="1" dirty="0"/>
                        <a:t>Web apps/API</a:t>
                      </a:r>
                    </a:p>
                  </a:txBody>
                  <a:tcPr marL="121920" marR="121920"/>
                </a:tc>
                <a:extLst>
                  <a:ext uri="{0D108BD9-81ED-4DB2-BD59-A6C34878D82A}">
                    <a16:rowId xmlns:a16="http://schemas.microsoft.com/office/drawing/2014/main" val="770850643"/>
                  </a:ext>
                </a:extLst>
              </a:tr>
              <a:tr h="370840">
                <a:tc>
                  <a:txBody>
                    <a:bodyPr/>
                    <a:lstStyle/>
                    <a:p>
                      <a:r>
                        <a:rPr lang="en-US" sz="2400" b="1" dirty="0"/>
                        <a:t>UMA</a:t>
                      </a:r>
                    </a:p>
                  </a:txBody>
                  <a:tcPr marL="121920" marR="121920"/>
                </a:tc>
                <a:tc>
                  <a:txBody>
                    <a:bodyPr/>
                    <a:lstStyle/>
                    <a:p>
                      <a:r>
                        <a:rPr lang="en-US" sz="2400" b="1" dirty="0"/>
                        <a:t>Delegated</a:t>
                      </a:r>
                    </a:p>
                  </a:txBody>
                  <a:tcPr marL="121920" marR="121920"/>
                </a:tc>
                <a:tc>
                  <a:txBody>
                    <a:bodyPr/>
                    <a:lstStyle/>
                    <a:p>
                      <a:r>
                        <a:rPr lang="en-US" sz="2400" b="1" dirty="0"/>
                        <a:t>Delegated (API)</a:t>
                      </a:r>
                    </a:p>
                  </a:txBody>
                  <a:tcPr marL="121920" marR="121920"/>
                </a:tc>
                <a:tc>
                  <a:txBody>
                    <a:bodyPr/>
                    <a:lstStyle/>
                    <a:p>
                      <a:r>
                        <a:rPr lang="en-US" sz="2400" b="1" dirty="0"/>
                        <a:t>API</a:t>
                      </a:r>
                    </a:p>
                  </a:txBody>
                  <a:tcPr marL="121920" marR="121920"/>
                </a:tc>
                <a:extLst>
                  <a:ext uri="{0D108BD9-81ED-4DB2-BD59-A6C34878D82A}">
                    <a16:rowId xmlns:a16="http://schemas.microsoft.com/office/drawing/2014/main" val="3807950483"/>
                  </a:ext>
                </a:extLst>
              </a:tr>
            </a:tbl>
          </a:graphicData>
        </a:graphic>
      </p:graphicFrame>
    </p:spTree>
    <p:extLst>
      <p:ext uri="{BB962C8B-B14F-4D97-AF65-F5344CB8AC3E}">
        <p14:creationId xmlns:p14="http://schemas.microsoft.com/office/powerpoint/2010/main" val="180387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5507-0553-DED5-00CC-FD1C2DC4CA3A}"/>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1639D325-D818-969D-5A54-E62606FEED15}"/>
              </a:ext>
            </a:extLst>
          </p:cNvPr>
          <p:cNvSpPr>
            <a:spLocks noGrp="1"/>
          </p:cNvSpPr>
          <p:nvPr>
            <p:ph idx="1"/>
          </p:nvPr>
        </p:nvSpPr>
        <p:spPr/>
        <p:txBody>
          <a:bodyPr>
            <a:normAutofit lnSpcReduction="10000"/>
          </a:bodyPr>
          <a:lstStyle/>
          <a:p>
            <a:r>
              <a:rPr lang="en-US" dirty="0"/>
              <a:t>Mandatory access control (MAC)</a:t>
            </a:r>
          </a:p>
          <a:p>
            <a:pPr lvl="1"/>
            <a:r>
              <a:rPr lang="en-US" dirty="0"/>
              <a:t>Enforce control as set by a security policy administrator</a:t>
            </a:r>
          </a:p>
          <a:p>
            <a:pPr lvl="1"/>
            <a:r>
              <a:rPr lang="en-US" dirty="0"/>
              <a:t>Users do not have the ability to grant access or change policy</a:t>
            </a:r>
          </a:p>
          <a:p>
            <a:r>
              <a:rPr lang="en-US" dirty="0"/>
              <a:t>Discretionary access control (DAC) </a:t>
            </a:r>
          </a:p>
          <a:p>
            <a:pPr lvl="1"/>
            <a:r>
              <a:rPr lang="en-US" dirty="0"/>
              <a:t>Assigns owners for objects like files and directories</a:t>
            </a:r>
          </a:p>
          <a:p>
            <a:pPr lvl="1"/>
            <a:r>
              <a:rPr lang="en-US" dirty="0"/>
              <a:t>Allows the owner to delegate rights and permissions to those objects</a:t>
            </a:r>
          </a:p>
          <a:p>
            <a:r>
              <a:rPr lang="en-US" dirty="0"/>
              <a:t>Role-based access control (RBAC) </a:t>
            </a:r>
          </a:p>
          <a:p>
            <a:pPr lvl="1"/>
            <a:r>
              <a:rPr lang="en-US" dirty="0"/>
              <a:t>Roles are matched with privileges</a:t>
            </a:r>
          </a:p>
          <a:p>
            <a:pPr lvl="1"/>
            <a:r>
              <a:rPr lang="en-US" dirty="0"/>
              <a:t>Permissions are granted only to roles not users</a:t>
            </a:r>
          </a:p>
        </p:txBody>
      </p:sp>
    </p:spTree>
    <p:extLst>
      <p:ext uri="{BB962C8B-B14F-4D97-AF65-F5344CB8AC3E}">
        <p14:creationId xmlns:p14="http://schemas.microsoft.com/office/powerpoint/2010/main" val="484522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6E59C-5C89-B03A-9D90-9883CD10B040}"/>
              </a:ext>
            </a:extLst>
          </p:cNvPr>
          <p:cNvSpPr>
            <a:spLocks noGrp="1"/>
          </p:cNvSpPr>
          <p:nvPr>
            <p:ph type="title"/>
          </p:nvPr>
        </p:nvSpPr>
        <p:spPr/>
        <p:txBody>
          <a:bodyPr/>
          <a:lstStyle/>
          <a:p>
            <a:r>
              <a:rPr lang="en-US" dirty="0"/>
              <a:t>CRUDE  (Map to REST HTML verbs for single resources)</a:t>
            </a:r>
          </a:p>
        </p:txBody>
      </p:sp>
      <p:sp>
        <p:nvSpPr>
          <p:cNvPr id="3" name="Content Placeholder 2">
            <a:extLst>
              <a:ext uri="{FF2B5EF4-FFF2-40B4-BE49-F238E27FC236}">
                <a16:creationId xmlns:a16="http://schemas.microsoft.com/office/drawing/2014/main" id="{F95E1724-1652-239E-AEA8-2EAA99AE3099}"/>
              </a:ext>
            </a:extLst>
          </p:cNvPr>
          <p:cNvSpPr>
            <a:spLocks noGrp="1"/>
          </p:cNvSpPr>
          <p:nvPr>
            <p:ph idx="1"/>
          </p:nvPr>
        </p:nvSpPr>
        <p:spPr/>
        <p:txBody>
          <a:bodyPr/>
          <a:lstStyle/>
          <a:p>
            <a:r>
              <a:rPr lang="en-US" dirty="0"/>
              <a:t>Create (PUT)</a:t>
            </a:r>
          </a:p>
          <a:p>
            <a:r>
              <a:rPr lang="en-US" dirty="0"/>
              <a:t>Read (GET)</a:t>
            </a:r>
          </a:p>
          <a:p>
            <a:r>
              <a:rPr lang="en-US" dirty="0"/>
              <a:t>Update (PATCH)</a:t>
            </a:r>
          </a:p>
          <a:p>
            <a:r>
              <a:rPr lang="en-US" dirty="0"/>
              <a:t>Delete (DELETE)</a:t>
            </a:r>
          </a:p>
          <a:p>
            <a:r>
              <a:rPr lang="en-US" dirty="0"/>
              <a:t>Execute (POST)</a:t>
            </a:r>
          </a:p>
        </p:txBody>
      </p:sp>
      <p:pic>
        <p:nvPicPr>
          <p:cNvPr id="4" name="Picture 3">
            <a:extLst>
              <a:ext uri="{FF2B5EF4-FFF2-40B4-BE49-F238E27FC236}">
                <a16:creationId xmlns:a16="http://schemas.microsoft.com/office/drawing/2014/main" id="{51C894D2-0CF1-996C-1F99-C36B0A3DDD24}"/>
              </a:ext>
            </a:extLst>
          </p:cNvPr>
          <p:cNvPicPr>
            <a:picLocks noChangeAspect="1"/>
          </p:cNvPicPr>
          <p:nvPr/>
        </p:nvPicPr>
        <p:blipFill>
          <a:blip r:embed="rId2"/>
          <a:stretch>
            <a:fillRect/>
          </a:stretch>
        </p:blipFill>
        <p:spPr>
          <a:xfrm>
            <a:off x="3733800" y="1201397"/>
            <a:ext cx="8237315" cy="5333999"/>
          </a:xfrm>
          <a:prstGeom prst="rect">
            <a:avLst/>
          </a:prstGeom>
        </p:spPr>
      </p:pic>
    </p:spTree>
    <p:extLst>
      <p:ext uri="{BB962C8B-B14F-4D97-AF65-F5344CB8AC3E}">
        <p14:creationId xmlns:p14="http://schemas.microsoft.com/office/powerpoint/2010/main" val="2459789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76DE4-A42E-DAC7-823B-26212C1B2C2B}"/>
              </a:ext>
            </a:extLst>
          </p:cNvPr>
          <p:cNvSpPr>
            <a:spLocks noGrp="1"/>
          </p:cNvSpPr>
          <p:nvPr>
            <p:ph type="title"/>
          </p:nvPr>
        </p:nvSpPr>
        <p:spPr/>
        <p:txBody>
          <a:bodyPr/>
          <a:lstStyle/>
          <a:p>
            <a:r>
              <a:rPr lang="en-US" dirty="0"/>
              <a:t>B</a:t>
            </a:r>
            <a:r>
              <a:rPr lang="en-US"/>
              <a:t>iometrics</a:t>
            </a:r>
            <a:endParaRPr lang="en-US" dirty="0"/>
          </a:p>
        </p:txBody>
      </p:sp>
      <p:sp>
        <p:nvSpPr>
          <p:cNvPr id="3" name="Content Placeholder 2">
            <a:extLst>
              <a:ext uri="{FF2B5EF4-FFF2-40B4-BE49-F238E27FC236}">
                <a16:creationId xmlns:a16="http://schemas.microsoft.com/office/drawing/2014/main" id="{BA486958-3055-F2B2-5A04-01BD47E47F4F}"/>
              </a:ext>
            </a:extLst>
          </p:cNvPr>
          <p:cNvSpPr>
            <a:spLocks noGrp="1"/>
          </p:cNvSpPr>
          <p:nvPr>
            <p:ph idx="1"/>
          </p:nvPr>
        </p:nvSpPr>
        <p:spPr/>
        <p:txBody>
          <a:bodyPr>
            <a:normAutofit/>
          </a:bodyPr>
          <a:lstStyle/>
          <a:p>
            <a:r>
              <a:rPr lang="en-US" sz="2800" dirty="0">
                <a:hlinkClick r:id="rId2"/>
              </a:rPr>
              <a:t>https://duo.com/labs/research/the-good-and-bad-of-biometrics</a:t>
            </a:r>
            <a:r>
              <a:rPr lang="en-US" sz="2800" dirty="0"/>
              <a:t> </a:t>
            </a:r>
          </a:p>
        </p:txBody>
      </p:sp>
      <p:pic>
        <p:nvPicPr>
          <p:cNvPr id="4" name="Picture 3">
            <a:extLst>
              <a:ext uri="{FF2B5EF4-FFF2-40B4-BE49-F238E27FC236}">
                <a16:creationId xmlns:a16="http://schemas.microsoft.com/office/drawing/2014/main" id="{FB2D2493-F26F-74E1-58F2-D46E718A4C0B}"/>
              </a:ext>
            </a:extLst>
          </p:cNvPr>
          <p:cNvPicPr>
            <a:picLocks noChangeAspect="1"/>
          </p:cNvPicPr>
          <p:nvPr/>
        </p:nvPicPr>
        <p:blipFill>
          <a:blip r:embed="rId3"/>
          <a:stretch>
            <a:fillRect/>
          </a:stretch>
        </p:blipFill>
        <p:spPr>
          <a:xfrm>
            <a:off x="1066799" y="2209800"/>
            <a:ext cx="4730421" cy="4286250"/>
          </a:xfrm>
          <a:prstGeom prst="rect">
            <a:avLst/>
          </a:prstGeom>
        </p:spPr>
      </p:pic>
      <p:pic>
        <p:nvPicPr>
          <p:cNvPr id="5" name="Picture 4">
            <a:extLst>
              <a:ext uri="{FF2B5EF4-FFF2-40B4-BE49-F238E27FC236}">
                <a16:creationId xmlns:a16="http://schemas.microsoft.com/office/drawing/2014/main" id="{AD93D39E-1442-9A0D-9625-62681C440487}"/>
              </a:ext>
            </a:extLst>
          </p:cNvPr>
          <p:cNvPicPr>
            <a:picLocks noChangeAspect="1"/>
          </p:cNvPicPr>
          <p:nvPr/>
        </p:nvPicPr>
        <p:blipFill>
          <a:blip r:embed="rId4"/>
          <a:stretch>
            <a:fillRect/>
          </a:stretch>
        </p:blipFill>
        <p:spPr>
          <a:xfrm>
            <a:off x="5943600" y="2272506"/>
            <a:ext cx="4762962" cy="4223543"/>
          </a:xfrm>
          <a:prstGeom prst="rect">
            <a:avLst/>
          </a:prstGeom>
        </p:spPr>
      </p:pic>
    </p:spTree>
    <p:extLst>
      <p:ext uri="{BB962C8B-B14F-4D97-AF65-F5344CB8AC3E}">
        <p14:creationId xmlns:p14="http://schemas.microsoft.com/office/powerpoint/2010/main" val="1981548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3CBF-CB85-CABE-B738-FE5105FBB39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AD8EFA8-0F61-D6B5-36EE-0854A6F8BC81}"/>
              </a:ext>
            </a:extLst>
          </p:cNvPr>
          <p:cNvSpPr>
            <a:spLocks noGrp="1"/>
          </p:cNvSpPr>
          <p:nvPr>
            <p:ph idx="1"/>
          </p:nvPr>
        </p:nvSpPr>
        <p:spPr/>
        <p:txBody>
          <a:bodyPr/>
          <a:lstStyle/>
          <a:p>
            <a:pPr marL="0" indent="0">
              <a:buNone/>
            </a:pPr>
            <a:r>
              <a:rPr lang="en-US" dirty="0"/>
              <a:t>Marie is implementing a PAM solution and wants to ensure that root passwords are available in the event of an outage. Which PAM-related tool is most likely to be useful in this situation?</a:t>
            </a:r>
          </a:p>
          <a:p>
            <a:pPr marL="514350" indent="-514350">
              <a:buFont typeface="+mj-lt"/>
              <a:buAutoNum type="alphaUcPeriod"/>
            </a:pPr>
            <a:r>
              <a:rPr lang="en-US" dirty="0"/>
              <a:t>Ephemeral accounts</a:t>
            </a:r>
          </a:p>
          <a:p>
            <a:pPr marL="514350" indent="-514350">
              <a:buFont typeface="+mj-lt"/>
              <a:buAutoNum type="alphaUcPeriod"/>
            </a:pPr>
            <a:r>
              <a:rPr lang="en-US" dirty="0"/>
              <a:t>Just-in-time permissions</a:t>
            </a:r>
          </a:p>
          <a:p>
            <a:pPr marL="514350" indent="-514350">
              <a:buFont typeface="+mj-lt"/>
              <a:buAutoNum type="alphaUcPeriod"/>
            </a:pPr>
            <a:r>
              <a:rPr lang="en-US" dirty="0"/>
              <a:t>Password vaulting</a:t>
            </a:r>
          </a:p>
          <a:p>
            <a:pPr marL="514350" indent="-514350">
              <a:buFont typeface="+mj-lt"/>
              <a:buAutoNum type="alphaUcPeriod"/>
            </a:pPr>
            <a:r>
              <a:rPr lang="en-US" dirty="0"/>
              <a:t>Token-based authentication</a:t>
            </a:r>
          </a:p>
        </p:txBody>
      </p:sp>
    </p:spTree>
    <p:extLst>
      <p:ext uri="{BB962C8B-B14F-4D97-AF65-F5344CB8AC3E}">
        <p14:creationId xmlns:p14="http://schemas.microsoft.com/office/powerpoint/2010/main" val="218271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3" end="3"/>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BB0C-49DD-CB83-C4C6-2D921414EB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918DB1-AB78-9FC9-47A9-F0F88106F254}"/>
              </a:ext>
            </a:extLst>
          </p:cNvPr>
          <p:cNvSpPr>
            <a:spLocks noGrp="1"/>
          </p:cNvSpPr>
          <p:nvPr>
            <p:ph idx="1"/>
          </p:nvPr>
        </p:nvSpPr>
        <p:spPr/>
        <p:txBody>
          <a:bodyPr/>
          <a:lstStyle/>
          <a:p>
            <a:pPr marL="0" indent="0">
              <a:buNone/>
            </a:pPr>
            <a:r>
              <a:rPr lang="en-US" dirty="0"/>
              <a:t>Which of the following biometric technologies is most broadly deployed due to its ease of use and acceptance from end users?</a:t>
            </a:r>
          </a:p>
          <a:p>
            <a:pPr marL="514350" indent="-514350">
              <a:buFont typeface="+mj-lt"/>
              <a:buAutoNum type="alphaUcPeriod"/>
            </a:pPr>
            <a:r>
              <a:rPr lang="en-US" dirty="0"/>
              <a:t>Voice print recognition</a:t>
            </a:r>
          </a:p>
          <a:p>
            <a:pPr marL="514350" indent="-514350">
              <a:buFont typeface="+mj-lt"/>
              <a:buAutoNum type="alphaUcPeriod"/>
            </a:pPr>
            <a:r>
              <a:rPr lang="en-US" dirty="0"/>
              <a:t>Gait recognition</a:t>
            </a:r>
          </a:p>
          <a:p>
            <a:pPr marL="514350" indent="-514350">
              <a:buFont typeface="+mj-lt"/>
              <a:buAutoNum type="alphaUcPeriod"/>
            </a:pPr>
            <a:r>
              <a:rPr lang="en-US" dirty="0"/>
              <a:t>Retina scanners</a:t>
            </a:r>
          </a:p>
          <a:p>
            <a:pPr marL="514350" indent="-514350">
              <a:buFont typeface="+mj-lt"/>
              <a:buAutoNum type="alphaUcPeriod"/>
            </a:pPr>
            <a:r>
              <a:rPr lang="en-US" dirty="0"/>
              <a:t>Fingerprint scanner</a:t>
            </a:r>
          </a:p>
        </p:txBody>
      </p:sp>
    </p:spTree>
    <p:extLst>
      <p:ext uri="{BB962C8B-B14F-4D97-AF65-F5344CB8AC3E}">
        <p14:creationId xmlns:p14="http://schemas.microsoft.com/office/powerpoint/2010/main" val="216550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4" end="4"/>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FCEB9-5010-EDA6-BA72-30FC8191CC42}"/>
              </a:ext>
            </a:extLst>
          </p:cNvPr>
          <p:cNvSpPr>
            <a:spLocks noGrp="1"/>
          </p:cNvSpPr>
          <p:nvPr>
            <p:ph type="title"/>
          </p:nvPr>
        </p:nvSpPr>
        <p:spPr/>
        <p:txBody>
          <a:bodyPr/>
          <a:lstStyle/>
          <a:p>
            <a:endParaRPr lang="en-US"/>
          </a:p>
        </p:txBody>
      </p:sp>
      <p:pic>
        <p:nvPicPr>
          <p:cNvPr id="5" name="Content Placeholder 4" descr="A diagram of a computer system&#10;&#10;Description automatically generated">
            <a:extLst>
              <a:ext uri="{FF2B5EF4-FFF2-40B4-BE49-F238E27FC236}">
                <a16:creationId xmlns:a16="http://schemas.microsoft.com/office/drawing/2014/main" id="{E753B6B3-4744-AD41-8BE7-47C2A1B2B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4200" y="457200"/>
            <a:ext cx="6209438" cy="6313086"/>
          </a:xfrm>
        </p:spPr>
      </p:pic>
    </p:spTree>
    <p:extLst>
      <p:ext uri="{BB962C8B-B14F-4D97-AF65-F5344CB8AC3E}">
        <p14:creationId xmlns:p14="http://schemas.microsoft.com/office/powerpoint/2010/main" val="3150338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6917B-8FAA-A4B5-4DC0-06AB16F289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F040C3-878A-3AF9-7771-A2466F040947}"/>
              </a:ext>
            </a:extLst>
          </p:cNvPr>
          <p:cNvSpPr>
            <a:spLocks noGrp="1"/>
          </p:cNvSpPr>
          <p:nvPr>
            <p:ph idx="1"/>
          </p:nvPr>
        </p:nvSpPr>
        <p:spPr/>
        <p:txBody>
          <a:bodyPr/>
          <a:lstStyle/>
          <a:p>
            <a:pPr marL="0" indent="0">
              <a:buNone/>
            </a:pPr>
            <a:r>
              <a:rPr lang="en-US" dirty="0"/>
              <a:t>Which type of multifactor authentication is considered the least secure?</a:t>
            </a:r>
          </a:p>
          <a:p>
            <a:pPr marL="514350" indent="-514350">
              <a:buFont typeface="+mj-lt"/>
              <a:buAutoNum type="alphaUcPeriod"/>
            </a:pPr>
            <a:r>
              <a:rPr lang="en-US" dirty="0"/>
              <a:t>HOTP</a:t>
            </a:r>
          </a:p>
          <a:p>
            <a:pPr marL="514350" indent="-514350">
              <a:buFont typeface="+mj-lt"/>
              <a:buAutoNum type="alphaUcPeriod"/>
            </a:pPr>
            <a:r>
              <a:rPr lang="en-US" dirty="0"/>
              <a:t>SMS</a:t>
            </a:r>
          </a:p>
          <a:p>
            <a:pPr marL="514350" indent="-514350">
              <a:buFont typeface="+mj-lt"/>
              <a:buAutoNum type="alphaUcPeriod"/>
            </a:pPr>
            <a:r>
              <a:rPr lang="en-US" dirty="0"/>
              <a:t>TOTP</a:t>
            </a:r>
          </a:p>
          <a:p>
            <a:pPr marL="514350" indent="-514350">
              <a:buFont typeface="+mj-lt"/>
              <a:buAutoNum type="alphaUcPeriod"/>
            </a:pPr>
            <a:r>
              <a:rPr lang="en-US" dirty="0"/>
              <a:t>Biometric</a:t>
            </a:r>
          </a:p>
        </p:txBody>
      </p:sp>
    </p:spTree>
    <p:extLst>
      <p:ext uri="{BB962C8B-B14F-4D97-AF65-F5344CB8AC3E}">
        <p14:creationId xmlns:p14="http://schemas.microsoft.com/office/powerpoint/2010/main" val="182508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2" end="2"/>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B749-323E-6DD7-919E-77AB9222D9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84F7C3E-85B0-C519-129B-32C66364EB5B}"/>
              </a:ext>
            </a:extLst>
          </p:cNvPr>
          <p:cNvSpPr>
            <a:spLocks noGrp="1"/>
          </p:cNvSpPr>
          <p:nvPr>
            <p:ph idx="1"/>
          </p:nvPr>
        </p:nvSpPr>
        <p:spPr/>
        <p:txBody>
          <a:bodyPr/>
          <a:lstStyle/>
          <a:p>
            <a:pPr marL="0" indent="0">
              <a:buNone/>
            </a:pPr>
            <a:r>
              <a:rPr lang="en-US" dirty="0"/>
              <a:t>Which of the following technologies is the least effective means of preventing shared accounts?</a:t>
            </a:r>
          </a:p>
          <a:p>
            <a:pPr marL="514350" indent="-514350">
              <a:buFont typeface="+mj-lt"/>
              <a:buAutoNum type="alphaUcPeriod"/>
            </a:pPr>
            <a:r>
              <a:rPr lang="en-US" dirty="0"/>
              <a:t>Password complexity requirements</a:t>
            </a:r>
          </a:p>
          <a:p>
            <a:pPr marL="514350" indent="-514350">
              <a:buFont typeface="+mj-lt"/>
              <a:buAutoNum type="alphaUcPeriod"/>
            </a:pPr>
            <a:r>
              <a:rPr lang="en-US" dirty="0"/>
              <a:t>Requiring biometric authentication</a:t>
            </a:r>
          </a:p>
          <a:p>
            <a:pPr marL="514350" indent="-514350">
              <a:buFont typeface="+mj-lt"/>
              <a:buAutoNum type="alphaUcPeriod"/>
            </a:pPr>
            <a:r>
              <a:rPr lang="en-US" dirty="0"/>
              <a:t>Requiring one-time passwords via a token</a:t>
            </a:r>
          </a:p>
          <a:p>
            <a:pPr marL="514350" indent="-514350">
              <a:buFont typeface="+mj-lt"/>
              <a:buAutoNum type="alphaUcPeriod"/>
            </a:pPr>
            <a:r>
              <a:rPr lang="en-US" dirty="0"/>
              <a:t>Requiring a one-time password via an application</a:t>
            </a:r>
          </a:p>
        </p:txBody>
      </p:sp>
    </p:spTree>
    <p:extLst>
      <p:ext uri="{BB962C8B-B14F-4D97-AF65-F5344CB8AC3E}">
        <p14:creationId xmlns:p14="http://schemas.microsoft.com/office/powerpoint/2010/main" val="242262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AE2AA42F-84C6-C6AC-4FCD-7AC337305D88}"/>
              </a:ext>
            </a:extLst>
          </p:cNvPr>
          <p:cNvSpPr>
            <a:spLocks noGrp="1"/>
          </p:cNvSpPr>
          <p:nvPr>
            <p:ph type="subTitle" idx="1"/>
          </p:nvPr>
        </p:nvSpPr>
        <p:spPr/>
        <p:txBody>
          <a:bodyPr/>
          <a:lstStyle/>
          <a:p>
            <a:r>
              <a:rPr lang="en-US" dirty="0"/>
              <a:t>Authentication (Events &amp; OpenID)</a:t>
            </a:r>
          </a:p>
        </p:txBody>
      </p:sp>
      <p:sp>
        <p:nvSpPr>
          <p:cNvPr id="4" name="Title 3">
            <a:extLst>
              <a:ext uri="{FF2B5EF4-FFF2-40B4-BE49-F238E27FC236}">
                <a16:creationId xmlns:a16="http://schemas.microsoft.com/office/drawing/2014/main" id="{1926C6EF-8FD8-B544-0BF4-9D39FEEFFEDE}"/>
              </a:ext>
            </a:extLst>
          </p:cNvPr>
          <p:cNvSpPr>
            <a:spLocks noGrp="1"/>
          </p:cNvSpPr>
          <p:nvPr>
            <p:ph type="ctrTitle"/>
          </p:nvPr>
        </p:nvSpPr>
        <p:spPr/>
        <p:txBody>
          <a:bodyPr/>
          <a:lstStyle/>
          <a:p>
            <a:r>
              <a:rPr lang="en-US" dirty="0"/>
              <a:t>LAB</a:t>
            </a:r>
          </a:p>
        </p:txBody>
      </p:sp>
    </p:spTree>
    <p:extLst>
      <p:ext uri="{BB962C8B-B14F-4D97-AF65-F5344CB8AC3E}">
        <p14:creationId xmlns:p14="http://schemas.microsoft.com/office/powerpoint/2010/main" val="3900224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8EB6-779A-4F9B-BC46-C3AEA7A33832}"/>
              </a:ext>
            </a:extLst>
          </p:cNvPr>
          <p:cNvSpPr>
            <a:spLocks noGrp="1"/>
          </p:cNvSpPr>
          <p:nvPr>
            <p:ph type="title"/>
          </p:nvPr>
        </p:nvSpPr>
        <p:spPr/>
        <p:txBody>
          <a:bodyPr>
            <a:normAutofit/>
          </a:bodyPr>
          <a:lstStyle/>
          <a:p>
            <a:r>
              <a:rPr lang="en-US" dirty="0" err="1"/>
              <a:t>BeyondCorp</a:t>
            </a:r>
            <a:r>
              <a:rPr lang="en-US" dirty="0"/>
              <a:t> (Google) </a:t>
            </a:r>
            <a:r>
              <a:rPr lang="en-US" dirty="0">
                <a:hlinkClick r:id="rId3"/>
              </a:rPr>
              <a:t>https://www.beyondcorp.com/</a:t>
            </a:r>
            <a:r>
              <a:rPr lang="en-US" dirty="0"/>
              <a:t> </a:t>
            </a:r>
          </a:p>
        </p:txBody>
      </p:sp>
      <p:pic>
        <p:nvPicPr>
          <p:cNvPr id="4" name="Content Placeholder 3">
            <a:extLst>
              <a:ext uri="{FF2B5EF4-FFF2-40B4-BE49-F238E27FC236}">
                <a16:creationId xmlns:a16="http://schemas.microsoft.com/office/drawing/2014/main" id="{AA0D9B56-991D-4E43-84FF-43849E3AEE8D}"/>
              </a:ext>
            </a:extLst>
          </p:cNvPr>
          <p:cNvPicPr>
            <a:picLocks noGrp="1" noChangeAspect="1"/>
          </p:cNvPicPr>
          <p:nvPr>
            <p:ph idx="4294967295"/>
          </p:nvPr>
        </p:nvPicPr>
        <p:blipFill>
          <a:blip r:embed="rId4"/>
          <a:stretch>
            <a:fillRect/>
          </a:stretch>
        </p:blipFill>
        <p:spPr>
          <a:xfrm>
            <a:off x="1447800" y="898525"/>
            <a:ext cx="9448800" cy="5859463"/>
          </a:xfrm>
          <a:prstGeom prst="rect">
            <a:avLst/>
          </a:prstGeom>
        </p:spPr>
      </p:pic>
      <p:sp>
        <p:nvSpPr>
          <p:cNvPr id="5" name="TextBox 4">
            <a:extLst>
              <a:ext uri="{FF2B5EF4-FFF2-40B4-BE49-F238E27FC236}">
                <a16:creationId xmlns:a16="http://schemas.microsoft.com/office/drawing/2014/main" id="{698B71D2-5D7F-4709-B37A-E352D87F1208}"/>
              </a:ext>
            </a:extLst>
          </p:cNvPr>
          <p:cNvSpPr txBox="1"/>
          <p:nvPr/>
        </p:nvSpPr>
        <p:spPr>
          <a:xfrm>
            <a:off x="4343400" y="6324600"/>
            <a:ext cx="914400" cy="914400"/>
          </a:xfrm>
          <a:prstGeom prst="rect">
            <a:avLst/>
          </a:prstGeom>
        </p:spPr>
        <p:txBody>
          <a:bodyPr vert="horz" wrap="none" lIns="91440" tIns="45720" rIns="91440" bIns="45720" rtlCol="0">
            <a:normAutofit/>
          </a:bodyPr>
          <a:lstStyle/>
          <a:p>
            <a:endParaRPr lang="en-US" sz="2400" dirty="0"/>
          </a:p>
        </p:txBody>
      </p:sp>
    </p:spTree>
    <p:extLst>
      <p:ext uri="{BB962C8B-B14F-4D97-AF65-F5344CB8AC3E}">
        <p14:creationId xmlns:p14="http://schemas.microsoft.com/office/powerpoint/2010/main" val="2402232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B729-B5BC-47B9-8EAD-DFDD45CFBA9D}"/>
              </a:ext>
            </a:extLst>
          </p:cNvPr>
          <p:cNvSpPr>
            <a:spLocks noGrp="1"/>
          </p:cNvSpPr>
          <p:nvPr>
            <p:ph type="title"/>
          </p:nvPr>
        </p:nvSpPr>
        <p:spPr/>
        <p:txBody>
          <a:bodyPr/>
          <a:lstStyle/>
          <a:p>
            <a:r>
              <a:rPr lang="en-US"/>
              <a:t>What’s wrong with passwords? (Management)</a:t>
            </a:r>
          </a:p>
        </p:txBody>
      </p:sp>
      <p:sp>
        <p:nvSpPr>
          <p:cNvPr id="3" name="Content Placeholder 2">
            <a:extLst>
              <a:ext uri="{FF2B5EF4-FFF2-40B4-BE49-F238E27FC236}">
                <a16:creationId xmlns:a16="http://schemas.microsoft.com/office/drawing/2014/main" id="{87D6C724-C90C-4860-990D-892A9596A0AD}"/>
              </a:ext>
            </a:extLst>
          </p:cNvPr>
          <p:cNvSpPr>
            <a:spLocks noGrp="1"/>
          </p:cNvSpPr>
          <p:nvPr>
            <p:ph idx="1"/>
          </p:nvPr>
        </p:nvSpPr>
        <p:spPr/>
        <p:txBody>
          <a:bodyPr/>
          <a:lstStyle/>
          <a:p>
            <a:r>
              <a:rPr lang="en-US" dirty="0"/>
              <a:t>Many are guessable or published defaults</a:t>
            </a:r>
          </a:p>
          <a:p>
            <a:r>
              <a:rPr lang="en-US" dirty="0"/>
              <a:t>Too many complex passwords</a:t>
            </a:r>
          </a:p>
          <a:p>
            <a:pPr lvl="1"/>
            <a:r>
              <a:rPr lang="en-US" dirty="0"/>
              <a:t>forcing people to cope</a:t>
            </a:r>
          </a:p>
          <a:p>
            <a:r>
              <a:rPr lang="en-US" dirty="0"/>
              <a:t>Shared secret (server-user and groups)</a:t>
            </a:r>
          </a:p>
          <a:p>
            <a:r>
              <a:rPr lang="en-US" dirty="0"/>
              <a:t>Don’t know when they been stolen</a:t>
            </a:r>
          </a:p>
          <a:p>
            <a:r>
              <a:rPr lang="en-US" dirty="0"/>
              <a:t>Broken recovery process when forgotten</a:t>
            </a:r>
          </a:p>
          <a:p>
            <a:r>
              <a:rPr lang="en-US" dirty="0"/>
              <a:t>Need secure transmit and storage</a:t>
            </a:r>
          </a:p>
          <a:p>
            <a:r>
              <a:rPr lang="en-US" dirty="0"/>
              <a:t>KBAs are guessable</a:t>
            </a:r>
          </a:p>
        </p:txBody>
      </p:sp>
    </p:spTree>
    <p:extLst>
      <p:ext uri="{BB962C8B-B14F-4D97-AF65-F5344CB8AC3E}">
        <p14:creationId xmlns:p14="http://schemas.microsoft.com/office/powerpoint/2010/main" val="141292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Identity Questions to ask UNH IT?</a:t>
            </a:r>
          </a:p>
        </p:txBody>
      </p:sp>
      <p:sp>
        <p:nvSpPr>
          <p:cNvPr id="5" name="Content Placeholder 4"/>
          <p:cNvSpPr>
            <a:spLocks noGrp="1"/>
          </p:cNvSpPr>
          <p:nvPr>
            <p:ph idx="1"/>
          </p:nvPr>
        </p:nvSpPr>
        <p:spPr/>
        <p:txBody>
          <a:bodyPr/>
          <a:lstStyle/>
          <a:p>
            <a:r>
              <a:rPr lang="en-US"/>
              <a:t>Has anyone tried to login to my UNH account today?</a:t>
            </a:r>
          </a:p>
          <a:p>
            <a:r>
              <a:rPr lang="en-US"/>
              <a:t>How many places is my UNH password stored?</a:t>
            </a:r>
          </a:p>
          <a:p>
            <a:r>
              <a:rPr lang="en-US"/>
              <a:t>Who accessed my data last month?</a:t>
            </a:r>
          </a:p>
          <a:p>
            <a:r>
              <a:rPr lang="en-US"/>
              <a:t>Does UNH IT follow what Google, Apple, Microsoft, or Facebook are doing?</a:t>
            </a:r>
          </a:p>
          <a:p>
            <a:endParaRPr lang="en-US"/>
          </a:p>
          <a:p>
            <a:pPr marL="0" indent="0">
              <a:buNone/>
            </a:pPr>
            <a:endParaRPr lang="en-US"/>
          </a:p>
        </p:txBody>
      </p:sp>
    </p:spTree>
    <p:extLst>
      <p:ext uri="{BB962C8B-B14F-4D97-AF65-F5344CB8AC3E}">
        <p14:creationId xmlns:p14="http://schemas.microsoft.com/office/powerpoint/2010/main" val="35310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Kerberos</a:t>
            </a:r>
          </a:p>
        </p:txBody>
      </p:sp>
      <p:sp>
        <p:nvSpPr>
          <p:cNvPr id="3" name="Content Placeholder 2">
            <a:extLst>
              <a:ext uri="{FF2B5EF4-FFF2-40B4-BE49-F238E27FC236}">
                <a16:creationId xmlns:a16="http://schemas.microsoft.com/office/drawing/2014/main" id="{19A516F5-123D-418C-A84A-C218ECECB5D7}"/>
              </a:ext>
            </a:extLst>
          </p:cNvPr>
          <p:cNvSpPr>
            <a:spLocks noGrp="1"/>
          </p:cNvSpPr>
          <p:nvPr>
            <p:ph idx="1"/>
          </p:nvPr>
        </p:nvSpPr>
        <p:spPr/>
        <p:txBody>
          <a:bodyPr/>
          <a:lstStyle/>
          <a:p>
            <a:endParaRPr lang="en-US"/>
          </a:p>
        </p:txBody>
      </p:sp>
      <p:pic>
        <p:nvPicPr>
          <p:cNvPr id="7172" name="Picture 4" descr="http://www.ericom.com/imgs/diagrams/kerberos.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492" y="910008"/>
            <a:ext cx="9584908" cy="57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8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SAML (Shibboleth) </a:t>
            </a:r>
            <a:r>
              <a:rPr lang="en-US" dirty="0"/>
              <a:t>request flow</a:t>
            </a:r>
          </a:p>
        </p:txBody>
      </p:sp>
      <p:sp>
        <p:nvSpPr>
          <p:cNvPr id="3" name="Content Placeholder 2">
            <a:extLst>
              <a:ext uri="{FF2B5EF4-FFF2-40B4-BE49-F238E27FC236}">
                <a16:creationId xmlns:a16="http://schemas.microsoft.com/office/drawing/2014/main" id="{FA202114-52B3-402E-A98E-4FB933FFA45A}"/>
              </a:ext>
            </a:extLst>
          </p:cNvPr>
          <p:cNvSpPr>
            <a:spLocks noGrp="1"/>
          </p:cNvSpPr>
          <p:nvPr>
            <p:ph idx="1"/>
          </p:nvPr>
        </p:nvSpPr>
        <p:spPr/>
        <p:txBody>
          <a:bodyPr/>
          <a:lstStyle/>
          <a:p>
            <a:endParaRPr lang="en-US"/>
          </a:p>
        </p:txBody>
      </p:sp>
      <p:pic>
        <p:nvPicPr>
          <p:cNvPr id="3076" name="Picture 4" descr="The whole login proced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230" y="966102"/>
            <a:ext cx="8643771" cy="60442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05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SAML Limitations</a:t>
            </a:r>
          </a:p>
        </p:txBody>
      </p:sp>
      <p:sp>
        <p:nvSpPr>
          <p:cNvPr id="4" name="Content Placeholder 3"/>
          <p:cNvSpPr>
            <a:spLocks noGrp="1"/>
          </p:cNvSpPr>
          <p:nvPr>
            <p:ph idx="1"/>
          </p:nvPr>
        </p:nvSpPr>
        <p:spPr/>
        <p:txBody>
          <a:bodyPr/>
          <a:lstStyle/>
          <a:p>
            <a:r>
              <a:rPr lang="en-US" dirty="0"/>
              <a:t>XML can be greater than 10K bytes</a:t>
            </a:r>
          </a:p>
          <a:p>
            <a:pPr lvl="1"/>
            <a:r>
              <a:rPr lang="en-US" dirty="0"/>
              <a:t>Too large for URL or HTTP headers in most browsers</a:t>
            </a:r>
          </a:p>
          <a:p>
            <a:r>
              <a:rPr lang="en-US" dirty="0"/>
              <a:t>Runtimes required for parsing and canonicalization (not mobile friendly)</a:t>
            </a:r>
          </a:p>
          <a:p>
            <a:r>
              <a:rPr lang="en-US" dirty="0"/>
              <a:t>Certificate chain validation often requires a service call</a:t>
            </a:r>
          </a:p>
        </p:txBody>
      </p:sp>
    </p:spTree>
    <p:extLst>
      <p:ext uri="{BB962C8B-B14F-4D97-AF65-F5344CB8AC3E}">
        <p14:creationId xmlns:p14="http://schemas.microsoft.com/office/powerpoint/2010/main" val="3891168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OpenID : Your identity is the resource being requested</a:t>
            </a:r>
            <a:r>
              <a:rPr lang="en-US" dirty="0">
                <a:latin typeface="Calibri" charset="0"/>
              </a:rPr>
              <a:t> </a:t>
            </a:r>
          </a:p>
        </p:txBody>
      </p:sp>
      <p:pic>
        <p:nvPicPr>
          <p:cNvPr id="4" name="Content Placeholder 3"/>
          <p:cNvPicPr>
            <a:picLocks noGrp="1" noChangeAspect="1"/>
          </p:cNvPicPr>
          <p:nvPr>
            <p:ph idx="1"/>
          </p:nvPr>
        </p:nvPicPr>
        <p:blipFill>
          <a:blip r:embed="rId3"/>
          <a:stretch>
            <a:fillRect/>
          </a:stretch>
        </p:blipFill>
        <p:spPr>
          <a:xfrm>
            <a:off x="2321269" y="849573"/>
            <a:ext cx="7346510" cy="5516561"/>
          </a:xfrm>
        </p:spPr>
      </p:pic>
      <p:sp>
        <p:nvSpPr>
          <p:cNvPr id="5" name="Title 1">
            <a:extLst>
              <a:ext uri="{FF2B5EF4-FFF2-40B4-BE49-F238E27FC236}">
                <a16:creationId xmlns:a16="http://schemas.microsoft.com/office/drawing/2014/main" id="{C24DE0FD-2587-4E8F-B5B5-0F98C33CC563}"/>
              </a:ext>
            </a:extLst>
          </p:cNvPr>
          <p:cNvSpPr txBox="1">
            <a:spLocks/>
          </p:cNvSpPr>
          <p:nvPr/>
        </p:nvSpPr>
        <p:spPr>
          <a:xfrm>
            <a:off x="508124" y="5977718"/>
            <a:ext cx="10972800" cy="6397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kern="1200">
                <a:solidFill>
                  <a:schemeClr val="tx1"/>
                </a:solidFill>
                <a:latin typeface="+mj-lt"/>
                <a:ea typeface="+mj-ea"/>
                <a:cs typeface="+mj-cs"/>
              </a:defRPr>
            </a:lvl1pPr>
          </a:lstStyle>
          <a:p>
            <a:r>
              <a:rPr lang="en-US" dirty="0"/>
              <a:t>OpenID is based on OAuth 2  - </a:t>
            </a:r>
            <a:r>
              <a:rPr lang="en-US" dirty="0">
                <a:latin typeface="Calibri" charset="0"/>
                <a:hlinkClick r:id="rId4"/>
              </a:rPr>
              <a:t>http://oauthbible.com/</a:t>
            </a:r>
            <a:r>
              <a:rPr lang="en-US" dirty="0">
                <a:latin typeface="Calibri" charset="0"/>
              </a:rPr>
              <a:t> </a:t>
            </a:r>
          </a:p>
        </p:txBody>
      </p:sp>
    </p:spTree>
    <p:extLst>
      <p:ext uri="{BB962C8B-B14F-4D97-AF65-F5344CB8AC3E}">
        <p14:creationId xmlns:p14="http://schemas.microsoft.com/office/powerpoint/2010/main" val="3616788217"/>
      </p:ext>
    </p:extLst>
  </p:cSld>
  <p:clrMapOvr>
    <a:masterClrMapping/>
  </p:clrMapOvr>
</p:sld>
</file>

<file path=ppt/theme/theme1.xml><?xml version="1.0" encoding="utf-8"?>
<a:theme xmlns:a="http://schemas.openxmlformats.org/drawingml/2006/main" name="UNH-lecture-2024">
  <a:themeElements>
    <a:clrScheme name="Custom 1">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00B050"/>
      </a:hlink>
      <a:folHlink>
        <a:srgbClr val="00B0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vert="horz" lIns="91440" tIns="45720" rIns="91440" bIns="45720" rtlCol="0">
        <a:normAutofit/>
      </a:bodyPr>
      <a:lstStyle>
        <a:defPPr>
          <a:defRPr sz="2400" dirty="0" smtClean="0"/>
        </a:defPPr>
      </a:lstStyle>
    </a:txDef>
  </a:objectDefaults>
  <a:extraClrSchemeLst/>
  <a:extLst>
    <a:ext uri="{05A4C25C-085E-4340-85A3-A5531E510DB2}">
      <thm15:themeFamily xmlns:thm15="http://schemas.microsoft.com/office/thememl/2012/main" name="UNH-lecture-2024" id="{6A9451C2-871D-4D84-BA3E-5DC79F27DA8B}" vid="{73BF6C31-D982-466A-AB69-3F8636E537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48B0CB13E69F42B54D3DE424488AFE" ma:contentTypeVersion="13" ma:contentTypeDescription="Create a new document." ma:contentTypeScope="" ma:versionID="c580b450af3975084ea9d9a74b1aa1c3">
  <xsd:schema xmlns:xsd="http://www.w3.org/2001/XMLSchema" xmlns:xs="http://www.w3.org/2001/XMLSchema" xmlns:p="http://schemas.microsoft.com/office/2006/metadata/properties" xmlns:ns3="6e27e843-6876-4ec5-817f-dbc394bc1606" xmlns:ns4="1ea98ed5-bdea-415e-9a90-b2f6afa71452" targetNamespace="http://schemas.microsoft.com/office/2006/metadata/properties" ma:root="true" ma:fieldsID="ee979d553edbfea5e3efbc24595909db" ns3:_="" ns4:_="">
    <xsd:import namespace="6e27e843-6876-4ec5-817f-dbc394bc1606"/>
    <xsd:import namespace="1ea98ed5-bdea-415e-9a90-b2f6afa71452"/>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Tags" minOccurs="0"/>
                <xsd:element ref="ns3:MediaServiceDateTaken" minOccurs="0"/>
                <xsd:element ref="ns3:MediaServiceLocation" minOccurs="0"/>
                <xsd:element ref="ns3:MediaServiceOCR"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7e843-6876-4ec5-817f-dbc394bc16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ea98ed5-bdea-415e-9a90-b2f6afa7145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DB4A837-8F3B-4881-BE2E-1CD30F9388A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4E88C5-E4FE-4B94-92A5-53C74CE7008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27e843-6876-4ec5-817f-dbc394bc1606"/>
    <ds:schemaRef ds:uri="1ea98ed5-bdea-415e-9a90-b2f6afa714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9EDA2D-2D25-4C9B-B388-2626A106A5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5729</TotalTime>
  <Words>1195</Words>
  <Application>Microsoft Office PowerPoint</Application>
  <PresentationFormat>Widescreen</PresentationFormat>
  <Paragraphs>145</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Noto serif</vt:lpstr>
      <vt:lpstr>UNH-lecture-2024</vt:lpstr>
      <vt:lpstr>IT666 : Cybersecurity Practices</vt:lpstr>
      <vt:lpstr>PowerPoint Presentation</vt:lpstr>
      <vt:lpstr>BeyondCorp (Google) https://www.beyondcorp.com/ </vt:lpstr>
      <vt:lpstr>What’s wrong with passwords? (Management)</vt:lpstr>
      <vt:lpstr>Identity Questions to ask UNH IT?</vt:lpstr>
      <vt:lpstr>Kerberos</vt:lpstr>
      <vt:lpstr>SAML (Shibboleth) request flow</vt:lpstr>
      <vt:lpstr>SAML Limitations</vt:lpstr>
      <vt:lpstr>OpenID : Your identity is the resource being requested </vt:lpstr>
      <vt:lpstr>Developers : “But I hate OAuth !”</vt:lpstr>
      <vt:lpstr>So why suffer the pain?</vt:lpstr>
      <vt:lpstr>Examples 0f National Identities (Federated or Single provider?)</vt:lpstr>
      <vt:lpstr>User Managed Access (UMA)</vt:lpstr>
      <vt:lpstr>Trust models - Summary</vt:lpstr>
      <vt:lpstr>Access Control</vt:lpstr>
      <vt:lpstr>CRUDE  (Map to REST HTML verbs for single resources)</vt:lpstr>
      <vt:lpstr>Biometrics</vt:lpstr>
      <vt:lpstr>PowerPoint Presentation</vt:lpstr>
      <vt:lpstr>PowerPoint Presentation</vt:lpstr>
      <vt:lpstr>PowerPoint Presentation</vt:lpstr>
      <vt:lpstr>PowerPoint Presentation</vt:lpstr>
      <vt:lpstr>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IT780 : Introduction to Cloud Computing</dc:title>
  <dc:creator>Ken Graf</dc:creator>
  <cp:lastModifiedBy>Ken Graf</cp:lastModifiedBy>
  <cp:revision>9</cp:revision>
  <cp:lastPrinted>2015-03-25T21:04:44Z</cp:lastPrinted>
  <dcterms:created xsi:type="dcterms:W3CDTF">2020-01-07T21:41:30Z</dcterms:created>
  <dcterms:modified xsi:type="dcterms:W3CDTF">2024-10-06T20:59:47Z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0x010100BD48B0CB13E69F42B54D3DE424488AFE</vt:lpwstr>
  </property>
</Properties>
</file>