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5"/>
  </p:notesMasterIdLst>
  <p:sldIdLst>
    <p:sldId id="301" r:id="rId5"/>
    <p:sldId id="476" r:id="rId6"/>
    <p:sldId id="477" r:id="rId7"/>
    <p:sldId id="478" r:id="rId8"/>
    <p:sldId id="479" r:id="rId9"/>
    <p:sldId id="480" r:id="rId10"/>
    <p:sldId id="481" r:id="rId11"/>
    <p:sldId id="482" r:id="rId12"/>
    <p:sldId id="483" r:id="rId13"/>
    <p:sldId id="350" r:id="rId1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6D6833-083A-422C-ABBC-B1E1919D1FB9}" v="5" dt="2024-09-03T11:13:46.0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66" d="100"/>
          <a:sy n="66" d="100"/>
        </p:scale>
        <p:origin x="130" y="43"/>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E7E1DA32-841D-49F4-9748-51E0E9D01827}"/>
    <pc:docChg chg="undo redo custSel addSld delSld modSld">
      <pc:chgData name="Ken Graf" userId="149e958a33bc8fb0" providerId="LiveId" clId="{E7E1DA32-841D-49F4-9748-51E0E9D01827}" dt="2024-07-02T19:20:11.370" v="484" actId="20577"/>
      <pc:docMkLst>
        <pc:docMk/>
      </pc:docMkLst>
      <pc:sldChg chg="modSp mod">
        <pc:chgData name="Ken Graf" userId="149e958a33bc8fb0" providerId="LiveId" clId="{E7E1DA32-841D-49F4-9748-51E0E9D01827}" dt="2024-06-23T15:18:27.910" v="4"/>
        <pc:sldMkLst>
          <pc:docMk/>
          <pc:sldMk cId="512974727" sldId="301"/>
        </pc:sldMkLst>
        <pc:spChg chg="mod">
          <ac:chgData name="Ken Graf" userId="149e958a33bc8fb0" providerId="LiveId" clId="{E7E1DA32-841D-49F4-9748-51E0E9D01827}" dt="2024-06-23T15:18:27.910" v="4"/>
          <ac:spMkLst>
            <pc:docMk/>
            <pc:sldMk cId="512974727" sldId="301"/>
            <ac:spMk id="5" creationId="{00000000-0000-0000-0000-000000000000}"/>
          </ac:spMkLst>
        </pc:spChg>
      </pc:sldChg>
      <pc:sldChg chg="modSp mod">
        <pc:chgData name="Ken Graf" userId="149e958a33bc8fb0" providerId="LiveId" clId="{E7E1DA32-841D-49F4-9748-51E0E9D01827}" dt="2024-07-02T18:51:23.043" v="177" actId="20577"/>
        <pc:sldMkLst>
          <pc:docMk/>
          <pc:sldMk cId="3900224205" sldId="350"/>
        </pc:sldMkLst>
        <pc:spChg chg="mod">
          <ac:chgData name="Ken Graf" userId="149e958a33bc8fb0" providerId="LiveId" clId="{E7E1DA32-841D-49F4-9748-51E0E9D01827}" dt="2024-07-02T18:51:23.043" v="177" actId="20577"/>
          <ac:spMkLst>
            <pc:docMk/>
            <pc:sldMk cId="3900224205" sldId="350"/>
            <ac:spMk id="5" creationId="{AE2AA42F-84C6-C6AC-4FCD-7AC337305D88}"/>
          </ac:spMkLst>
        </pc:spChg>
      </pc:sldChg>
      <pc:sldChg chg="del">
        <pc:chgData name="Ken Graf" userId="149e958a33bc8fb0" providerId="LiveId" clId="{E7E1DA32-841D-49F4-9748-51E0E9D01827}" dt="2024-07-02T18:51:48.556" v="178" actId="47"/>
        <pc:sldMkLst>
          <pc:docMk/>
          <pc:sldMk cId="3263001171" sldId="352"/>
        </pc:sldMkLst>
      </pc:sldChg>
      <pc:sldChg chg="del">
        <pc:chgData name="Ken Graf" userId="149e958a33bc8fb0" providerId="LiveId" clId="{E7E1DA32-841D-49F4-9748-51E0E9D01827}" dt="2024-06-23T23:21:59.556" v="6" actId="47"/>
        <pc:sldMkLst>
          <pc:docMk/>
          <pc:sldMk cId="1781343503" sldId="355"/>
        </pc:sldMkLst>
      </pc:sldChg>
      <pc:sldChg chg="modSp add mod">
        <pc:chgData name="Ken Graf" userId="149e958a33bc8fb0" providerId="LiveId" clId="{E7E1DA32-841D-49F4-9748-51E0E9D01827}" dt="2024-07-02T18:51:01.063" v="164" actId="20577"/>
        <pc:sldMkLst>
          <pc:docMk/>
          <pc:sldMk cId="228490900" sldId="476"/>
        </pc:sldMkLst>
        <pc:spChg chg="mod">
          <ac:chgData name="Ken Graf" userId="149e958a33bc8fb0" providerId="LiveId" clId="{E7E1DA32-841D-49F4-9748-51E0E9D01827}" dt="2024-07-02T18:46:34.805" v="34" actId="20577"/>
          <ac:spMkLst>
            <pc:docMk/>
            <pc:sldMk cId="228490900" sldId="476"/>
            <ac:spMk id="2" creationId="{824EF158-E95D-B20B-A661-7B456CD64F54}"/>
          </ac:spMkLst>
        </pc:spChg>
        <pc:spChg chg="mod">
          <ac:chgData name="Ken Graf" userId="149e958a33bc8fb0" providerId="LiveId" clId="{E7E1DA32-841D-49F4-9748-51E0E9D01827}" dt="2024-07-02T18:51:01.063" v="164" actId="20577"/>
          <ac:spMkLst>
            <pc:docMk/>
            <pc:sldMk cId="228490900" sldId="476"/>
            <ac:spMk id="3" creationId="{4365861F-BB2B-D88F-96AF-E4292B98689B}"/>
          </ac:spMkLst>
        </pc:spChg>
      </pc:sldChg>
      <pc:sldChg chg="modSp add mod">
        <pc:chgData name="Ken Graf" userId="149e958a33bc8fb0" providerId="LiveId" clId="{E7E1DA32-841D-49F4-9748-51E0E9D01827}" dt="2024-07-02T19:07:58.319" v="226" actId="20577"/>
        <pc:sldMkLst>
          <pc:docMk/>
          <pc:sldMk cId="3391736642" sldId="477"/>
        </pc:sldMkLst>
        <pc:spChg chg="mod">
          <ac:chgData name="Ken Graf" userId="149e958a33bc8fb0" providerId="LiveId" clId="{E7E1DA32-841D-49F4-9748-51E0E9D01827}" dt="2024-07-02T19:07:58.319" v="226" actId="20577"/>
          <ac:spMkLst>
            <pc:docMk/>
            <pc:sldMk cId="3391736642" sldId="477"/>
            <ac:spMk id="3" creationId="{A14C1379-0C35-06EC-B081-967F45B00D72}"/>
          </ac:spMkLst>
        </pc:spChg>
      </pc:sldChg>
      <pc:sldChg chg="addSp delSp modSp new mod">
        <pc:chgData name="Ken Graf" userId="149e958a33bc8fb0" providerId="LiveId" clId="{E7E1DA32-841D-49F4-9748-51E0E9D01827}" dt="2024-07-02T19:11:06.478" v="288" actId="20577"/>
        <pc:sldMkLst>
          <pc:docMk/>
          <pc:sldMk cId="286463108" sldId="478"/>
        </pc:sldMkLst>
        <pc:spChg chg="mod">
          <ac:chgData name="Ken Graf" userId="149e958a33bc8fb0" providerId="LiveId" clId="{E7E1DA32-841D-49F4-9748-51E0E9D01827}" dt="2024-07-02T19:11:06.478" v="288" actId="20577"/>
          <ac:spMkLst>
            <pc:docMk/>
            <pc:sldMk cId="286463108" sldId="478"/>
            <ac:spMk id="2" creationId="{D6A68F3E-FDB2-CFCC-3DF9-A18499F19B34}"/>
          </ac:spMkLst>
        </pc:spChg>
        <pc:spChg chg="del">
          <ac:chgData name="Ken Graf" userId="149e958a33bc8fb0" providerId="LiveId" clId="{E7E1DA32-841D-49F4-9748-51E0E9D01827}" dt="2024-07-02T19:10:20.228" v="228" actId="931"/>
          <ac:spMkLst>
            <pc:docMk/>
            <pc:sldMk cId="286463108" sldId="478"/>
            <ac:spMk id="3" creationId="{D8D74DC8-B8EA-7952-3286-09CC1A0060DA}"/>
          </ac:spMkLst>
        </pc:spChg>
        <pc:picChg chg="add mod">
          <ac:chgData name="Ken Graf" userId="149e958a33bc8fb0" providerId="LiveId" clId="{E7E1DA32-841D-49F4-9748-51E0E9D01827}" dt="2024-07-02T19:10:28.641" v="232" actId="14100"/>
          <ac:picMkLst>
            <pc:docMk/>
            <pc:sldMk cId="286463108" sldId="478"/>
            <ac:picMk id="5" creationId="{F5B70BD0-EC35-8162-BD6E-76C7688FEAFE}"/>
          </ac:picMkLst>
        </pc:picChg>
      </pc:sldChg>
      <pc:sldChg chg="modSp new mod">
        <pc:chgData name="Ken Graf" userId="149e958a33bc8fb0" providerId="LiveId" clId="{E7E1DA32-841D-49F4-9748-51E0E9D01827}" dt="2024-07-02T19:20:11.370" v="484" actId="20577"/>
        <pc:sldMkLst>
          <pc:docMk/>
          <pc:sldMk cId="84425951" sldId="479"/>
        </pc:sldMkLst>
        <pc:spChg chg="mod">
          <ac:chgData name="Ken Graf" userId="149e958a33bc8fb0" providerId="LiveId" clId="{E7E1DA32-841D-49F4-9748-51E0E9D01827}" dt="2024-07-02T19:13:28.734" v="308" actId="20577"/>
          <ac:spMkLst>
            <pc:docMk/>
            <pc:sldMk cId="84425951" sldId="479"/>
            <ac:spMk id="2" creationId="{FD9411B9-1B07-1871-CA30-571D9FA29D95}"/>
          </ac:spMkLst>
        </pc:spChg>
        <pc:spChg chg="mod">
          <ac:chgData name="Ken Graf" userId="149e958a33bc8fb0" providerId="LiveId" clId="{E7E1DA32-841D-49F4-9748-51E0E9D01827}" dt="2024-07-02T19:20:11.370" v="484" actId="20577"/>
          <ac:spMkLst>
            <pc:docMk/>
            <pc:sldMk cId="84425951" sldId="479"/>
            <ac:spMk id="3" creationId="{344A91D3-8C0F-8C7B-7A02-FB1B13E13816}"/>
          </ac:spMkLst>
        </pc:spChg>
      </pc:sldChg>
    </pc:docChg>
  </pc:docChgLst>
  <pc:docChgLst>
    <pc:chgData name="Ken Graf" userId="149e958a33bc8fb0" providerId="LiveId" clId="{F26D6833-083A-422C-ABBC-B1E1919D1FB9}"/>
    <pc:docChg chg="custSel addSld modSld">
      <pc:chgData name="Ken Graf" userId="149e958a33bc8fb0" providerId="LiveId" clId="{F26D6833-083A-422C-ABBC-B1E1919D1FB9}" dt="2024-09-03T11:11:55.165" v="24"/>
      <pc:docMkLst>
        <pc:docMk/>
      </pc:docMkLst>
      <pc:sldChg chg="modSp mod">
        <pc:chgData name="Ken Graf" userId="149e958a33bc8fb0" providerId="LiveId" clId="{F26D6833-083A-422C-ABBC-B1E1919D1FB9}" dt="2024-09-03T11:00:45.286" v="2" actId="20577"/>
        <pc:sldMkLst>
          <pc:docMk/>
          <pc:sldMk cId="84425951" sldId="479"/>
        </pc:sldMkLst>
        <pc:spChg chg="mod">
          <ac:chgData name="Ken Graf" userId="149e958a33bc8fb0" providerId="LiveId" clId="{F26D6833-083A-422C-ABBC-B1E1919D1FB9}" dt="2024-09-03T11:00:45.286" v="2" actId="20577"/>
          <ac:spMkLst>
            <pc:docMk/>
            <pc:sldMk cId="84425951" sldId="479"/>
            <ac:spMk id="3" creationId="{344A91D3-8C0F-8C7B-7A02-FB1B13E13816}"/>
          </ac:spMkLst>
        </pc:spChg>
      </pc:sldChg>
      <pc:sldChg chg="modSp new mod modNotesTx">
        <pc:chgData name="Ken Graf" userId="149e958a33bc8fb0" providerId="LiveId" clId="{F26D6833-083A-422C-ABBC-B1E1919D1FB9}" dt="2024-09-03T11:11:55.165" v="24"/>
        <pc:sldMkLst>
          <pc:docMk/>
          <pc:sldMk cId="2846135577" sldId="480"/>
        </pc:sldMkLst>
        <pc:spChg chg="mod">
          <ac:chgData name="Ken Graf" userId="149e958a33bc8fb0" providerId="LiveId" clId="{F26D6833-083A-422C-ABBC-B1E1919D1FB9}" dt="2024-09-03T11:11:34.627" v="23" actId="11"/>
          <ac:spMkLst>
            <pc:docMk/>
            <pc:sldMk cId="2846135577" sldId="480"/>
            <ac:spMk id="3" creationId="{8B5EA48E-C3C9-C757-A319-A461E5BAF870}"/>
          </ac:spMkLst>
        </pc:spChg>
      </pc:sldChg>
      <pc:sldChg chg="modSp new mod modNotesTx">
        <pc:chgData name="Ken Graf" userId="149e958a33bc8fb0" providerId="LiveId" clId="{F26D6833-083A-422C-ABBC-B1E1919D1FB9}" dt="2024-09-03T11:10:27.826" v="20" actId="11"/>
        <pc:sldMkLst>
          <pc:docMk/>
          <pc:sldMk cId="119773122" sldId="481"/>
        </pc:sldMkLst>
        <pc:spChg chg="mod">
          <ac:chgData name="Ken Graf" userId="149e958a33bc8fb0" providerId="LiveId" clId="{F26D6833-083A-422C-ABBC-B1E1919D1FB9}" dt="2024-09-03T11:10:27.826" v="20" actId="11"/>
          <ac:spMkLst>
            <pc:docMk/>
            <pc:sldMk cId="119773122" sldId="481"/>
            <ac:spMk id="3" creationId="{1B8A7257-3A51-BAE8-E7D9-77172C7F3C89}"/>
          </ac:spMkLst>
        </pc:spChg>
      </pc:sldChg>
      <pc:sldChg chg="modSp new mod modNotesTx">
        <pc:chgData name="Ken Graf" userId="149e958a33bc8fb0" providerId="LiveId" clId="{F26D6833-083A-422C-ABBC-B1E1919D1FB9}" dt="2024-09-03T11:07:44.251" v="16"/>
        <pc:sldMkLst>
          <pc:docMk/>
          <pc:sldMk cId="672236574" sldId="482"/>
        </pc:sldMkLst>
        <pc:spChg chg="mod">
          <ac:chgData name="Ken Graf" userId="149e958a33bc8fb0" providerId="LiveId" clId="{F26D6833-083A-422C-ABBC-B1E1919D1FB9}" dt="2024-09-03T11:07:30.439" v="15" actId="11"/>
          <ac:spMkLst>
            <pc:docMk/>
            <pc:sldMk cId="672236574" sldId="482"/>
            <ac:spMk id="3" creationId="{9BE2393F-C468-E8D7-0F78-31559AF6C0AA}"/>
          </ac:spMkLst>
        </pc:spChg>
      </pc:sldChg>
      <pc:sldChg chg="modSp new mod modNotesTx">
        <pc:chgData name="Ken Graf" userId="149e958a33bc8fb0" providerId="LiveId" clId="{F26D6833-083A-422C-ABBC-B1E1919D1FB9}" dt="2024-09-03T11:06:42.576" v="11" actId="27636"/>
        <pc:sldMkLst>
          <pc:docMk/>
          <pc:sldMk cId="3210764943" sldId="483"/>
        </pc:sldMkLst>
        <pc:spChg chg="mod">
          <ac:chgData name="Ken Graf" userId="149e958a33bc8fb0" providerId="LiveId" clId="{F26D6833-083A-422C-ABBC-B1E1919D1FB9}" dt="2024-09-03T11:06:42.576" v="11" actId="27636"/>
          <ac:spMkLst>
            <pc:docMk/>
            <pc:sldMk cId="3210764943" sldId="483"/>
            <ac:spMk id="3" creationId="{92EFB4D3-C5E2-2A06-D113-16D561DF20C5}"/>
          </ac:spMkLst>
        </pc:spChg>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9/3/2024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Once a copy is made, hashes for the original and target drive should be compared to ensure that the copy was successful. After that, the chain-of-custody document can be updated to note that a copy was made and will be tracked as it is analyzed while the original is preserved. Wiping either drive after a copy is not part of the process, although a target drive may be wiped after a case is complete.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6</a:t>
            </a:fld>
            <a:endParaRPr lang="en-US" dirty="0"/>
          </a:p>
        </p:txBody>
      </p:sp>
    </p:spTree>
    <p:extLst>
      <p:ext uri="{BB962C8B-B14F-4D97-AF65-F5344CB8AC3E}">
        <p14:creationId xmlns:p14="http://schemas.microsoft.com/office/powerpoint/2010/main" val="345695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Firmware can be challenging to access, but both memory forensic techniques and direct hardware interface access are viable means in some cases. Firmware is not typically stored on the disk and instead is stored in a BIOS or UEFI chip. Removing the chip from the system will leave it unable to run and thus this is not a preferred method. Also, many chips are not removable. Shutting down the device and booting it to the firmware does not provide a means of copying the firmware for most devices. Although the firmware is likely to allow updates, most do not allow downloads or copying.</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7</a:t>
            </a:fld>
            <a:endParaRPr lang="en-US" dirty="0"/>
          </a:p>
        </p:txBody>
      </p:sp>
    </p:spTree>
    <p:extLst>
      <p:ext uri="{BB962C8B-B14F-4D97-AF65-F5344CB8AC3E}">
        <p14:creationId xmlns:p14="http://schemas.microsoft.com/office/powerpoint/2010/main" val="88279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Creating a snapshot will provide a complete copy of the system, including memory state that can then be analyzed for forensic purposes. Copying a running system from a program running within that system can be problematic, since the system itself will change while it is trying to copy itself. FTK Imager can copy drives and files, but it would not handle a running virtual machine.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8</a:t>
            </a:fld>
            <a:endParaRPr lang="en-US" dirty="0"/>
          </a:p>
        </p:txBody>
      </p:sp>
    </p:spTree>
    <p:extLst>
      <p:ext uri="{BB962C8B-B14F-4D97-AF65-F5344CB8AC3E}">
        <p14:creationId xmlns:p14="http://schemas.microsoft.com/office/powerpoint/2010/main" val="769888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Mike's best option is to identify the log information available from the provider and to request any additional information knowing that he may not receive more detail unless there is contractual language that specifies it. SaaS vendors typically won't allow installation of forensic tools, law enforcement does not perform forensic acquisition for third parties upon request, and auditors don't provide forensic data acquisition either.</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9</a:t>
            </a:fld>
            <a:endParaRPr lang="en-US" dirty="0"/>
          </a:p>
        </p:txBody>
      </p:sp>
    </p:spTree>
    <p:extLst>
      <p:ext uri="{BB962C8B-B14F-4D97-AF65-F5344CB8AC3E}">
        <p14:creationId xmlns:p14="http://schemas.microsoft.com/office/powerpoint/2010/main" val="276367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dirty="0"/>
              <a:t>Chapter 15: Digital Forensics</a:t>
            </a:r>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Rhino Hunt</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Attribution is hard</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The investigation of a security incident need not end up in a courtroom</a:t>
            </a:r>
          </a:p>
          <a:p>
            <a:r>
              <a:rPr lang="en-US" dirty="0"/>
              <a:t>You need to know what normal is to declare anything abnormal</a:t>
            </a:r>
          </a:p>
          <a:p>
            <a:r>
              <a:rPr lang="en-US" dirty="0"/>
              <a:t>Maintaining a timeline is critical</a:t>
            </a:r>
          </a:p>
          <a:p>
            <a:endParaRPr lang="en-US" dirty="0"/>
          </a:p>
        </p:txBody>
      </p:sp>
    </p:spTree>
    <p:extLst>
      <p:ext uri="{BB962C8B-B14F-4D97-AF65-F5344CB8AC3E}">
        <p14:creationId xmlns:p14="http://schemas.microsoft.com/office/powerpoint/2010/main" val="22849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AF4A-BC4A-AE4C-E476-456A696FCAAD}"/>
              </a:ext>
            </a:extLst>
          </p:cNvPr>
          <p:cNvSpPr>
            <a:spLocks noGrp="1"/>
          </p:cNvSpPr>
          <p:nvPr>
            <p:ph type="title"/>
          </p:nvPr>
        </p:nvSpPr>
        <p:spPr/>
        <p:txBody>
          <a:bodyPr/>
          <a:lstStyle/>
          <a:p>
            <a:r>
              <a:rPr lang="en-US" dirty="0"/>
              <a:t>Sources of forensic information</a:t>
            </a:r>
          </a:p>
        </p:txBody>
      </p:sp>
      <p:sp>
        <p:nvSpPr>
          <p:cNvPr id="3" name="Content Placeholder 2">
            <a:extLst>
              <a:ext uri="{FF2B5EF4-FFF2-40B4-BE49-F238E27FC236}">
                <a16:creationId xmlns:a16="http://schemas.microsoft.com/office/drawing/2014/main" id="{A14C1379-0C35-06EC-B081-967F45B00D72}"/>
              </a:ext>
            </a:extLst>
          </p:cNvPr>
          <p:cNvSpPr>
            <a:spLocks noGrp="1"/>
          </p:cNvSpPr>
          <p:nvPr>
            <p:ph idx="1"/>
          </p:nvPr>
        </p:nvSpPr>
        <p:spPr/>
        <p:txBody>
          <a:bodyPr/>
          <a:lstStyle/>
          <a:p>
            <a:r>
              <a:rPr lang="en-US" dirty="0"/>
              <a:t>Packet captures</a:t>
            </a:r>
          </a:p>
          <a:p>
            <a:r>
              <a:rPr lang="en-US" dirty="0"/>
              <a:t>Browser history</a:t>
            </a:r>
          </a:p>
          <a:p>
            <a:r>
              <a:rPr lang="en-US" dirty="0"/>
              <a:t>Windows registry</a:t>
            </a:r>
          </a:p>
          <a:p>
            <a:r>
              <a:rPr lang="en-US" dirty="0"/>
              <a:t>Wireless Networks</a:t>
            </a:r>
          </a:p>
          <a:p>
            <a:r>
              <a:rPr lang="en-US" dirty="0"/>
              <a:t>Logs/Event Streams</a:t>
            </a:r>
          </a:p>
          <a:p>
            <a:r>
              <a:rPr lang="en-US" dirty="0"/>
              <a:t>Security devices/systems</a:t>
            </a:r>
          </a:p>
          <a:p>
            <a:r>
              <a:rPr lang="en-US" dirty="0"/>
              <a:t>Authentication systems</a:t>
            </a:r>
          </a:p>
          <a:p>
            <a:endParaRPr lang="en-US" dirty="0"/>
          </a:p>
          <a:p>
            <a:endParaRPr lang="en-US" dirty="0"/>
          </a:p>
        </p:txBody>
      </p:sp>
    </p:spTree>
    <p:extLst>
      <p:ext uri="{BB962C8B-B14F-4D97-AF65-F5344CB8AC3E}">
        <p14:creationId xmlns:p14="http://schemas.microsoft.com/office/powerpoint/2010/main" val="339173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8F3E-FDB2-CFCC-3DF9-A18499F19B34}"/>
              </a:ext>
            </a:extLst>
          </p:cNvPr>
          <p:cNvSpPr>
            <a:spLocks noGrp="1"/>
          </p:cNvSpPr>
          <p:nvPr>
            <p:ph type="title"/>
          </p:nvPr>
        </p:nvSpPr>
        <p:spPr/>
        <p:txBody>
          <a:bodyPr/>
          <a:lstStyle/>
          <a:p>
            <a:r>
              <a:rPr lang="en-US" dirty="0"/>
              <a:t>Do you let the suspect system continue to run?</a:t>
            </a:r>
          </a:p>
        </p:txBody>
      </p:sp>
      <p:pic>
        <p:nvPicPr>
          <p:cNvPr id="5" name="Content Placeholder 4" descr="A screenshot of a computer program&#10;&#10;Description automatically generated">
            <a:extLst>
              <a:ext uri="{FF2B5EF4-FFF2-40B4-BE49-F238E27FC236}">
                <a16:creationId xmlns:a16="http://schemas.microsoft.com/office/drawing/2014/main" id="{F5B70BD0-EC35-8162-BD6E-76C7688FE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066800"/>
            <a:ext cx="8571943" cy="5536788"/>
          </a:xfrm>
        </p:spPr>
      </p:pic>
    </p:spTree>
    <p:extLst>
      <p:ext uri="{BB962C8B-B14F-4D97-AF65-F5344CB8AC3E}">
        <p14:creationId xmlns:p14="http://schemas.microsoft.com/office/powerpoint/2010/main" val="28646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11B9-1B07-1871-CA30-571D9FA29D95}"/>
              </a:ext>
            </a:extLst>
          </p:cNvPr>
          <p:cNvSpPr>
            <a:spLocks noGrp="1"/>
          </p:cNvSpPr>
          <p:nvPr>
            <p:ph type="title"/>
          </p:nvPr>
        </p:nvSpPr>
        <p:spPr/>
        <p:txBody>
          <a:bodyPr/>
          <a:lstStyle/>
          <a:p>
            <a:r>
              <a:rPr lang="en-US" dirty="0"/>
              <a:t>Cloud Forensics</a:t>
            </a:r>
          </a:p>
        </p:txBody>
      </p:sp>
      <p:sp>
        <p:nvSpPr>
          <p:cNvPr id="3" name="Content Placeholder 2">
            <a:extLst>
              <a:ext uri="{FF2B5EF4-FFF2-40B4-BE49-F238E27FC236}">
                <a16:creationId xmlns:a16="http://schemas.microsoft.com/office/drawing/2014/main" id="{344A91D3-8C0F-8C7B-7A02-FB1B13E13816}"/>
              </a:ext>
            </a:extLst>
          </p:cNvPr>
          <p:cNvSpPr>
            <a:spLocks noGrp="1"/>
          </p:cNvSpPr>
          <p:nvPr>
            <p:ph idx="1"/>
          </p:nvPr>
        </p:nvSpPr>
        <p:spPr/>
        <p:txBody>
          <a:bodyPr/>
          <a:lstStyle/>
          <a:p>
            <a:r>
              <a:rPr lang="en-US" dirty="0"/>
              <a:t>Right to Audit needs to be added to contract</a:t>
            </a:r>
          </a:p>
          <a:p>
            <a:r>
              <a:rPr lang="en-US" dirty="0"/>
              <a:t>Regulatory/Jurisdiction can vary based on data center location</a:t>
            </a:r>
          </a:p>
          <a:p>
            <a:r>
              <a:rPr lang="en-US" dirty="0"/>
              <a:t>Breach notification based on data location</a:t>
            </a:r>
          </a:p>
        </p:txBody>
      </p:sp>
    </p:spTree>
    <p:extLst>
      <p:ext uri="{BB962C8B-B14F-4D97-AF65-F5344CB8AC3E}">
        <p14:creationId xmlns:p14="http://schemas.microsoft.com/office/powerpoint/2010/main" val="8442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6D6D-0764-6DFB-DA99-5DC29F7DAF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5EA48E-C3C9-C757-A319-A461E5BAF870}"/>
              </a:ext>
            </a:extLst>
          </p:cNvPr>
          <p:cNvSpPr>
            <a:spLocks noGrp="1"/>
          </p:cNvSpPr>
          <p:nvPr>
            <p:ph idx="1"/>
          </p:nvPr>
        </p:nvSpPr>
        <p:spPr/>
        <p:txBody>
          <a:bodyPr/>
          <a:lstStyle/>
          <a:p>
            <a:pPr marL="0" indent="0">
              <a:buNone/>
            </a:pPr>
            <a:r>
              <a:rPr lang="en-US" dirty="0"/>
              <a:t>Maria has acquired a disk image from a hard drive using dd, and she wants to ensure that her process is forensically sound. What should her next step be after completing the copy?</a:t>
            </a:r>
          </a:p>
          <a:p>
            <a:pPr marL="514350" indent="-514350">
              <a:buFont typeface="+mj-lt"/>
              <a:buAutoNum type="alphaUcPeriod"/>
            </a:pPr>
            <a:r>
              <a:rPr lang="en-US" dirty="0"/>
              <a:t>Securely wipe the source drive.</a:t>
            </a:r>
          </a:p>
          <a:p>
            <a:pPr marL="514350" indent="-514350">
              <a:buFont typeface="+mj-lt"/>
              <a:buAutoNum type="alphaUcPeriod"/>
            </a:pPr>
            <a:r>
              <a:rPr lang="en-US" dirty="0"/>
              <a:t>Compare the hashes of the source and target drive.</a:t>
            </a:r>
          </a:p>
          <a:p>
            <a:pPr marL="514350" indent="-514350">
              <a:buFont typeface="+mj-lt"/>
              <a:buAutoNum type="alphaUcPeriod"/>
            </a:pPr>
            <a:r>
              <a:rPr lang="en-US" dirty="0"/>
              <a:t>Securely wipe the target drive.</a:t>
            </a:r>
          </a:p>
          <a:p>
            <a:pPr marL="514350" indent="-514350">
              <a:buFont typeface="+mj-lt"/>
              <a:buAutoNum type="alphaUcPeriod"/>
            </a:pPr>
            <a:r>
              <a:rPr lang="en-US" dirty="0"/>
              <a:t>Update her chain-of-custody document.</a:t>
            </a:r>
          </a:p>
        </p:txBody>
      </p:sp>
    </p:spTree>
    <p:extLst>
      <p:ext uri="{BB962C8B-B14F-4D97-AF65-F5344CB8AC3E}">
        <p14:creationId xmlns:p14="http://schemas.microsoft.com/office/powerpoint/2010/main" val="28461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2F00-51A3-BF0E-8CAD-73D25679F9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8A7257-3A51-BAE8-E7D9-77172C7F3C89}"/>
              </a:ext>
            </a:extLst>
          </p:cNvPr>
          <p:cNvSpPr>
            <a:spLocks noGrp="1"/>
          </p:cNvSpPr>
          <p:nvPr>
            <p:ph idx="1"/>
          </p:nvPr>
        </p:nvSpPr>
        <p:spPr/>
        <p:txBody>
          <a:bodyPr/>
          <a:lstStyle/>
          <a:p>
            <a:pPr marL="0" indent="0">
              <a:buNone/>
            </a:pPr>
            <a:r>
              <a:rPr lang="en-US" dirty="0"/>
              <a:t>Michael wants to acquire the firmware from a running device for analysis. What method is most likely to succeed?</a:t>
            </a:r>
          </a:p>
          <a:p>
            <a:pPr marL="514350" indent="-514350">
              <a:buFont typeface="+mj-lt"/>
              <a:buAutoNum type="alphaUcPeriod"/>
            </a:pPr>
            <a:r>
              <a:rPr lang="en-US" dirty="0"/>
              <a:t>Use forensic memory acquisition techniques.</a:t>
            </a:r>
          </a:p>
          <a:p>
            <a:pPr marL="514350" indent="-514350">
              <a:buFont typeface="+mj-lt"/>
              <a:buAutoNum type="alphaUcPeriod"/>
            </a:pPr>
            <a:r>
              <a:rPr lang="en-US" dirty="0"/>
              <a:t>Use disk forensic acquisition techniques.</a:t>
            </a:r>
          </a:p>
          <a:p>
            <a:pPr marL="514350" indent="-514350">
              <a:buFont typeface="+mj-lt"/>
              <a:buAutoNum type="alphaUcPeriod"/>
            </a:pPr>
            <a:r>
              <a:rPr lang="en-US" dirty="0"/>
              <a:t>Remove the firmware chip from the system.</a:t>
            </a:r>
          </a:p>
          <a:p>
            <a:pPr marL="514350" indent="-514350">
              <a:buFont typeface="+mj-lt"/>
              <a:buAutoNum type="alphaUcPeriod"/>
            </a:pPr>
            <a:r>
              <a:rPr lang="en-US" dirty="0"/>
              <a:t>Shut down the system and boot to the firmware to copy it to a removable device.</a:t>
            </a:r>
          </a:p>
        </p:txBody>
      </p:sp>
    </p:spTree>
    <p:extLst>
      <p:ext uri="{BB962C8B-B14F-4D97-AF65-F5344CB8AC3E}">
        <p14:creationId xmlns:p14="http://schemas.microsoft.com/office/powerpoint/2010/main" val="11977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71F5-8F35-6605-D444-F4E4D3C3C4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E2393F-C468-E8D7-0F78-31559AF6C0AA}"/>
              </a:ext>
            </a:extLst>
          </p:cNvPr>
          <p:cNvSpPr>
            <a:spLocks noGrp="1"/>
          </p:cNvSpPr>
          <p:nvPr>
            <p:ph idx="1"/>
          </p:nvPr>
        </p:nvSpPr>
        <p:spPr/>
        <p:txBody>
          <a:bodyPr/>
          <a:lstStyle/>
          <a:p>
            <a:pPr marL="0" indent="0">
              <a:buNone/>
            </a:pPr>
            <a:r>
              <a:rPr lang="en-US" dirty="0"/>
              <a:t>Charles wants to obtain a forensic copy of a running virtual machine. What technique should he use to capture the image?</a:t>
            </a:r>
          </a:p>
          <a:p>
            <a:pPr marL="514350" indent="-514350">
              <a:buFont typeface="+mj-lt"/>
              <a:buAutoNum type="alphaUcPeriod"/>
            </a:pPr>
            <a:r>
              <a:rPr lang="en-US" dirty="0"/>
              <a:t>Run dd from within the running machine.</a:t>
            </a:r>
          </a:p>
          <a:p>
            <a:pPr marL="514350" indent="-514350">
              <a:buFont typeface="+mj-lt"/>
              <a:buAutoNum type="alphaUcPeriod"/>
            </a:pPr>
            <a:r>
              <a:rPr lang="en-US" dirty="0"/>
              <a:t>Use FTK Imager from the virtual machine host.</a:t>
            </a:r>
          </a:p>
          <a:p>
            <a:pPr marL="514350" indent="-514350">
              <a:buFont typeface="+mj-lt"/>
              <a:buAutoNum type="alphaUcPeriod"/>
            </a:pPr>
            <a:r>
              <a:rPr lang="en-US" dirty="0"/>
              <a:t>Use the VM host to create a snapshot.</a:t>
            </a:r>
          </a:p>
          <a:p>
            <a:pPr marL="514350" indent="-514350">
              <a:buFont typeface="+mj-lt"/>
              <a:buAutoNum type="alphaUcPeriod"/>
            </a:pPr>
            <a:r>
              <a:rPr lang="en-US" dirty="0"/>
              <a:t>Use </a:t>
            </a:r>
            <a:r>
              <a:rPr lang="en-US" dirty="0" err="1"/>
              <a:t>WinHex</a:t>
            </a:r>
            <a:r>
              <a:rPr lang="en-US" dirty="0"/>
              <a:t> to create a copy from within the running machine.</a:t>
            </a:r>
          </a:p>
        </p:txBody>
      </p:sp>
    </p:spTree>
    <p:extLst>
      <p:ext uri="{BB962C8B-B14F-4D97-AF65-F5344CB8AC3E}">
        <p14:creationId xmlns:p14="http://schemas.microsoft.com/office/powerpoint/2010/main" val="6722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7910-B777-9F27-FC74-D1ABEC9DB8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EFB4D3-C5E2-2A06-D113-16D561DF20C5}"/>
              </a:ext>
            </a:extLst>
          </p:cNvPr>
          <p:cNvSpPr>
            <a:spLocks noGrp="1"/>
          </p:cNvSpPr>
          <p:nvPr>
            <p:ph idx="1"/>
          </p:nvPr>
        </p:nvSpPr>
        <p:spPr/>
        <p:txBody>
          <a:bodyPr>
            <a:normAutofit lnSpcReduction="10000"/>
          </a:bodyPr>
          <a:lstStyle/>
          <a:p>
            <a:pPr marL="0" indent="0">
              <a:buNone/>
            </a:pPr>
            <a:r>
              <a:rPr lang="en-US" dirty="0"/>
              <a:t>Mike's organization has recently moved to a SaaS cloud service and needs to collect forensic data from the cloud service. What process can Mike use to gather the information he needs?</a:t>
            </a:r>
          </a:p>
          <a:p>
            <a:pPr marL="514350" indent="-514350">
              <a:buFont typeface="+mj-lt"/>
              <a:buAutoNum type="alphaUcPeriod"/>
            </a:pPr>
            <a:r>
              <a:rPr lang="en-US" dirty="0"/>
              <a:t>Install forensic imaging software on the cloud service's servers.</a:t>
            </a:r>
          </a:p>
          <a:p>
            <a:pPr marL="514350" indent="-514350">
              <a:buFont typeface="+mj-lt"/>
              <a:buAutoNum type="alphaUcPeriod"/>
            </a:pPr>
            <a:r>
              <a:rPr lang="en-US" dirty="0"/>
              <a:t>Identify the log information available and request any other desired information from the cloud service provider.</a:t>
            </a:r>
          </a:p>
          <a:p>
            <a:pPr marL="514350" indent="-514350">
              <a:buFont typeface="+mj-lt"/>
              <a:buAutoNum type="alphaUcPeriod"/>
            </a:pPr>
            <a:r>
              <a:rPr lang="en-US" dirty="0"/>
              <a:t>Engage law enforcement to acquire the forensic data.</a:t>
            </a:r>
          </a:p>
          <a:p>
            <a:pPr marL="514350" indent="-514350">
              <a:buFont typeface="+mj-lt"/>
              <a:buAutoNum type="alphaUcPeriod"/>
            </a:pPr>
            <a:r>
              <a:rPr lang="en-US" dirty="0"/>
              <a:t>Request the forensic information from third-party auditors.</a:t>
            </a:r>
          </a:p>
        </p:txBody>
      </p:sp>
    </p:spTree>
    <p:extLst>
      <p:ext uri="{BB962C8B-B14F-4D97-AF65-F5344CB8AC3E}">
        <p14:creationId xmlns:p14="http://schemas.microsoft.com/office/powerpoint/2010/main" val="321076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9EDA2D-2D25-4C9B-B388-2626A106A5DE}">
  <ds:schemaRefs>
    <ds:schemaRef ds:uri="http://schemas.microsoft.com/sharepoint/v3/contenttype/forms"/>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UNH-lecture-2024</Template>
  <TotalTime>5279</TotalTime>
  <Words>705</Words>
  <Application>Microsoft Office PowerPoint</Application>
  <PresentationFormat>Widescreen</PresentationFormat>
  <Paragraphs>49</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Noto Serif</vt:lpstr>
      <vt:lpstr>UNH-lecture-2024</vt:lpstr>
      <vt:lpstr>IT666 : Cybersecurity Practices</vt:lpstr>
      <vt:lpstr>Attribution is hard</vt:lpstr>
      <vt:lpstr>Sources of forensic information</vt:lpstr>
      <vt:lpstr>Do you let the suspect system continue to run?</vt:lpstr>
      <vt:lpstr>Cloud Forensics</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2024-09-03T11:13:47Z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