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</p:sldIdLst>
  <p:sldSz cx="9144000" cy="6858000" type="screen4x3"/>
  <p:notesSz cx="6797675" cy="9928225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11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1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156B-31F0-457E-9F8B-60D98A09D3DA}" type="datetimeFigureOut">
              <a:rPr lang="nb-NO" smtClean="0"/>
              <a:t>23.05.2013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881C1-4AA4-4192-986C-52AADA943D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9171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46138" y="882650"/>
            <a:ext cx="579755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49003" y="5513958"/>
            <a:ext cx="5993599" cy="522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b-NO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250925" cy="57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nb-NO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40680" y="0"/>
            <a:ext cx="3250925" cy="57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nb-NO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11027914"/>
            <a:ext cx="3250925" cy="57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nb-NO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40680" y="11027914"/>
            <a:ext cx="3250925" cy="57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031C88C-F74F-471A-AD26-EDF8CF6850B9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2E9D3A-DE76-4132-95C3-B5B458CB747D}" type="slidenum">
              <a:rPr lang="nb-NO"/>
              <a:pPr/>
              <a:t>1</a:t>
            </a:fld>
            <a:endParaRPr lang="nb-NO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240D983-669E-45F4-BAB9-04658EB48C61}" type="slidenum">
              <a:rPr lang="nb-NO">
                <a:solidFill>
                  <a:srgbClr val="000000"/>
                </a:solidFill>
                <a:latin typeface="Times New Roman" pitchFamily="16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</a:t>
            </a:fld>
            <a:endParaRPr lang="nb-NO">
              <a:solidFill>
                <a:srgbClr val="000000"/>
              </a:solidFill>
              <a:latin typeface="Times New Roman" pitchFamily="16" charset="0"/>
              <a:ea typeface="+mn-ea" charset="0"/>
              <a:cs typeface="+mn-ea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132946" y="744617"/>
            <a:ext cx="4531783" cy="37230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5363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7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Etablert av de ansatte april 2006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Lokalisert i Trondheim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Eiere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34 % Reodor AS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66 % ansatte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5 ansatte 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10 års erfaring fra systemutvikling og leveranser av IKT-basert krisehåndtering</a:t>
            </a:r>
          </a:p>
          <a:p>
            <a:pPr eaLnBrk="1">
              <a:spcBef>
                <a:spcPct val="0"/>
              </a:spcBef>
            </a:pPr>
            <a:r>
              <a:rPr lang="nb-NO" sz="2000">
                <a:latin typeface="Arial" charset="0"/>
                <a:ea typeface="WenQuanYi Micro Hei" charset="0"/>
                <a:cs typeface="WenQuanYi Micro Hei" charset="0"/>
              </a:rPr>
              <a:t>20 års erfaring i systemutvikling, drift og support</a:t>
            </a:r>
          </a:p>
          <a:p>
            <a:pPr eaLnBrk="1">
              <a:spcBef>
                <a:spcPct val="0"/>
              </a:spcBef>
            </a:pPr>
            <a:endParaRPr lang="nb-NO" sz="2000">
              <a:latin typeface="Arial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1CEEE-A6B2-4DB1-9436-4F3CB5F0EC10}" type="slidenum">
              <a:rPr lang="nb-NO"/>
              <a:pPr/>
              <a:t>12</a:t>
            </a:fld>
            <a:endParaRPr lang="nb-NO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2525" cy="3722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6513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220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166961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7" descr="OneVoice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" b="311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646872"/>
      </p:ext>
    </p:extLst>
  </p:cSld>
  <p:clrMapOvr>
    <a:masterClrMapping/>
  </p:clrMapOvr>
  <p:transition spd="slow" advTm="14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38" y="1003935"/>
            <a:ext cx="7435850" cy="7159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838" y="1718310"/>
            <a:ext cx="7475537" cy="48653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2541775"/>
      </p:ext>
    </p:extLst>
  </p:cSld>
  <p:clrMapOvr>
    <a:masterClrMapping/>
  </p:clrMapOvr>
  <p:transition spd="slow" advTm="14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504914"/>
      </p:ext>
    </p:extLst>
  </p:cSld>
  <p:clrMapOvr>
    <a:masterClrMapping/>
  </p:clrMapOvr>
  <p:transition spd="slow" advTm="14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9838" y="1885950"/>
            <a:ext cx="3660775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3013" y="1885950"/>
            <a:ext cx="3662362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830391"/>
      </p:ext>
    </p:extLst>
  </p:cSld>
  <p:clrMapOvr>
    <a:masterClrMapping/>
  </p:clrMapOvr>
  <p:transition spd="slow" advTm="14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7120582"/>
      </p:ext>
    </p:extLst>
  </p:cSld>
  <p:clrMapOvr>
    <a:masterClrMapping/>
  </p:clrMapOvr>
  <p:transition spd="slow" advTm="14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9753148"/>
      </p:ext>
    </p:extLst>
  </p:cSld>
  <p:clrMapOvr>
    <a:masterClrMapping/>
  </p:clrMapOvr>
  <p:transition spd="slow" advTm="14000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770101"/>
      </p:ext>
    </p:extLst>
  </p:cSld>
  <p:clrMapOvr>
    <a:masterClrMapping/>
  </p:clrMapOvr>
  <p:transition spd="slow" advTm="14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655264"/>
      </p:ext>
    </p:extLst>
  </p:cSld>
  <p:clrMapOvr>
    <a:masterClrMapping/>
  </p:clrMapOvr>
  <p:transition spd="slow" advTm="1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401893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605238"/>
      </p:ext>
    </p:extLst>
  </p:cSld>
  <p:clrMapOvr>
    <a:masterClrMapping/>
  </p:clrMapOvr>
  <p:transition spd="slow" advTm="14000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499941"/>
      </p:ext>
    </p:extLst>
  </p:cSld>
  <p:clrMapOvr>
    <a:masterClrMapping/>
  </p:clrMapOvr>
  <p:transition spd="slow" advTm="14000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1171575"/>
            <a:ext cx="1868487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9838" y="1171575"/>
            <a:ext cx="5454650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508605"/>
      </p:ext>
    </p:extLst>
  </p:cSld>
  <p:clrMapOvr>
    <a:masterClrMapping/>
  </p:clrMapOvr>
  <p:transition spd="slow" advTm="1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82945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62591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4651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2185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1914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339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1731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686550"/>
            <a:ext cx="1331913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nb-NO" sz="500">
                <a:solidFill>
                  <a:srgbClr val="FFFFFF"/>
                </a:solidFill>
                <a:latin typeface="Verdana" charset="0"/>
                <a:ea typeface="WenQuanYi Micro Hei" charset="0"/>
                <a:cs typeface="WenQuanYi Micro Hei" charset="0"/>
              </a:rPr>
              <a:t>2010 © One Voice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06375"/>
            <a:ext cx="48672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6375"/>
            <a:ext cx="60928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437438" y="220663"/>
            <a:ext cx="179228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nb-NO" sz="2000">
                <a:solidFill>
                  <a:srgbClr val="FFFFFF"/>
                </a:solidFill>
                <a:latin typeface="Calibri" charset="0"/>
                <a:ea typeface="WenQuanYi Micro Hei" charset="0"/>
                <a:cs typeface="WenQuanYi Micro Hei" charset="0"/>
              </a:rPr>
              <a:t>CIM moduler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wipe/>
  </p:transition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9838" y="1720850"/>
            <a:ext cx="747553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endParaRPr lang="nb-NO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39838" y="1006475"/>
            <a:ext cx="74358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0" y="6686550"/>
            <a:ext cx="13319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hangingPunct="1">
              <a:lnSpc>
                <a:spcPct val="87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sz="5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2006-2012 © One Voice AS</a:t>
            </a:r>
          </a:p>
        </p:txBody>
      </p:sp>
      <p:grpSp>
        <p:nvGrpSpPr>
          <p:cNvPr id="1029" name="Gruppe 12"/>
          <p:cNvGrpSpPr>
            <a:grpSpLocks/>
          </p:cNvGrpSpPr>
          <p:nvPr userDrawn="1"/>
        </p:nvGrpSpPr>
        <p:grpSpPr bwMode="auto">
          <a:xfrm>
            <a:off x="214313" y="206375"/>
            <a:ext cx="8929687" cy="536575"/>
            <a:chOff x="214282" y="206670"/>
            <a:chExt cx="7851218" cy="471510"/>
          </a:xfrm>
        </p:grpSpPr>
        <p:pic>
          <p:nvPicPr>
            <p:cNvPr id="1030" name="Bilde 11" descr="topp3.jp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88"/>
            <a:stretch>
              <a:fillRect/>
            </a:stretch>
          </p:blipFill>
          <p:spPr bwMode="auto">
            <a:xfrm>
              <a:off x="3785951" y="206670"/>
              <a:ext cx="4279549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Bilde 10" descr="topp3.jp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4"/>
            <a:stretch>
              <a:fillRect/>
            </a:stretch>
          </p:blipFill>
          <p:spPr bwMode="auto">
            <a:xfrm>
              <a:off x="214282" y="206670"/>
              <a:ext cx="5358049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90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14000"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google.com/group/php-standards/web/final-proposa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4775" y="860425"/>
            <a:ext cx="64008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nb-NO" sz="4000" b="1" dirty="0" smtClean="0">
                <a:solidFill>
                  <a:srgbClr val="E6E6FF"/>
                </a:solidFill>
                <a:latin typeface="Verdana" charset="0"/>
                <a:ea typeface="WenQuanYi Micro Hei" charset="0"/>
                <a:cs typeface="WenQuanYi Micro Hei" charset="0"/>
              </a:rPr>
              <a:t>Smart unit-testing med OO</a:t>
            </a:r>
            <a:endParaRPr lang="nb-NO" sz="4000" b="1" dirty="0">
              <a:solidFill>
                <a:srgbClr val="E6E6FF"/>
              </a:solidFill>
              <a:latin typeface="Verdana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6: </a:t>
            </a:r>
            <a:r>
              <a:rPr lang="fr-FR" sz="1800" dirty="0" smtClean="0">
                <a:solidFill>
                  <a:srgbClr val="0070C0"/>
                </a:solidFill>
              </a:rPr>
              <a:t>men er </a:t>
            </a:r>
            <a:r>
              <a:rPr lang="fr-FR" sz="1800" dirty="0" err="1" smtClean="0">
                <a:solidFill>
                  <a:srgbClr val="0070C0"/>
                </a:solidFill>
              </a:rPr>
              <a:t>enkel</a:t>
            </a:r>
            <a:r>
              <a:rPr lang="fr-FR" sz="1800" dirty="0" smtClean="0">
                <a:solidFill>
                  <a:srgbClr val="0070C0"/>
                </a:solidFill>
              </a:rPr>
              <a:t> å </a:t>
            </a:r>
            <a:r>
              <a:rPr lang="fr-FR" sz="1800" dirty="0" err="1" smtClean="0">
                <a:solidFill>
                  <a:srgbClr val="0070C0"/>
                </a:solidFill>
              </a:rPr>
              <a:t>fikse</a:t>
            </a:r>
            <a:r>
              <a:rPr lang="fr-FR" sz="1800" dirty="0" smtClean="0">
                <a:solidFill>
                  <a:srgbClr val="0070C0"/>
                </a:solidFill>
              </a:rPr>
              <a:t> </a:t>
            </a:r>
            <a:r>
              <a:rPr lang="fr-FR" sz="1800" dirty="0" err="1" smtClean="0">
                <a:solidFill>
                  <a:srgbClr val="0070C0"/>
                </a:solidFill>
              </a:rPr>
              <a:t>med</a:t>
            </a:r>
            <a:r>
              <a:rPr lang="fr-FR" sz="1800" dirty="0" smtClean="0">
                <a:solidFill>
                  <a:srgbClr val="0070C0"/>
                </a:solidFill>
              </a:rPr>
              <a:t> </a:t>
            </a:r>
            <a:r>
              <a:rPr lang="fr-FR" sz="1800" dirty="0" err="1" smtClean="0">
                <a:solidFill>
                  <a:srgbClr val="0070C0"/>
                </a:solidFill>
              </a:rPr>
              <a:t>abstrakte</a:t>
            </a:r>
            <a:r>
              <a:rPr lang="fr-FR" sz="1800" dirty="0" smtClean="0">
                <a:solidFill>
                  <a:srgbClr val="0070C0"/>
                </a:solidFill>
              </a:rPr>
              <a:t> </a:t>
            </a:r>
            <a:r>
              <a:rPr lang="fr-FR" sz="1800" dirty="0" err="1" smtClean="0">
                <a:solidFill>
                  <a:srgbClr val="0070C0"/>
                </a:solidFill>
              </a:rPr>
              <a:t>klasser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>
                <a:sym typeface="Wingdings" pitchFamily="2" charset="2"/>
              </a:rPr>
              <a:t>Interface</a:t>
            </a:r>
          </a:p>
          <a:p>
            <a:pPr lvl="1"/>
            <a:r>
              <a:rPr lang="nb-NO" dirty="0" smtClean="0"/>
              <a:t>Car-&gt;getColor()</a:t>
            </a:r>
            <a:endParaRPr lang="nb-NO" dirty="0" smtClean="0">
              <a:sym typeface="Wingdings" pitchFamily="2" charset="2"/>
            </a:endParaRPr>
          </a:p>
          <a:p>
            <a:pPr lvl="1"/>
            <a:endParaRPr lang="nb-NO" dirty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Abstraksjon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AbstractCar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AbstractCarTest</a:t>
            </a:r>
          </a:p>
          <a:p>
            <a:pPr lvl="1"/>
            <a:endParaRPr lang="nb-NO" dirty="0" smtClean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Implementasjon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Ingenting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2003346"/>
      </p:ext>
    </p:extLst>
  </p:cSld>
  <p:clrMapOvr>
    <a:masterClrMapping/>
  </p:clrMapOvr>
  <p:transition spd="slow" advTm="1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7: </a:t>
            </a:r>
            <a:r>
              <a:rPr lang="fr-FR" sz="1800" dirty="0" err="1" smtClean="0">
                <a:solidFill>
                  <a:srgbClr val="0070C0"/>
                </a:solidFill>
              </a:rPr>
              <a:t>Bruk</a:t>
            </a:r>
            <a:r>
              <a:rPr lang="fr-FR" sz="1800" dirty="0" smtClean="0">
                <a:solidFill>
                  <a:srgbClr val="0070C0"/>
                </a:solidFill>
              </a:rPr>
              <a:t> av </a:t>
            </a:r>
            <a:r>
              <a:rPr lang="fr-FR" sz="1800" dirty="0" err="1" smtClean="0">
                <a:solidFill>
                  <a:srgbClr val="0070C0"/>
                </a:solidFill>
              </a:rPr>
              <a:t>abstrakte</a:t>
            </a:r>
            <a:r>
              <a:rPr lang="fr-FR" sz="1800" dirty="0" smtClean="0">
                <a:solidFill>
                  <a:srgbClr val="0070C0"/>
                </a:solidFill>
              </a:rPr>
              <a:t> unit tester er smart!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pPr lvl="1"/>
            <a:endParaRPr lang="nb-NO" dirty="0" smtClean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Implementasjon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Car </a:t>
            </a:r>
            <a:r>
              <a:rPr lang="nb-NO" smtClean="0">
                <a:sym typeface="Wingdings" pitchFamily="2" charset="2"/>
              </a:rPr>
              <a:t> AbstractCar  Mercedes</a:t>
            </a:r>
            <a:endParaRPr lang="nb-NO" dirty="0" smtClean="0">
              <a:sym typeface="Wingdings" pitchFamily="2" charset="2"/>
            </a:endParaRP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2715555"/>
      </p:ext>
    </p:extLst>
  </p:cSld>
  <p:clrMapOvr>
    <a:masterClrMapping/>
  </p:clrMapOvr>
  <p:transition spd="slow" advTm="14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838" y="1003300"/>
            <a:ext cx="7435850" cy="715963"/>
          </a:xfrm>
        </p:spPr>
        <p:txBody>
          <a:bodyPr/>
          <a:lstStyle/>
          <a:p>
            <a:r>
              <a:rPr lang="nb-NO" dirty="0" smtClean="0"/>
              <a:t>Mål</a:t>
            </a:r>
            <a:endParaRPr lang="nb-NO" dirty="0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0125" y="1885950"/>
            <a:ext cx="57150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err="1" smtClean="0"/>
              <a:t>Benytte</a:t>
            </a:r>
            <a:r>
              <a:rPr lang="en-US" sz="1800" dirty="0" smtClean="0"/>
              <a:t> OO for å </a:t>
            </a:r>
            <a:r>
              <a:rPr lang="en-US" sz="1800" dirty="0" err="1" smtClean="0"/>
              <a:t>rask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implementering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Vise at </a:t>
            </a:r>
            <a:r>
              <a:rPr lang="en-US" sz="1800" dirty="0" err="1"/>
              <a:t>det</a:t>
            </a:r>
            <a:r>
              <a:rPr lang="en-US" sz="1800" dirty="0"/>
              <a:t> </a:t>
            </a:r>
            <a:r>
              <a:rPr lang="en-US" sz="1800" dirty="0" err="1"/>
              <a:t>er</a:t>
            </a:r>
            <a:r>
              <a:rPr lang="en-US" sz="1800" dirty="0"/>
              <a:t> </a:t>
            </a:r>
            <a:r>
              <a:rPr lang="en-US" sz="1800" dirty="0" err="1"/>
              <a:t>gøy</a:t>
            </a:r>
            <a:r>
              <a:rPr lang="en-US" sz="1800" dirty="0"/>
              <a:t> å </a:t>
            </a:r>
            <a:r>
              <a:rPr lang="en-US" sz="1800" dirty="0" err="1"/>
              <a:t>jobbe</a:t>
            </a:r>
            <a:r>
              <a:rPr lang="en-US" sz="1800" dirty="0"/>
              <a:t> med </a:t>
            </a:r>
            <a:r>
              <a:rPr lang="en-US" sz="1800" dirty="0" smtClean="0"/>
              <a:t>unit-testing</a:t>
            </a:r>
            <a:endParaRPr lang="en-US" sz="1800" dirty="0"/>
          </a:p>
        </p:txBody>
      </p:sp>
      <p:pic>
        <p:nvPicPr>
          <p:cNvPr id="1026" name="Picture 2" descr="https://encrypted-tbn0.gstatic.com/images?q=tbn:ANd9GcQI3kFLgOB6nZlfvFTxtZTm0R1veFkcaBjbVutg5YoIuJo08J1s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53136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65151"/>
      </p:ext>
    </p:extLst>
  </p:cSld>
  <p:clrMapOvr>
    <a:masterClrMapping/>
  </p:clrMapOvr>
  <p:transition spd="slow" advTm="14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Kildekode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Tutorial er tilgjengelig på github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Import i Netbeans</a:t>
            </a:r>
          </a:p>
          <a:p>
            <a:pPr lvl="1"/>
            <a:r>
              <a:rPr lang="nb-NO" dirty="0" smtClean="0"/>
              <a:t>Gå til Team </a:t>
            </a:r>
            <a:r>
              <a:rPr lang="nb-NO" dirty="0" smtClean="0">
                <a:sym typeface="Wingdings" pitchFamily="2" charset="2"/>
              </a:rPr>
              <a:t> Git  Clone ...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Velg ingen bruker og passord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Velg «master» branch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Opprett nytt prosjekt fra klonet kildekode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403648" y="2564904"/>
            <a:ext cx="7200800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hangingPunct="1">
              <a:lnSpc>
                <a:spcPct val="100000"/>
              </a:lnSpc>
              <a:buClrTx/>
              <a:buSzTx/>
            </a:pPr>
            <a:r>
              <a:rPr lang="nb-NO" b="1" dirty="0" smtClean="0">
                <a:cs typeface="Arial" charset="0"/>
              </a:rPr>
              <a:t>&gt; git clone https</a:t>
            </a:r>
            <a:r>
              <a:rPr lang="nb-NO" b="1" dirty="0">
                <a:cs typeface="Arial" charset="0"/>
              </a:rPr>
              <a:t>://github.com/kengu/php-smart-unit-testing.git</a:t>
            </a:r>
            <a:endParaRPr kumimoji="0" lang="nb-NO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38357"/>
      </p:ext>
    </p:extLst>
  </p:cSld>
  <p:clrMapOvr>
    <a:masterClrMapping/>
  </p:clrMapOvr>
  <p:transition spd="slow" advTm="14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Hvert steg er en branch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Bytt til branch </a:t>
            </a:r>
            <a:r>
              <a:rPr lang="nb-NO" u="sng" dirty="0" smtClean="0"/>
              <a:t>step-1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I Netbeans</a:t>
            </a:r>
          </a:p>
          <a:p>
            <a:pPr lvl="1"/>
            <a:r>
              <a:rPr lang="nb-NO" dirty="0" smtClean="0"/>
              <a:t>Høyreklikk prosjekt i «Projects»</a:t>
            </a:r>
          </a:p>
          <a:p>
            <a:pPr lvl="1"/>
            <a:r>
              <a:rPr lang="nb-NO" dirty="0" smtClean="0"/>
              <a:t>Gå til Git </a:t>
            </a:r>
            <a:r>
              <a:rPr lang="nb-NO" dirty="0" smtClean="0">
                <a:sym typeface="Wingdings" pitchFamily="2" charset="2"/>
              </a:rPr>
              <a:t> Branch  Switch to Branch...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Velg «step-1» i nedtrekksliste</a:t>
            </a:r>
            <a:endParaRPr lang="nb-NO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91680" y="2420888"/>
            <a:ext cx="2520280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hangingPunct="1">
              <a:lnSpc>
                <a:spcPct val="100000"/>
              </a:lnSpc>
              <a:buClrTx/>
              <a:buSzTx/>
            </a:pPr>
            <a:r>
              <a:rPr lang="nb-NO" b="1" dirty="0" smtClean="0">
                <a:cs typeface="Arial" charset="0"/>
              </a:rPr>
              <a:t>&gt; git checkout step-1</a:t>
            </a:r>
            <a:endParaRPr kumimoji="0" lang="nb-NO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36036"/>
      </p:ext>
    </p:extLst>
  </p:cSld>
  <p:clrMapOvr>
    <a:masterClrMapping/>
  </p:clrMapOvr>
  <p:transition spd="slow" advTm="1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1: </a:t>
            </a:r>
            <a:r>
              <a:rPr lang="nb-NO" sz="2400" dirty="0">
                <a:solidFill>
                  <a:srgbClr val="0070C0"/>
                </a:solidFill>
              </a:rPr>
              <a:t>namespace og SPL auto-loading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/>
              <a:t>SplClassLoader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implements </a:t>
            </a:r>
            <a:r>
              <a:rPr lang="en-US" dirty="0" smtClean="0">
                <a:hlinkClick r:id="rId2"/>
              </a:rPr>
              <a:t>technical interoperability </a:t>
            </a:r>
            <a:r>
              <a:rPr lang="en-US" dirty="0">
                <a:hlinkClick r:id="rId2"/>
              </a:rPr>
              <a:t>standards for PHP 5.3 namespaces and class </a:t>
            </a:r>
            <a:r>
              <a:rPr lang="en-US" dirty="0" smtClean="0">
                <a:hlinkClick r:id="rId2"/>
              </a:rPr>
              <a:t>names</a:t>
            </a:r>
            <a:endParaRPr lang="nb-NO" dirty="0"/>
          </a:p>
          <a:p>
            <a:endParaRPr lang="en-US" dirty="0" smtClean="0"/>
          </a:p>
          <a:p>
            <a:r>
              <a:rPr lang="en-US" dirty="0" smtClean="0"/>
              <a:t> \</a:t>
            </a:r>
            <a:r>
              <a:rPr lang="en-US" dirty="0" err="1" smtClean="0"/>
              <a:t>cim</a:t>
            </a:r>
            <a:r>
              <a:rPr lang="en-US" dirty="0" smtClean="0"/>
              <a:t>\</a:t>
            </a:r>
            <a:r>
              <a:rPr lang="en-US" dirty="0" err="1" smtClean="0"/>
              <a:t>ClassLoader</a:t>
            </a:r>
            <a:endParaRPr lang="en-US" dirty="0" smtClean="0"/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SplClassLoader</a:t>
            </a:r>
            <a:r>
              <a:rPr lang="en-US" dirty="0" smtClean="0"/>
              <a:t> with default values in </a:t>
            </a:r>
            <a:r>
              <a:rPr lang="en-US" b="1" dirty="0" smtClean="0"/>
              <a:t>\</a:t>
            </a:r>
            <a:r>
              <a:rPr lang="en-US" b="1" dirty="0" err="1" smtClean="0"/>
              <a:t>cim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8209"/>
      </p:ext>
    </p:extLst>
  </p:cSld>
  <p:clrMapOvr>
    <a:masterClrMapping/>
  </p:clrMapOvr>
  <p:transition spd="slow" advTm="14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2: </a:t>
            </a:r>
            <a:r>
              <a:rPr lang="en-US" sz="1800" dirty="0" err="1">
                <a:solidFill>
                  <a:srgbClr val="0070C0"/>
                </a:solidFill>
              </a:rPr>
              <a:t>PHPUnit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og</a:t>
            </a:r>
            <a:r>
              <a:rPr lang="en-US" sz="1800" dirty="0" smtClean="0">
                <a:solidFill>
                  <a:srgbClr val="0070C0"/>
                </a:solidFill>
              </a:rPr>
              <a:t> bootstrapping </a:t>
            </a:r>
            <a:r>
              <a:rPr lang="en-US" sz="1800" dirty="0">
                <a:solidFill>
                  <a:srgbClr val="0070C0"/>
                </a:solidFill>
              </a:rPr>
              <a:t>SPL auto-loading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/>
              <a:t>bootstrap.php</a:t>
            </a:r>
          </a:p>
          <a:p>
            <a:pPr lvl="1"/>
            <a:r>
              <a:rPr lang="nb-NO" dirty="0" smtClean="0"/>
              <a:t>Kjøres før alle unit tester</a:t>
            </a:r>
          </a:p>
          <a:p>
            <a:pPr lvl="1"/>
            <a:r>
              <a:rPr lang="nb-NO" dirty="0" smtClean="0"/>
              <a:t>Laster og registrer \cim\ClassLoader</a:t>
            </a:r>
          </a:p>
          <a:p>
            <a:pPr lvl="1"/>
            <a:endParaRPr lang="nb-NO" dirty="0"/>
          </a:p>
          <a:p>
            <a:r>
              <a:rPr lang="nb-NO" b="1" dirty="0" smtClean="0"/>
              <a:t>BootstrapTest.php</a:t>
            </a:r>
          </a:p>
          <a:p>
            <a:pPr lvl="1"/>
            <a:r>
              <a:rPr lang="nb-NO" dirty="0" smtClean="0"/>
              <a:t>«Proof of the pudding»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887466"/>
      </p:ext>
    </p:extLst>
  </p:cSld>
  <p:clrMapOvr>
    <a:masterClrMapping/>
  </p:clrMapOvr>
  <p:transition spd="slow" advTm="14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3: </a:t>
            </a:r>
            <a:r>
              <a:rPr lang="fr-FR" sz="1800" dirty="0" smtClean="0">
                <a:solidFill>
                  <a:srgbClr val="0070C0"/>
                </a:solidFill>
              </a:rPr>
              <a:t>Unit </a:t>
            </a:r>
            <a:r>
              <a:rPr lang="fr-FR" sz="1800" dirty="0" err="1" smtClean="0">
                <a:solidFill>
                  <a:srgbClr val="0070C0"/>
                </a:solidFill>
              </a:rPr>
              <a:t>testing</a:t>
            </a:r>
            <a:r>
              <a:rPr lang="fr-FR" sz="1800" dirty="0" smtClean="0">
                <a:solidFill>
                  <a:srgbClr val="0070C0"/>
                </a:solidFill>
              </a:rPr>
              <a:t> av interface </a:t>
            </a:r>
            <a:r>
              <a:rPr lang="fr-FR" sz="1800" dirty="0" err="1" smtClean="0">
                <a:solidFill>
                  <a:srgbClr val="0070C0"/>
                </a:solidFill>
              </a:rPr>
              <a:t>implementasjon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/>
              <a:t>Interface</a:t>
            </a:r>
          </a:p>
          <a:p>
            <a:pPr lvl="1"/>
            <a:r>
              <a:rPr lang="nb-NO" dirty="0" smtClean="0"/>
              <a:t>Resource </a:t>
            </a:r>
            <a:r>
              <a:rPr lang="nb-NO" dirty="0" smtClean="0">
                <a:sym typeface="Wingdings" pitchFamily="2" charset="2"/>
              </a:rPr>
              <a:t> Vehicle  Car</a:t>
            </a:r>
          </a:p>
          <a:p>
            <a:pPr lvl="1"/>
            <a:endParaRPr lang="nb-NO" dirty="0" smtClean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Abstraksjkon</a:t>
            </a:r>
          </a:p>
          <a:p>
            <a:pPr lvl="1"/>
            <a:r>
              <a:rPr lang="nb-NO" dirty="0" smtClean="0"/>
              <a:t>AbstractResource </a:t>
            </a:r>
            <a:r>
              <a:rPr lang="nb-NO" dirty="0">
                <a:sym typeface="Wingdings" pitchFamily="2" charset="2"/>
              </a:rPr>
              <a:t> </a:t>
            </a:r>
            <a:r>
              <a:rPr lang="nb-NO" dirty="0" smtClean="0">
                <a:sym typeface="Wingdings" pitchFamily="2" charset="2"/>
              </a:rPr>
              <a:t>AbstractVehicle </a:t>
            </a:r>
            <a:r>
              <a:rPr lang="nb-NO" dirty="0">
                <a:sym typeface="Wingdings" pitchFamily="2" charset="2"/>
              </a:rPr>
              <a:t> </a:t>
            </a:r>
            <a:r>
              <a:rPr lang="nb-NO" dirty="0" smtClean="0">
                <a:sym typeface="Wingdings" pitchFamily="2" charset="2"/>
              </a:rPr>
              <a:t>AbstractCar</a:t>
            </a:r>
          </a:p>
          <a:p>
            <a:pPr lvl="1"/>
            <a:endParaRPr lang="nb-NO" dirty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Implementasjon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AbstractCar </a:t>
            </a:r>
            <a:r>
              <a:rPr lang="nb-NO" b="1" dirty="0" smtClean="0">
                <a:sym typeface="Wingdings" pitchFamily="2" charset="2"/>
              </a:rPr>
              <a:t> </a:t>
            </a:r>
            <a:r>
              <a:rPr lang="nb-NO" dirty="0" smtClean="0">
                <a:sym typeface="Wingdings" pitchFamily="2" charset="2"/>
              </a:rPr>
              <a:t></a:t>
            </a:r>
            <a:r>
              <a:rPr lang="nb-NO" dirty="0">
                <a:sym typeface="Wingdings" pitchFamily="2" charset="2"/>
              </a:rPr>
              <a:t> </a:t>
            </a:r>
            <a:r>
              <a:rPr lang="nb-NO" dirty="0" smtClean="0">
                <a:sym typeface="Wingdings" pitchFamily="2" charset="2"/>
              </a:rPr>
              <a:t>Audi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3461996"/>
      </p:ext>
    </p:extLst>
  </p:cSld>
  <p:clrMapOvr>
    <a:masterClrMapping/>
  </p:clrMapOvr>
  <p:transition spd="slow" advTm="1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4: </a:t>
            </a:r>
            <a:r>
              <a:rPr lang="fr-FR" sz="1800" dirty="0" smtClean="0">
                <a:solidFill>
                  <a:srgbClr val="0070C0"/>
                </a:solidFill>
              </a:rPr>
              <a:t>Unit </a:t>
            </a:r>
            <a:r>
              <a:rPr lang="fr-FR" sz="1800" dirty="0" err="1" smtClean="0">
                <a:solidFill>
                  <a:srgbClr val="0070C0"/>
                </a:solidFill>
              </a:rPr>
              <a:t>testing</a:t>
            </a:r>
            <a:r>
              <a:rPr lang="fr-FR" sz="1800" dirty="0" smtClean="0">
                <a:solidFill>
                  <a:srgbClr val="0070C0"/>
                </a:solidFill>
              </a:rPr>
              <a:t> av interface </a:t>
            </a:r>
            <a:r>
              <a:rPr lang="fr-FR" sz="1800" dirty="0" err="1" smtClean="0">
                <a:solidFill>
                  <a:srgbClr val="0070C0"/>
                </a:solidFill>
              </a:rPr>
              <a:t>implementasjon</a:t>
            </a:r>
            <a:r>
              <a:rPr lang="fr-FR" sz="1800" dirty="0" smtClean="0">
                <a:solidFill>
                  <a:srgbClr val="0070C0"/>
                </a:solidFill>
              </a:rPr>
              <a:t> …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>
                <a:sym typeface="Wingdings" pitchFamily="2" charset="2"/>
              </a:rPr>
              <a:t>Abstraksjkon</a:t>
            </a:r>
          </a:p>
          <a:p>
            <a:pPr lvl="1"/>
            <a:r>
              <a:rPr lang="nb-NO" dirty="0" smtClean="0"/>
              <a:t>AbstractResourceTest </a:t>
            </a:r>
            <a:r>
              <a:rPr lang="nb-NO" dirty="0">
                <a:sym typeface="Wingdings" pitchFamily="2" charset="2"/>
              </a:rPr>
              <a:t> </a:t>
            </a:r>
            <a:r>
              <a:rPr lang="nb-NO" dirty="0" smtClean="0">
                <a:sym typeface="Wingdings" pitchFamily="2" charset="2"/>
              </a:rPr>
              <a:t>AbstractVehicleTest </a:t>
            </a:r>
            <a:r>
              <a:rPr lang="nb-NO" dirty="0">
                <a:sym typeface="Wingdings" pitchFamily="2" charset="2"/>
              </a:rPr>
              <a:t> </a:t>
            </a:r>
            <a:r>
              <a:rPr lang="nb-NO" dirty="0" smtClean="0">
                <a:sym typeface="Wingdings" pitchFamily="2" charset="2"/>
              </a:rPr>
              <a:t>AbstractCarTest</a:t>
            </a:r>
          </a:p>
          <a:p>
            <a:pPr lvl="1"/>
            <a:endParaRPr lang="nb-NO" dirty="0">
              <a:sym typeface="Wingdings" pitchFamily="2" charset="2"/>
            </a:endParaRPr>
          </a:p>
          <a:p>
            <a:r>
              <a:rPr lang="nb-NO" b="1" dirty="0" smtClean="0">
                <a:sym typeface="Wingdings" pitchFamily="2" charset="2"/>
              </a:rPr>
              <a:t>Implementasjon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AbstractCarTest </a:t>
            </a:r>
            <a:r>
              <a:rPr lang="nb-NO" b="1" dirty="0" smtClean="0">
                <a:sym typeface="Wingdings" pitchFamily="2" charset="2"/>
              </a:rPr>
              <a:t> </a:t>
            </a:r>
            <a:r>
              <a:rPr lang="nb-NO" dirty="0" smtClean="0">
                <a:sym typeface="Wingdings" pitchFamily="2" charset="2"/>
              </a:rPr>
              <a:t></a:t>
            </a:r>
            <a:r>
              <a:rPr lang="nb-NO" dirty="0">
                <a:sym typeface="Wingdings" pitchFamily="2" charset="2"/>
              </a:rPr>
              <a:t> </a:t>
            </a:r>
            <a:r>
              <a:rPr lang="nb-NO" dirty="0" smtClean="0">
                <a:sym typeface="Wingdings" pitchFamily="2" charset="2"/>
              </a:rPr>
              <a:t>AudiTest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8537893"/>
      </p:ext>
    </p:extLst>
  </p:cSld>
  <p:clrMapOvr>
    <a:masterClrMapping/>
  </p:clrMapOvr>
  <p:transition spd="slow" advTm="1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003935"/>
            <a:ext cx="7435850" cy="715963"/>
          </a:xfrm>
        </p:spPr>
        <p:txBody>
          <a:bodyPr/>
          <a:lstStyle/>
          <a:p>
            <a:r>
              <a:rPr lang="nb-NO" sz="2400" dirty="0"/>
              <a:t>Steg </a:t>
            </a:r>
            <a:r>
              <a:rPr lang="nb-NO" sz="2400" dirty="0" smtClean="0"/>
              <a:t>5: </a:t>
            </a:r>
            <a:r>
              <a:rPr lang="fr-FR" sz="1800" dirty="0" smtClean="0">
                <a:solidFill>
                  <a:srgbClr val="0070C0"/>
                </a:solidFill>
              </a:rPr>
              <a:t>vil </a:t>
            </a:r>
            <a:r>
              <a:rPr lang="fr-FR" sz="1800" dirty="0" err="1" smtClean="0">
                <a:solidFill>
                  <a:srgbClr val="0070C0"/>
                </a:solidFill>
              </a:rPr>
              <a:t>knekke</a:t>
            </a:r>
            <a:r>
              <a:rPr lang="fr-FR" sz="1800" dirty="0" smtClean="0">
                <a:solidFill>
                  <a:srgbClr val="0070C0"/>
                </a:solidFill>
              </a:rPr>
              <a:t> unit tester </a:t>
            </a:r>
            <a:r>
              <a:rPr lang="fr-FR" sz="1800" dirty="0" err="1" smtClean="0">
                <a:solidFill>
                  <a:srgbClr val="0070C0"/>
                </a:solidFill>
              </a:rPr>
              <a:t>når</a:t>
            </a:r>
            <a:r>
              <a:rPr lang="fr-FR" sz="1800" dirty="0" smtClean="0">
                <a:solidFill>
                  <a:srgbClr val="0070C0"/>
                </a:solidFill>
              </a:rPr>
              <a:t> API </a:t>
            </a:r>
            <a:r>
              <a:rPr lang="fr-FR" sz="1800" dirty="0" err="1" smtClean="0">
                <a:solidFill>
                  <a:srgbClr val="0070C0"/>
                </a:solidFill>
              </a:rPr>
              <a:t>endres</a:t>
            </a:r>
            <a:endParaRPr lang="nb-NO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18310"/>
            <a:ext cx="7475537" cy="4865370"/>
          </a:xfrm>
        </p:spPr>
        <p:txBody>
          <a:bodyPr/>
          <a:lstStyle/>
          <a:p>
            <a:r>
              <a:rPr lang="nb-NO" b="1" dirty="0" smtClean="0">
                <a:sym typeface="Wingdings" pitchFamily="2" charset="2"/>
              </a:rPr>
              <a:t>Interface</a:t>
            </a:r>
          </a:p>
          <a:p>
            <a:pPr lvl="1"/>
            <a:r>
              <a:rPr lang="nb-NO" dirty="0" smtClean="0"/>
              <a:t>Car-&gt;getColor()</a:t>
            </a:r>
            <a:endParaRPr lang="nb-NO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0943310"/>
      </p:ext>
    </p:extLst>
  </p:cSld>
  <p:clrMapOvr>
    <a:masterClrMapping/>
  </p:clrMapOvr>
  <p:transition spd="slow" advTm="14000">
    <p:wip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ne Voice">
  <a:themeElements>
    <a:clrScheme name="1_One Voic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FF99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8A2D"/>
      </a:accent6>
      <a:hlink>
        <a:srgbClr val="6699FF"/>
      </a:hlink>
      <a:folHlink>
        <a:srgbClr val="99CC00"/>
      </a:folHlink>
    </a:clrScheme>
    <a:fontScheme name="1_One Vo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One Vo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ne Voic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2D"/>
        </a:accent6>
        <a:hlink>
          <a:srgbClr val="66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ne Voic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2D"/>
        </a:accent6>
        <a:hlink>
          <a:srgbClr val="66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291</Words>
  <Application>Microsoft Office PowerPoint</Application>
  <PresentationFormat>On-screen Show (4:3)</PresentationFormat>
  <Paragraphs>80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1_One Voice</vt:lpstr>
      <vt:lpstr>PowerPoint Presentation</vt:lpstr>
      <vt:lpstr>Mål</vt:lpstr>
      <vt:lpstr>Kildekode</vt:lpstr>
      <vt:lpstr>Hvert steg er en branch</vt:lpstr>
      <vt:lpstr>Steg 1: namespace og SPL auto-loading</vt:lpstr>
      <vt:lpstr>Steg 2: PHPUnit og bootstrapping SPL auto-loading</vt:lpstr>
      <vt:lpstr>Steg 3: Unit testing av interface implementasjon</vt:lpstr>
      <vt:lpstr>Steg 4: Unit testing av interface implementasjon …</vt:lpstr>
      <vt:lpstr>Steg 5: vil knekke unit tester når API endres</vt:lpstr>
      <vt:lpstr>Steg 6: men er enkel å fikse med abstrakte klasser</vt:lpstr>
      <vt:lpstr>Steg 7: Bruk av abstrakte unit tester er smart!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Gulbrandsøy</dc:creator>
  <cp:lastModifiedBy>Kenneth Gulbrandsøy</cp:lastModifiedBy>
  <cp:revision>30</cp:revision>
  <cp:lastPrinted>2012-02-14T13:03:23Z</cp:lastPrinted>
  <dcterms:created xsi:type="dcterms:W3CDTF">1601-01-01T00:00:00Z</dcterms:created>
  <dcterms:modified xsi:type="dcterms:W3CDTF">2013-05-23T07:31:42Z</dcterms:modified>
</cp:coreProperties>
</file>