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4.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1" r:id="rId5"/>
    <p:sldId id="260" r:id="rId6"/>
    <p:sldId id="258"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94660"/>
  </p:normalViewPr>
  <p:slideViewPr>
    <p:cSldViewPr snapToGrid="0">
      <p:cViewPr varScale="1">
        <p:scale>
          <a:sx n="67" d="100"/>
          <a:sy n="67" d="100"/>
        </p:scale>
        <p:origin x="8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0DC86-469F-45F1-B044-8A07F5BD6408}"/>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GB"/>
              <a:t>Click to edit Master title style</a:t>
            </a:r>
            <a:endParaRPr lang="en-US"/>
          </a:p>
        </p:txBody>
      </p:sp>
      <p:sp>
        <p:nvSpPr>
          <p:cNvPr id="3" name="Subtitle 2">
            <a:extLst>
              <a:ext uri="{FF2B5EF4-FFF2-40B4-BE49-F238E27FC236}">
                <a16:creationId xmlns:a16="http://schemas.microsoft.com/office/drawing/2014/main" id="{5853239C-802B-4C19-99E2-577750A60123}"/>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GB"/>
              <a:t>Click to edit Master subtitle style</a:t>
            </a:r>
            <a:endParaRPr lang="en-US"/>
          </a:p>
        </p:txBody>
      </p:sp>
      <p:sp>
        <p:nvSpPr>
          <p:cNvPr id="4" name="Date Placeholder 3">
            <a:extLst>
              <a:ext uri="{FF2B5EF4-FFF2-40B4-BE49-F238E27FC236}">
                <a16:creationId xmlns:a16="http://schemas.microsoft.com/office/drawing/2014/main" id="{DB7F8ECC-5C6C-4474-88D1-DC4886A65181}"/>
              </a:ext>
            </a:extLst>
          </p:cNvPr>
          <p:cNvSpPr txBox="1">
            <a:spLocks noGrp="1"/>
          </p:cNvSpPr>
          <p:nvPr>
            <p:ph type="dt" sz="half" idx="7"/>
          </p:nvPr>
        </p:nvSpPr>
        <p:spPr/>
        <p:txBody>
          <a:bodyPr/>
          <a:lstStyle>
            <a:lvl1pPr>
              <a:defRPr/>
            </a:lvl1pPr>
          </a:lstStyle>
          <a:p>
            <a:pPr lvl="0"/>
            <a:fld id="{B597B8FE-4406-4455-850D-2A2FBBFBE3F3}" type="datetime1">
              <a:rPr lang="en-US"/>
              <a:pPr lvl="0"/>
              <a:t>6/19/2025</a:t>
            </a:fld>
            <a:endParaRPr lang="en-US" dirty="0"/>
          </a:p>
        </p:txBody>
      </p:sp>
      <p:sp>
        <p:nvSpPr>
          <p:cNvPr id="5" name="Footer Placeholder 4">
            <a:extLst>
              <a:ext uri="{FF2B5EF4-FFF2-40B4-BE49-F238E27FC236}">
                <a16:creationId xmlns:a16="http://schemas.microsoft.com/office/drawing/2014/main" id="{910F97F1-32E1-4452-A313-6A12C26470E5}"/>
              </a:ext>
            </a:extLst>
          </p:cNvPr>
          <p:cNvSpPr txBox="1">
            <a:spLocks noGrp="1"/>
          </p:cNvSpPr>
          <p:nvPr>
            <p:ph type="ftr" sz="quarter" idx="9"/>
          </p:nvPr>
        </p:nvSpPr>
        <p:spPr/>
        <p:txBody>
          <a:bodyPr/>
          <a:lstStyle>
            <a:lvl1pPr>
              <a:defRPr/>
            </a:lvl1pPr>
          </a:lstStyle>
          <a:p>
            <a:pPr lvl="0"/>
            <a:endParaRPr lang="en-US" dirty="0"/>
          </a:p>
        </p:txBody>
      </p:sp>
      <p:sp>
        <p:nvSpPr>
          <p:cNvPr id="6" name="Slide Number Placeholder 5">
            <a:extLst>
              <a:ext uri="{FF2B5EF4-FFF2-40B4-BE49-F238E27FC236}">
                <a16:creationId xmlns:a16="http://schemas.microsoft.com/office/drawing/2014/main" id="{308B37B6-588D-4360-8F17-D2AEE72A275B}"/>
              </a:ext>
            </a:extLst>
          </p:cNvPr>
          <p:cNvSpPr txBox="1">
            <a:spLocks noGrp="1"/>
          </p:cNvSpPr>
          <p:nvPr>
            <p:ph type="sldNum" sz="quarter" idx="8"/>
          </p:nvPr>
        </p:nvSpPr>
        <p:spPr/>
        <p:txBody>
          <a:bodyPr/>
          <a:lstStyle>
            <a:lvl1pPr>
              <a:defRPr/>
            </a:lvl1pPr>
          </a:lstStyle>
          <a:p>
            <a:pPr lvl="0"/>
            <a:fld id="{1F670E9B-4BC3-478A-8BB2-37716322034F}" type="slidenum">
              <a:t>‹#›</a:t>
            </a:fld>
            <a:endParaRPr lang="en-US" dirty="0"/>
          </a:p>
        </p:txBody>
      </p:sp>
    </p:spTree>
    <p:extLst>
      <p:ext uri="{BB962C8B-B14F-4D97-AF65-F5344CB8AC3E}">
        <p14:creationId xmlns:p14="http://schemas.microsoft.com/office/powerpoint/2010/main" val="70624121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D9705-9147-4737-9A37-D2DF01304D42}"/>
              </a:ext>
            </a:extLst>
          </p:cNvPr>
          <p:cNvSpPr txBox="1">
            <a:spLocks noGrp="1"/>
          </p:cNvSpPr>
          <p:nvPr>
            <p:ph type="title"/>
          </p:nvPr>
        </p:nvSpPr>
        <p:spPr/>
        <p:txBody>
          <a:bodyPr/>
          <a:lstStyle>
            <a:lvl1pPr>
              <a:defRPr/>
            </a:lvl1pPr>
          </a:lstStyle>
          <a:p>
            <a:pPr lvl="0"/>
            <a:r>
              <a:rPr lang="en-GB"/>
              <a:t>Click to edit Master title style</a:t>
            </a:r>
            <a:endParaRPr lang="en-US"/>
          </a:p>
        </p:txBody>
      </p:sp>
      <p:sp>
        <p:nvSpPr>
          <p:cNvPr id="3" name="Vertical Text Placeholder 2">
            <a:extLst>
              <a:ext uri="{FF2B5EF4-FFF2-40B4-BE49-F238E27FC236}">
                <a16:creationId xmlns:a16="http://schemas.microsoft.com/office/drawing/2014/main" id="{33B2AD8C-1CE1-4EFB-A484-512311FEBF46}"/>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E44FAA8-307E-495C-9B34-8146D12183F8}"/>
              </a:ext>
            </a:extLst>
          </p:cNvPr>
          <p:cNvSpPr txBox="1">
            <a:spLocks noGrp="1"/>
          </p:cNvSpPr>
          <p:nvPr>
            <p:ph type="dt" sz="half" idx="7"/>
          </p:nvPr>
        </p:nvSpPr>
        <p:spPr/>
        <p:txBody>
          <a:bodyPr/>
          <a:lstStyle>
            <a:lvl1pPr>
              <a:defRPr/>
            </a:lvl1pPr>
          </a:lstStyle>
          <a:p>
            <a:pPr lvl="0"/>
            <a:fld id="{00A2F84E-97FD-4D40-8480-671ADE8926F5}" type="datetime1">
              <a:rPr lang="en-US"/>
              <a:pPr lvl="0"/>
              <a:t>6/19/2025</a:t>
            </a:fld>
            <a:endParaRPr lang="en-US" dirty="0"/>
          </a:p>
        </p:txBody>
      </p:sp>
      <p:sp>
        <p:nvSpPr>
          <p:cNvPr id="5" name="Footer Placeholder 4">
            <a:extLst>
              <a:ext uri="{FF2B5EF4-FFF2-40B4-BE49-F238E27FC236}">
                <a16:creationId xmlns:a16="http://schemas.microsoft.com/office/drawing/2014/main" id="{991CFC25-1C70-41F4-9742-250E47DD92A2}"/>
              </a:ext>
            </a:extLst>
          </p:cNvPr>
          <p:cNvSpPr txBox="1">
            <a:spLocks noGrp="1"/>
          </p:cNvSpPr>
          <p:nvPr>
            <p:ph type="ftr" sz="quarter" idx="9"/>
          </p:nvPr>
        </p:nvSpPr>
        <p:spPr/>
        <p:txBody>
          <a:bodyPr/>
          <a:lstStyle>
            <a:lvl1pPr>
              <a:defRPr/>
            </a:lvl1pPr>
          </a:lstStyle>
          <a:p>
            <a:pPr lvl="0"/>
            <a:endParaRPr lang="en-US" dirty="0"/>
          </a:p>
        </p:txBody>
      </p:sp>
      <p:sp>
        <p:nvSpPr>
          <p:cNvPr id="6" name="Slide Number Placeholder 5">
            <a:extLst>
              <a:ext uri="{FF2B5EF4-FFF2-40B4-BE49-F238E27FC236}">
                <a16:creationId xmlns:a16="http://schemas.microsoft.com/office/drawing/2014/main" id="{65ABC72C-D51F-44CC-A1D2-0EC4F1778929}"/>
              </a:ext>
            </a:extLst>
          </p:cNvPr>
          <p:cNvSpPr txBox="1">
            <a:spLocks noGrp="1"/>
          </p:cNvSpPr>
          <p:nvPr>
            <p:ph type="sldNum" sz="quarter" idx="8"/>
          </p:nvPr>
        </p:nvSpPr>
        <p:spPr/>
        <p:txBody>
          <a:bodyPr/>
          <a:lstStyle>
            <a:lvl1pPr>
              <a:defRPr/>
            </a:lvl1pPr>
          </a:lstStyle>
          <a:p>
            <a:pPr lvl="0"/>
            <a:fld id="{7DF490F7-7070-44A7-9550-4C7D8A64D215}" type="slidenum">
              <a:t>‹#›</a:t>
            </a:fld>
            <a:endParaRPr lang="en-US" dirty="0"/>
          </a:p>
        </p:txBody>
      </p:sp>
    </p:spTree>
    <p:extLst>
      <p:ext uri="{BB962C8B-B14F-4D97-AF65-F5344CB8AC3E}">
        <p14:creationId xmlns:p14="http://schemas.microsoft.com/office/powerpoint/2010/main" val="357964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508E03-E895-4B85-AEFE-767D20970C73}"/>
              </a:ext>
            </a:extLst>
          </p:cNvPr>
          <p:cNvSpPr txBox="1">
            <a:spLocks noGrp="1"/>
          </p:cNvSpPr>
          <p:nvPr>
            <p:ph type="title" orient="vert"/>
          </p:nvPr>
        </p:nvSpPr>
        <p:spPr>
          <a:xfrm>
            <a:off x="8724903" y="365129"/>
            <a:ext cx="2628899" cy="5811834"/>
          </a:xfrm>
        </p:spPr>
        <p:txBody>
          <a:bodyPr vert="eaVert"/>
          <a:lstStyle>
            <a:lvl1pPr>
              <a:defRPr/>
            </a:lvl1pPr>
          </a:lstStyle>
          <a:p>
            <a:pPr lvl="0"/>
            <a:r>
              <a:rPr lang="en-GB"/>
              <a:t>Click to edit Master title style</a:t>
            </a:r>
            <a:endParaRPr lang="en-US"/>
          </a:p>
        </p:txBody>
      </p:sp>
      <p:sp>
        <p:nvSpPr>
          <p:cNvPr id="3" name="Vertical Text Placeholder 2">
            <a:extLst>
              <a:ext uri="{FF2B5EF4-FFF2-40B4-BE49-F238E27FC236}">
                <a16:creationId xmlns:a16="http://schemas.microsoft.com/office/drawing/2014/main" id="{C1B67A1A-C72F-4CD4-946A-090FAD3E29D3}"/>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0582EC6-4B48-48E7-851E-0A3D406BC217}"/>
              </a:ext>
            </a:extLst>
          </p:cNvPr>
          <p:cNvSpPr txBox="1">
            <a:spLocks noGrp="1"/>
          </p:cNvSpPr>
          <p:nvPr>
            <p:ph type="dt" sz="half" idx="7"/>
          </p:nvPr>
        </p:nvSpPr>
        <p:spPr/>
        <p:txBody>
          <a:bodyPr/>
          <a:lstStyle>
            <a:lvl1pPr>
              <a:defRPr/>
            </a:lvl1pPr>
          </a:lstStyle>
          <a:p>
            <a:pPr lvl="0"/>
            <a:fld id="{6A0BA15E-54D5-46BF-91AA-C26C56BFDD4E}" type="datetime1">
              <a:rPr lang="en-US"/>
              <a:pPr lvl="0"/>
              <a:t>6/19/2025</a:t>
            </a:fld>
            <a:endParaRPr lang="en-US" dirty="0"/>
          </a:p>
        </p:txBody>
      </p:sp>
      <p:sp>
        <p:nvSpPr>
          <p:cNvPr id="5" name="Footer Placeholder 4">
            <a:extLst>
              <a:ext uri="{FF2B5EF4-FFF2-40B4-BE49-F238E27FC236}">
                <a16:creationId xmlns:a16="http://schemas.microsoft.com/office/drawing/2014/main" id="{EBB74440-2D7C-4A4B-8FF9-4FE819EBE69E}"/>
              </a:ext>
            </a:extLst>
          </p:cNvPr>
          <p:cNvSpPr txBox="1">
            <a:spLocks noGrp="1"/>
          </p:cNvSpPr>
          <p:nvPr>
            <p:ph type="ftr" sz="quarter" idx="9"/>
          </p:nvPr>
        </p:nvSpPr>
        <p:spPr/>
        <p:txBody>
          <a:bodyPr/>
          <a:lstStyle>
            <a:lvl1pPr>
              <a:defRPr/>
            </a:lvl1pPr>
          </a:lstStyle>
          <a:p>
            <a:pPr lvl="0"/>
            <a:endParaRPr lang="en-US" dirty="0"/>
          </a:p>
        </p:txBody>
      </p:sp>
      <p:sp>
        <p:nvSpPr>
          <p:cNvPr id="6" name="Slide Number Placeholder 5">
            <a:extLst>
              <a:ext uri="{FF2B5EF4-FFF2-40B4-BE49-F238E27FC236}">
                <a16:creationId xmlns:a16="http://schemas.microsoft.com/office/drawing/2014/main" id="{84B4F97E-B4BF-4F81-9228-E7BFD62407B0}"/>
              </a:ext>
            </a:extLst>
          </p:cNvPr>
          <p:cNvSpPr txBox="1">
            <a:spLocks noGrp="1"/>
          </p:cNvSpPr>
          <p:nvPr>
            <p:ph type="sldNum" sz="quarter" idx="8"/>
          </p:nvPr>
        </p:nvSpPr>
        <p:spPr/>
        <p:txBody>
          <a:bodyPr/>
          <a:lstStyle>
            <a:lvl1pPr>
              <a:defRPr/>
            </a:lvl1pPr>
          </a:lstStyle>
          <a:p>
            <a:pPr lvl="0"/>
            <a:fld id="{06D1C054-A1E7-4666-B969-E5C3043515EA}" type="slidenum">
              <a:t>‹#›</a:t>
            </a:fld>
            <a:endParaRPr lang="en-US" dirty="0"/>
          </a:p>
        </p:txBody>
      </p:sp>
    </p:spTree>
    <p:extLst>
      <p:ext uri="{BB962C8B-B14F-4D97-AF65-F5344CB8AC3E}">
        <p14:creationId xmlns:p14="http://schemas.microsoft.com/office/powerpoint/2010/main" val="372844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CCD09-C5E2-48B1-BB37-09429AB46674}"/>
              </a:ext>
            </a:extLst>
          </p:cNvPr>
          <p:cNvSpPr txBox="1">
            <a:spLocks noGrp="1"/>
          </p:cNvSpPr>
          <p:nvPr>
            <p:ph type="title"/>
          </p:nvPr>
        </p:nvSpPr>
        <p:spPr/>
        <p:txBody>
          <a:bodyPr/>
          <a:lstStyle>
            <a:lvl1pPr>
              <a:defRPr/>
            </a:lvl1pPr>
          </a:lstStyle>
          <a:p>
            <a:pPr lvl="0"/>
            <a:r>
              <a:rPr lang="en-GB"/>
              <a:t>Click to edit Master title style</a:t>
            </a:r>
            <a:endParaRPr lang="en-US"/>
          </a:p>
        </p:txBody>
      </p:sp>
      <p:sp>
        <p:nvSpPr>
          <p:cNvPr id="3" name="Content Placeholder 2">
            <a:extLst>
              <a:ext uri="{FF2B5EF4-FFF2-40B4-BE49-F238E27FC236}">
                <a16:creationId xmlns:a16="http://schemas.microsoft.com/office/drawing/2014/main" id="{295980FF-B54D-48BD-964A-C97BB8BDED69}"/>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6B70325-C58A-4B71-8E95-5E2A35D4C88D}"/>
              </a:ext>
            </a:extLst>
          </p:cNvPr>
          <p:cNvSpPr txBox="1">
            <a:spLocks noGrp="1"/>
          </p:cNvSpPr>
          <p:nvPr>
            <p:ph type="dt" sz="half" idx="7"/>
          </p:nvPr>
        </p:nvSpPr>
        <p:spPr/>
        <p:txBody>
          <a:bodyPr/>
          <a:lstStyle>
            <a:lvl1pPr>
              <a:defRPr/>
            </a:lvl1pPr>
          </a:lstStyle>
          <a:p>
            <a:pPr lvl="0"/>
            <a:fld id="{4984B9CE-06B9-4078-816D-F6ADA4767DA7}" type="datetime1">
              <a:rPr lang="en-US"/>
              <a:pPr lvl="0"/>
              <a:t>6/19/2025</a:t>
            </a:fld>
            <a:endParaRPr lang="en-US" dirty="0"/>
          </a:p>
        </p:txBody>
      </p:sp>
      <p:sp>
        <p:nvSpPr>
          <p:cNvPr id="5" name="Footer Placeholder 4">
            <a:extLst>
              <a:ext uri="{FF2B5EF4-FFF2-40B4-BE49-F238E27FC236}">
                <a16:creationId xmlns:a16="http://schemas.microsoft.com/office/drawing/2014/main" id="{A4C49A2A-2381-4336-A9F8-01158A3699C3}"/>
              </a:ext>
            </a:extLst>
          </p:cNvPr>
          <p:cNvSpPr txBox="1">
            <a:spLocks noGrp="1"/>
          </p:cNvSpPr>
          <p:nvPr>
            <p:ph type="ftr" sz="quarter" idx="9"/>
          </p:nvPr>
        </p:nvSpPr>
        <p:spPr/>
        <p:txBody>
          <a:bodyPr/>
          <a:lstStyle>
            <a:lvl1pPr>
              <a:defRPr/>
            </a:lvl1pPr>
          </a:lstStyle>
          <a:p>
            <a:pPr lvl="0"/>
            <a:endParaRPr lang="en-US" dirty="0"/>
          </a:p>
        </p:txBody>
      </p:sp>
      <p:sp>
        <p:nvSpPr>
          <p:cNvPr id="6" name="Slide Number Placeholder 5">
            <a:extLst>
              <a:ext uri="{FF2B5EF4-FFF2-40B4-BE49-F238E27FC236}">
                <a16:creationId xmlns:a16="http://schemas.microsoft.com/office/drawing/2014/main" id="{9571E426-B836-4C9E-8D04-586F01D3A0A2}"/>
              </a:ext>
            </a:extLst>
          </p:cNvPr>
          <p:cNvSpPr txBox="1">
            <a:spLocks noGrp="1"/>
          </p:cNvSpPr>
          <p:nvPr>
            <p:ph type="sldNum" sz="quarter" idx="8"/>
          </p:nvPr>
        </p:nvSpPr>
        <p:spPr/>
        <p:txBody>
          <a:bodyPr/>
          <a:lstStyle>
            <a:lvl1pPr>
              <a:defRPr/>
            </a:lvl1pPr>
          </a:lstStyle>
          <a:p>
            <a:pPr lvl="0"/>
            <a:fld id="{F8C8F0DB-27E2-40F5-800C-9E09D3EAADD2}" type="slidenum">
              <a:t>‹#›</a:t>
            </a:fld>
            <a:endParaRPr lang="en-US" dirty="0"/>
          </a:p>
        </p:txBody>
      </p:sp>
    </p:spTree>
    <p:extLst>
      <p:ext uri="{BB962C8B-B14F-4D97-AF65-F5344CB8AC3E}">
        <p14:creationId xmlns:p14="http://schemas.microsoft.com/office/powerpoint/2010/main" val="3218454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A8FE1-FF10-4CD4-B393-485B123E7390}"/>
              </a:ext>
            </a:extLst>
          </p:cNvPr>
          <p:cNvSpPr txBox="1">
            <a:spLocks noGrp="1"/>
          </p:cNvSpPr>
          <p:nvPr>
            <p:ph type="title"/>
          </p:nvPr>
        </p:nvSpPr>
        <p:spPr>
          <a:xfrm>
            <a:off x="831847" y="1709735"/>
            <a:ext cx="10515600" cy="2852735"/>
          </a:xfrm>
        </p:spPr>
        <p:txBody>
          <a:bodyPr anchor="b"/>
          <a:lstStyle>
            <a:lvl1pPr>
              <a:defRPr sz="6000"/>
            </a:lvl1pPr>
          </a:lstStyle>
          <a:p>
            <a:pPr lvl="0"/>
            <a:r>
              <a:rPr lang="en-GB"/>
              <a:t>Click to edit Master title style</a:t>
            </a:r>
            <a:endParaRPr lang="en-US"/>
          </a:p>
        </p:txBody>
      </p:sp>
      <p:sp>
        <p:nvSpPr>
          <p:cNvPr id="3" name="Text Placeholder 2">
            <a:extLst>
              <a:ext uri="{FF2B5EF4-FFF2-40B4-BE49-F238E27FC236}">
                <a16:creationId xmlns:a16="http://schemas.microsoft.com/office/drawing/2014/main" id="{5BED1C26-0E30-4146-B5F4-3EBB00206DB8}"/>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GB"/>
              <a:t>Click to edit Master text styles</a:t>
            </a:r>
          </a:p>
        </p:txBody>
      </p:sp>
      <p:sp>
        <p:nvSpPr>
          <p:cNvPr id="4" name="Date Placeholder 3">
            <a:extLst>
              <a:ext uri="{FF2B5EF4-FFF2-40B4-BE49-F238E27FC236}">
                <a16:creationId xmlns:a16="http://schemas.microsoft.com/office/drawing/2014/main" id="{44A12493-B24D-4358-A7C7-A360B2EFF0AF}"/>
              </a:ext>
            </a:extLst>
          </p:cNvPr>
          <p:cNvSpPr txBox="1">
            <a:spLocks noGrp="1"/>
          </p:cNvSpPr>
          <p:nvPr>
            <p:ph type="dt" sz="half" idx="7"/>
          </p:nvPr>
        </p:nvSpPr>
        <p:spPr/>
        <p:txBody>
          <a:bodyPr/>
          <a:lstStyle>
            <a:lvl1pPr>
              <a:defRPr/>
            </a:lvl1pPr>
          </a:lstStyle>
          <a:p>
            <a:pPr lvl="0"/>
            <a:fld id="{95CE9F9B-AA78-44F2-9F71-85F7AA133E7F}" type="datetime1">
              <a:rPr lang="en-US"/>
              <a:pPr lvl="0"/>
              <a:t>6/19/2025</a:t>
            </a:fld>
            <a:endParaRPr lang="en-US" dirty="0"/>
          </a:p>
        </p:txBody>
      </p:sp>
      <p:sp>
        <p:nvSpPr>
          <p:cNvPr id="5" name="Footer Placeholder 4">
            <a:extLst>
              <a:ext uri="{FF2B5EF4-FFF2-40B4-BE49-F238E27FC236}">
                <a16:creationId xmlns:a16="http://schemas.microsoft.com/office/drawing/2014/main" id="{9F36A28B-5AA2-409F-9C4D-97104103A1D8}"/>
              </a:ext>
            </a:extLst>
          </p:cNvPr>
          <p:cNvSpPr txBox="1">
            <a:spLocks noGrp="1"/>
          </p:cNvSpPr>
          <p:nvPr>
            <p:ph type="ftr" sz="quarter" idx="9"/>
          </p:nvPr>
        </p:nvSpPr>
        <p:spPr/>
        <p:txBody>
          <a:bodyPr/>
          <a:lstStyle>
            <a:lvl1pPr>
              <a:defRPr/>
            </a:lvl1pPr>
          </a:lstStyle>
          <a:p>
            <a:pPr lvl="0"/>
            <a:endParaRPr lang="en-US" dirty="0"/>
          </a:p>
        </p:txBody>
      </p:sp>
      <p:sp>
        <p:nvSpPr>
          <p:cNvPr id="6" name="Slide Number Placeholder 5">
            <a:extLst>
              <a:ext uri="{FF2B5EF4-FFF2-40B4-BE49-F238E27FC236}">
                <a16:creationId xmlns:a16="http://schemas.microsoft.com/office/drawing/2014/main" id="{A33CD4EA-9B24-4B1B-803F-1E003F28BE09}"/>
              </a:ext>
            </a:extLst>
          </p:cNvPr>
          <p:cNvSpPr txBox="1">
            <a:spLocks noGrp="1"/>
          </p:cNvSpPr>
          <p:nvPr>
            <p:ph type="sldNum" sz="quarter" idx="8"/>
          </p:nvPr>
        </p:nvSpPr>
        <p:spPr/>
        <p:txBody>
          <a:bodyPr/>
          <a:lstStyle>
            <a:lvl1pPr>
              <a:defRPr/>
            </a:lvl1pPr>
          </a:lstStyle>
          <a:p>
            <a:pPr lvl="0"/>
            <a:fld id="{5178AC5D-B3C0-4336-A0A5-2760FABC8AB1}" type="slidenum">
              <a:t>‹#›</a:t>
            </a:fld>
            <a:endParaRPr lang="en-US" dirty="0"/>
          </a:p>
        </p:txBody>
      </p:sp>
    </p:spTree>
    <p:extLst>
      <p:ext uri="{BB962C8B-B14F-4D97-AF65-F5344CB8AC3E}">
        <p14:creationId xmlns:p14="http://schemas.microsoft.com/office/powerpoint/2010/main" val="3708713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802B-46D8-4BC3-B52E-463CCBCC3C41}"/>
              </a:ext>
            </a:extLst>
          </p:cNvPr>
          <p:cNvSpPr txBox="1">
            <a:spLocks noGrp="1"/>
          </p:cNvSpPr>
          <p:nvPr>
            <p:ph type="title"/>
          </p:nvPr>
        </p:nvSpPr>
        <p:spPr/>
        <p:txBody>
          <a:bodyPr/>
          <a:lstStyle>
            <a:lvl1pPr>
              <a:defRPr/>
            </a:lvl1pPr>
          </a:lstStyle>
          <a:p>
            <a:pPr lvl="0"/>
            <a:r>
              <a:rPr lang="en-GB"/>
              <a:t>Click to edit Master title style</a:t>
            </a:r>
            <a:endParaRPr lang="en-US"/>
          </a:p>
        </p:txBody>
      </p:sp>
      <p:sp>
        <p:nvSpPr>
          <p:cNvPr id="3" name="Content Placeholder 2">
            <a:extLst>
              <a:ext uri="{FF2B5EF4-FFF2-40B4-BE49-F238E27FC236}">
                <a16:creationId xmlns:a16="http://schemas.microsoft.com/office/drawing/2014/main" id="{B1870FD0-37C1-4EB4-9584-236C779A93E6}"/>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9295AE9-330B-4242-BF20-51EDDD455257}"/>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8D6444C-A535-4742-97C3-84AB1E5B4406}"/>
              </a:ext>
            </a:extLst>
          </p:cNvPr>
          <p:cNvSpPr txBox="1">
            <a:spLocks noGrp="1"/>
          </p:cNvSpPr>
          <p:nvPr>
            <p:ph type="dt" sz="half" idx="7"/>
          </p:nvPr>
        </p:nvSpPr>
        <p:spPr/>
        <p:txBody>
          <a:bodyPr/>
          <a:lstStyle>
            <a:lvl1pPr>
              <a:defRPr/>
            </a:lvl1pPr>
          </a:lstStyle>
          <a:p>
            <a:pPr lvl="0"/>
            <a:fld id="{97B68AA4-FE02-4D1C-8859-114BDE40623F}" type="datetime1">
              <a:rPr lang="en-US"/>
              <a:pPr lvl="0"/>
              <a:t>6/19/2025</a:t>
            </a:fld>
            <a:endParaRPr lang="en-US" dirty="0"/>
          </a:p>
        </p:txBody>
      </p:sp>
      <p:sp>
        <p:nvSpPr>
          <p:cNvPr id="6" name="Footer Placeholder 5">
            <a:extLst>
              <a:ext uri="{FF2B5EF4-FFF2-40B4-BE49-F238E27FC236}">
                <a16:creationId xmlns:a16="http://schemas.microsoft.com/office/drawing/2014/main" id="{EFF3FDC3-EC2A-4C6F-846F-55D3E23E2536}"/>
              </a:ext>
            </a:extLst>
          </p:cNvPr>
          <p:cNvSpPr txBox="1">
            <a:spLocks noGrp="1"/>
          </p:cNvSpPr>
          <p:nvPr>
            <p:ph type="ftr" sz="quarter" idx="9"/>
          </p:nvPr>
        </p:nvSpPr>
        <p:spPr/>
        <p:txBody>
          <a:bodyPr/>
          <a:lstStyle>
            <a:lvl1pPr>
              <a:defRPr/>
            </a:lvl1pPr>
          </a:lstStyle>
          <a:p>
            <a:pPr lvl="0"/>
            <a:endParaRPr lang="en-US" dirty="0"/>
          </a:p>
        </p:txBody>
      </p:sp>
      <p:sp>
        <p:nvSpPr>
          <p:cNvPr id="7" name="Slide Number Placeholder 6">
            <a:extLst>
              <a:ext uri="{FF2B5EF4-FFF2-40B4-BE49-F238E27FC236}">
                <a16:creationId xmlns:a16="http://schemas.microsoft.com/office/drawing/2014/main" id="{BB1BA28C-89E2-45DC-A648-8122AD31F758}"/>
              </a:ext>
            </a:extLst>
          </p:cNvPr>
          <p:cNvSpPr txBox="1">
            <a:spLocks noGrp="1"/>
          </p:cNvSpPr>
          <p:nvPr>
            <p:ph type="sldNum" sz="quarter" idx="8"/>
          </p:nvPr>
        </p:nvSpPr>
        <p:spPr/>
        <p:txBody>
          <a:bodyPr/>
          <a:lstStyle>
            <a:lvl1pPr>
              <a:defRPr/>
            </a:lvl1pPr>
          </a:lstStyle>
          <a:p>
            <a:pPr lvl="0"/>
            <a:fld id="{D519395A-B951-4B02-9433-E6CB321D7D82}" type="slidenum">
              <a:t>‹#›</a:t>
            </a:fld>
            <a:endParaRPr lang="en-US" dirty="0"/>
          </a:p>
        </p:txBody>
      </p:sp>
    </p:spTree>
    <p:extLst>
      <p:ext uri="{BB962C8B-B14F-4D97-AF65-F5344CB8AC3E}">
        <p14:creationId xmlns:p14="http://schemas.microsoft.com/office/powerpoint/2010/main" val="3334554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DE8C2-D716-4BE7-B272-221A6D3C6387}"/>
              </a:ext>
            </a:extLst>
          </p:cNvPr>
          <p:cNvSpPr txBox="1">
            <a:spLocks noGrp="1"/>
          </p:cNvSpPr>
          <p:nvPr>
            <p:ph type="title"/>
          </p:nvPr>
        </p:nvSpPr>
        <p:spPr>
          <a:xfrm>
            <a:off x="839784" y="365129"/>
            <a:ext cx="10515600" cy="1325559"/>
          </a:xfrm>
        </p:spPr>
        <p:txBody>
          <a:bodyPr/>
          <a:lstStyle>
            <a:lvl1pPr>
              <a:defRPr/>
            </a:lvl1pPr>
          </a:lstStyle>
          <a:p>
            <a:pPr lvl="0"/>
            <a:r>
              <a:rPr lang="en-GB"/>
              <a:t>Click to edit Master title style</a:t>
            </a:r>
            <a:endParaRPr lang="en-US"/>
          </a:p>
        </p:txBody>
      </p:sp>
      <p:sp>
        <p:nvSpPr>
          <p:cNvPr id="3" name="Text Placeholder 2">
            <a:extLst>
              <a:ext uri="{FF2B5EF4-FFF2-40B4-BE49-F238E27FC236}">
                <a16:creationId xmlns:a16="http://schemas.microsoft.com/office/drawing/2014/main" id="{BDC1FD2E-E621-44D0-BF1A-46C43D45472F}"/>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GB"/>
              <a:t>Click to edit Master text styles</a:t>
            </a:r>
          </a:p>
        </p:txBody>
      </p:sp>
      <p:sp>
        <p:nvSpPr>
          <p:cNvPr id="4" name="Content Placeholder 3">
            <a:extLst>
              <a:ext uri="{FF2B5EF4-FFF2-40B4-BE49-F238E27FC236}">
                <a16:creationId xmlns:a16="http://schemas.microsoft.com/office/drawing/2014/main" id="{DEF8B418-24B2-4B1E-BD6C-2E42EF439323}"/>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7B662C6-746D-4714-8B6F-ADFBDDFB1A51}"/>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GB"/>
              <a:t>Click to edit Master text styles</a:t>
            </a:r>
          </a:p>
        </p:txBody>
      </p:sp>
      <p:sp>
        <p:nvSpPr>
          <p:cNvPr id="6" name="Content Placeholder 5">
            <a:extLst>
              <a:ext uri="{FF2B5EF4-FFF2-40B4-BE49-F238E27FC236}">
                <a16:creationId xmlns:a16="http://schemas.microsoft.com/office/drawing/2014/main" id="{BF975415-E830-4D7E-AA6B-3649FCAEB293}"/>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0A1A568-3B02-4623-BEDE-78ACCA0C776F}"/>
              </a:ext>
            </a:extLst>
          </p:cNvPr>
          <p:cNvSpPr txBox="1">
            <a:spLocks noGrp="1"/>
          </p:cNvSpPr>
          <p:nvPr>
            <p:ph type="dt" sz="half" idx="7"/>
          </p:nvPr>
        </p:nvSpPr>
        <p:spPr/>
        <p:txBody>
          <a:bodyPr/>
          <a:lstStyle>
            <a:lvl1pPr>
              <a:defRPr/>
            </a:lvl1pPr>
          </a:lstStyle>
          <a:p>
            <a:pPr lvl="0"/>
            <a:fld id="{2A524D65-F22F-40A5-8635-03B2A5AD6C10}" type="datetime1">
              <a:rPr lang="en-US"/>
              <a:pPr lvl="0"/>
              <a:t>6/19/2025</a:t>
            </a:fld>
            <a:endParaRPr lang="en-US" dirty="0"/>
          </a:p>
        </p:txBody>
      </p:sp>
      <p:sp>
        <p:nvSpPr>
          <p:cNvPr id="8" name="Footer Placeholder 7">
            <a:extLst>
              <a:ext uri="{FF2B5EF4-FFF2-40B4-BE49-F238E27FC236}">
                <a16:creationId xmlns:a16="http://schemas.microsoft.com/office/drawing/2014/main" id="{89319CF9-7A1D-414A-9A7B-3669DDF46540}"/>
              </a:ext>
            </a:extLst>
          </p:cNvPr>
          <p:cNvSpPr txBox="1">
            <a:spLocks noGrp="1"/>
          </p:cNvSpPr>
          <p:nvPr>
            <p:ph type="ftr" sz="quarter" idx="9"/>
          </p:nvPr>
        </p:nvSpPr>
        <p:spPr/>
        <p:txBody>
          <a:bodyPr/>
          <a:lstStyle>
            <a:lvl1pPr>
              <a:defRPr/>
            </a:lvl1pPr>
          </a:lstStyle>
          <a:p>
            <a:pPr lvl="0"/>
            <a:endParaRPr lang="en-US" dirty="0"/>
          </a:p>
        </p:txBody>
      </p:sp>
      <p:sp>
        <p:nvSpPr>
          <p:cNvPr id="9" name="Slide Number Placeholder 8">
            <a:extLst>
              <a:ext uri="{FF2B5EF4-FFF2-40B4-BE49-F238E27FC236}">
                <a16:creationId xmlns:a16="http://schemas.microsoft.com/office/drawing/2014/main" id="{9B436D8F-43A1-44F9-A5D3-F12132CAEA31}"/>
              </a:ext>
            </a:extLst>
          </p:cNvPr>
          <p:cNvSpPr txBox="1">
            <a:spLocks noGrp="1"/>
          </p:cNvSpPr>
          <p:nvPr>
            <p:ph type="sldNum" sz="quarter" idx="8"/>
          </p:nvPr>
        </p:nvSpPr>
        <p:spPr/>
        <p:txBody>
          <a:bodyPr/>
          <a:lstStyle>
            <a:lvl1pPr>
              <a:defRPr/>
            </a:lvl1pPr>
          </a:lstStyle>
          <a:p>
            <a:pPr lvl="0"/>
            <a:fld id="{F982C95A-4BC2-401E-B2DF-4FA842DC4A62}" type="slidenum">
              <a:t>‹#›</a:t>
            </a:fld>
            <a:endParaRPr lang="en-US" dirty="0"/>
          </a:p>
        </p:txBody>
      </p:sp>
    </p:spTree>
    <p:extLst>
      <p:ext uri="{BB962C8B-B14F-4D97-AF65-F5344CB8AC3E}">
        <p14:creationId xmlns:p14="http://schemas.microsoft.com/office/powerpoint/2010/main" val="4193603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8B39B-5BC1-417F-B25D-D33A89FDEE4B}"/>
              </a:ext>
            </a:extLst>
          </p:cNvPr>
          <p:cNvSpPr txBox="1">
            <a:spLocks noGrp="1"/>
          </p:cNvSpPr>
          <p:nvPr>
            <p:ph type="title"/>
          </p:nvPr>
        </p:nvSpPr>
        <p:spPr/>
        <p:txBody>
          <a:bodyPr/>
          <a:lstStyle>
            <a:lvl1pPr>
              <a:defRPr/>
            </a:lvl1pPr>
          </a:lstStyle>
          <a:p>
            <a:pPr lvl="0"/>
            <a:r>
              <a:rPr lang="en-GB"/>
              <a:t>Click to edit Master title style</a:t>
            </a:r>
            <a:endParaRPr lang="en-US"/>
          </a:p>
        </p:txBody>
      </p:sp>
      <p:sp>
        <p:nvSpPr>
          <p:cNvPr id="3" name="Date Placeholder 2">
            <a:extLst>
              <a:ext uri="{FF2B5EF4-FFF2-40B4-BE49-F238E27FC236}">
                <a16:creationId xmlns:a16="http://schemas.microsoft.com/office/drawing/2014/main" id="{259381DF-F4E6-4E88-87F2-1684F795E764}"/>
              </a:ext>
            </a:extLst>
          </p:cNvPr>
          <p:cNvSpPr txBox="1">
            <a:spLocks noGrp="1"/>
          </p:cNvSpPr>
          <p:nvPr>
            <p:ph type="dt" sz="half" idx="7"/>
          </p:nvPr>
        </p:nvSpPr>
        <p:spPr/>
        <p:txBody>
          <a:bodyPr/>
          <a:lstStyle>
            <a:lvl1pPr>
              <a:defRPr/>
            </a:lvl1pPr>
          </a:lstStyle>
          <a:p>
            <a:pPr lvl="0"/>
            <a:fld id="{3D461E67-C988-4FF1-850B-EBE269F14770}" type="datetime1">
              <a:rPr lang="en-US"/>
              <a:pPr lvl="0"/>
              <a:t>6/19/2025</a:t>
            </a:fld>
            <a:endParaRPr lang="en-US" dirty="0"/>
          </a:p>
        </p:txBody>
      </p:sp>
      <p:sp>
        <p:nvSpPr>
          <p:cNvPr id="4" name="Footer Placeholder 3">
            <a:extLst>
              <a:ext uri="{FF2B5EF4-FFF2-40B4-BE49-F238E27FC236}">
                <a16:creationId xmlns:a16="http://schemas.microsoft.com/office/drawing/2014/main" id="{E62E0E10-4D95-4C14-8994-124DAE4E2CD9}"/>
              </a:ext>
            </a:extLst>
          </p:cNvPr>
          <p:cNvSpPr txBox="1">
            <a:spLocks noGrp="1"/>
          </p:cNvSpPr>
          <p:nvPr>
            <p:ph type="ftr" sz="quarter" idx="9"/>
          </p:nvPr>
        </p:nvSpPr>
        <p:spPr/>
        <p:txBody>
          <a:bodyPr/>
          <a:lstStyle>
            <a:lvl1pPr>
              <a:defRPr/>
            </a:lvl1pPr>
          </a:lstStyle>
          <a:p>
            <a:pPr lvl="0"/>
            <a:endParaRPr lang="en-US" dirty="0"/>
          </a:p>
        </p:txBody>
      </p:sp>
      <p:sp>
        <p:nvSpPr>
          <p:cNvPr id="5" name="Slide Number Placeholder 4">
            <a:extLst>
              <a:ext uri="{FF2B5EF4-FFF2-40B4-BE49-F238E27FC236}">
                <a16:creationId xmlns:a16="http://schemas.microsoft.com/office/drawing/2014/main" id="{2959D996-6E15-42CE-8EA9-E18D5F5B2182}"/>
              </a:ext>
            </a:extLst>
          </p:cNvPr>
          <p:cNvSpPr txBox="1">
            <a:spLocks noGrp="1"/>
          </p:cNvSpPr>
          <p:nvPr>
            <p:ph type="sldNum" sz="quarter" idx="8"/>
          </p:nvPr>
        </p:nvSpPr>
        <p:spPr/>
        <p:txBody>
          <a:bodyPr/>
          <a:lstStyle>
            <a:lvl1pPr>
              <a:defRPr/>
            </a:lvl1pPr>
          </a:lstStyle>
          <a:p>
            <a:pPr lvl="0"/>
            <a:fld id="{7D129064-64F2-4123-9D5C-3D8E92A479D7}" type="slidenum">
              <a:t>‹#›</a:t>
            </a:fld>
            <a:endParaRPr lang="en-US" dirty="0"/>
          </a:p>
        </p:txBody>
      </p:sp>
    </p:spTree>
    <p:extLst>
      <p:ext uri="{BB962C8B-B14F-4D97-AF65-F5344CB8AC3E}">
        <p14:creationId xmlns:p14="http://schemas.microsoft.com/office/powerpoint/2010/main" val="96159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63A598-E227-402C-9EE6-AFD345A9B82C}"/>
              </a:ext>
            </a:extLst>
          </p:cNvPr>
          <p:cNvSpPr txBox="1">
            <a:spLocks noGrp="1"/>
          </p:cNvSpPr>
          <p:nvPr>
            <p:ph type="dt" sz="half" idx="7"/>
          </p:nvPr>
        </p:nvSpPr>
        <p:spPr/>
        <p:txBody>
          <a:bodyPr/>
          <a:lstStyle>
            <a:lvl1pPr>
              <a:defRPr/>
            </a:lvl1pPr>
          </a:lstStyle>
          <a:p>
            <a:pPr lvl="0"/>
            <a:fld id="{59741924-7EDA-44AB-BC40-DABC11C5FD97}" type="datetime1">
              <a:rPr lang="en-US"/>
              <a:pPr lvl="0"/>
              <a:t>6/19/2025</a:t>
            </a:fld>
            <a:endParaRPr lang="en-US" dirty="0"/>
          </a:p>
        </p:txBody>
      </p:sp>
      <p:sp>
        <p:nvSpPr>
          <p:cNvPr id="3" name="Footer Placeholder 2">
            <a:extLst>
              <a:ext uri="{FF2B5EF4-FFF2-40B4-BE49-F238E27FC236}">
                <a16:creationId xmlns:a16="http://schemas.microsoft.com/office/drawing/2014/main" id="{BA253601-A67F-4F97-ACDA-29B260C48670}"/>
              </a:ext>
            </a:extLst>
          </p:cNvPr>
          <p:cNvSpPr txBox="1">
            <a:spLocks noGrp="1"/>
          </p:cNvSpPr>
          <p:nvPr>
            <p:ph type="ftr" sz="quarter" idx="9"/>
          </p:nvPr>
        </p:nvSpPr>
        <p:spPr/>
        <p:txBody>
          <a:bodyPr/>
          <a:lstStyle>
            <a:lvl1pPr>
              <a:defRPr/>
            </a:lvl1pPr>
          </a:lstStyle>
          <a:p>
            <a:pPr lvl="0"/>
            <a:endParaRPr lang="en-US" dirty="0"/>
          </a:p>
        </p:txBody>
      </p:sp>
      <p:sp>
        <p:nvSpPr>
          <p:cNvPr id="4" name="Slide Number Placeholder 3">
            <a:extLst>
              <a:ext uri="{FF2B5EF4-FFF2-40B4-BE49-F238E27FC236}">
                <a16:creationId xmlns:a16="http://schemas.microsoft.com/office/drawing/2014/main" id="{4BC87B37-ED3A-41E1-A440-74C4430469D0}"/>
              </a:ext>
            </a:extLst>
          </p:cNvPr>
          <p:cNvSpPr txBox="1">
            <a:spLocks noGrp="1"/>
          </p:cNvSpPr>
          <p:nvPr>
            <p:ph type="sldNum" sz="quarter" idx="8"/>
          </p:nvPr>
        </p:nvSpPr>
        <p:spPr/>
        <p:txBody>
          <a:bodyPr/>
          <a:lstStyle>
            <a:lvl1pPr>
              <a:defRPr/>
            </a:lvl1pPr>
          </a:lstStyle>
          <a:p>
            <a:pPr lvl="0"/>
            <a:fld id="{8EDD20A1-54D6-40AF-9D5B-1FA5BB5A2617}" type="slidenum">
              <a:t>‹#›</a:t>
            </a:fld>
            <a:endParaRPr lang="en-US" dirty="0"/>
          </a:p>
        </p:txBody>
      </p:sp>
    </p:spTree>
    <p:extLst>
      <p:ext uri="{BB962C8B-B14F-4D97-AF65-F5344CB8AC3E}">
        <p14:creationId xmlns:p14="http://schemas.microsoft.com/office/powerpoint/2010/main" val="1477680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21B3F-BBB6-4E27-B5D7-7DCEED2D5DD9}"/>
              </a:ext>
            </a:extLst>
          </p:cNvPr>
          <p:cNvSpPr txBox="1">
            <a:spLocks noGrp="1"/>
          </p:cNvSpPr>
          <p:nvPr>
            <p:ph type="title"/>
          </p:nvPr>
        </p:nvSpPr>
        <p:spPr>
          <a:xfrm>
            <a:off x="839784" y="457200"/>
            <a:ext cx="3932240" cy="1600200"/>
          </a:xfrm>
        </p:spPr>
        <p:txBody>
          <a:bodyPr anchor="b"/>
          <a:lstStyle>
            <a:lvl1pPr>
              <a:defRPr sz="3200"/>
            </a:lvl1pPr>
          </a:lstStyle>
          <a:p>
            <a:pPr lvl="0"/>
            <a:r>
              <a:rPr lang="en-GB"/>
              <a:t>Click to edit Master title style</a:t>
            </a:r>
            <a:endParaRPr lang="en-US"/>
          </a:p>
        </p:txBody>
      </p:sp>
      <p:sp>
        <p:nvSpPr>
          <p:cNvPr id="3" name="Content Placeholder 2">
            <a:extLst>
              <a:ext uri="{FF2B5EF4-FFF2-40B4-BE49-F238E27FC236}">
                <a16:creationId xmlns:a16="http://schemas.microsoft.com/office/drawing/2014/main" id="{2037D5ED-E4E7-43BD-9F30-3110670E0623}"/>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2788132-AA54-4812-8F2F-C35BAB5D44B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GB"/>
              <a:t>Click to edit Master text styles</a:t>
            </a:r>
          </a:p>
        </p:txBody>
      </p:sp>
      <p:sp>
        <p:nvSpPr>
          <p:cNvPr id="5" name="Date Placeholder 4">
            <a:extLst>
              <a:ext uri="{FF2B5EF4-FFF2-40B4-BE49-F238E27FC236}">
                <a16:creationId xmlns:a16="http://schemas.microsoft.com/office/drawing/2014/main" id="{37C69D1A-0F24-425B-BD0A-9A8AABECFA17}"/>
              </a:ext>
            </a:extLst>
          </p:cNvPr>
          <p:cNvSpPr txBox="1">
            <a:spLocks noGrp="1"/>
          </p:cNvSpPr>
          <p:nvPr>
            <p:ph type="dt" sz="half" idx="7"/>
          </p:nvPr>
        </p:nvSpPr>
        <p:spPr/>
        <p:txBody>
          <a:bodyPr/>
          <a:lstStyle>
            <a:lvl1pPr>
              <a:defRPr/>
            </a:lvl1pPr>
          </a:lstStyle>
          <a:p>
            <a:pPr lvl="0"/>
            <a:fld id="{2B01524E-6807-4CBC-8045-D81722DD8981}" type="datetime1">
              <a:rPr lang="en-US"/>
              <a:pPr lvl="0"/>
              <a:t>6/19/2025</a:t>
            </a:fld>
            <a:endParaRPr lang="en-US" dirty="0"/>
          </a:p>
        </p:txBody>
      </p:sp>
      <p:sp>
        <p:nvSpPr>
          <p:cNvPr id="6" name="Footer Placeholder 5">
            <a:extLst>
              <a:ext uri="{FF2B5EF4-FFF2-40B4-BE49-F238E27FC236}">
                <a16:creationId xmlns:a16="http://schemas.microsoft.com/office/drawing/2014/main" id="{7467D01F-4314-4BB6-ACB3-67514CFE18E2}"/>
              </a:ext>
            </a:extLst>
          </p:cNvPr>
          <p:cNvSpPr txBox="1">
            <a:spLocks noGrp="1"/>
          </p:cNvSpPr>
          <p:nvPr>
            <p:ph type="ftr" sz="quarter" idx="9"/>
          </p:nvPr>
        </p:nvSpPr>
        <p:spPr/>
        <p:txBody>
          <a:bodyPr/>
          <a:lstStyle>
            <a:lvl1pPr>
              <a:defRPr/>
            </a:lvl1pPr>
          </a:lstStyle>
          <a:p>
            <a:pPr lvl="0"/>
            <a:endParaRPr lang="en-US" dirty="0"/>
          </a:p>
        </p:txBody>
      </p:sp>
      <p:sp>
        <p:nvSpPr>
          <p:cNvPr id="7" name="Slide Number Placeholder 6">
            <a:extLst>
              <a:ext uri="{FF2B5EF4-FFF2-40B4-BE49-F238E27FC236}">
                <a16:creationId xmlns:a16="http://schemas.microsoft.com/office/drawing/2014/main" id="{06C30808-44FA-4E77-81EC-A345E9F61DFB}"/>
              </a:ext>
            </a:extLst>
          </p:cNvPr>
          <p:cNvSpPr txBox="1">
            <a:spLocks noGrp="1"/>
          </p:cNvSpPr>
          <p:nvPr>
            <p:ph type="sldNum" sz="quarter" idx="8"/>
          </p:nvPr>
        </p:nvSpPr>
        <p:spPr/>
        <p:txBody>
          <a:bodyPr/>
          <a:lstStyle>
            <a:lvl1pPr>
              <a:defRPr/>
            </a:lvl1pPr>
          </a:lstStyle>
          <a:p>
            <a:pPr lvl="0"/>
            <a:fld id="{B1C17909-7784-4DBD-B452-D5156B55A426}" type="slidenum">
              <a:t>‹#›</a:t>
            </a:fld>
            <a:endParaRPr lang="en-US" dirty="0"/>
          </a:p>
        </p:txBody>
      </p:sp>
    </p:spTree>
    <p:extLst>
      <p:ext uri="{BB962C8B-B14F-4D97-AF65-F5344CB8AC3E}">
        <p14:creationId xmlns:p14="http://schemas.microsoft.com/office/powerpoint/2010/main" val="3158186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D843D-7E00-4D49-A7C9-8AD700B2B286}"/>
              </a:ext>
            </a:extLst>
          </p:cNvPr>
          <p:cNvSpPr txBox="1">
            <a:spLocks noGrp="1"/>
          </p:cNvSpPr>
          <p:nvPr>
            <p:ph type="title"/>
          </p:nvPr>
        </p:nvSpPr>
        <p:spPr>
          <a:xfrm>
            <a:off x="839784" y="457200"/>
            <a:ext cx="3932240" cy="1600200"/>
          </a:xfrm>
        </p:spPr>
        <p:txBody>
          <a:bodyPr anchor="b"/>
          <a:lstStyle>
            <a:lvl1pPr>
              <a:defRPr sz="3200"/>
            </a:lvl1pPr>
          </a:lstStyle>
          <a:p>
            <a:pPr lvl="0"/>
            <a:r>
              <a:rPr lang="en-GB"/>
              <a:t>Click to edit Master title style</a:t>
            </a:r>
            <a:endParaRPr lang="en-US"/>
          </a:p>
        </p:txBody>
      </p:sp>
      <p:sp>
        <p:nvSpPr>
          <p:cNvPr id="3" name="Picture Placeholder 2">
            <a:extLst>
              <a:ext uri="{FF2B5EF4-FFF2-40B4-BE49-F238E27FC236}">
                <a16:creationId xmlns:a16="http://schemas.microsoft.com/office/drawing/2014/main" id="{B9FF50CB-072D-4C11-AA71-C22D357C1AB7}"/>
              </a:ext>
            </a:extLst>
          </p:cNvPr>
          <p:cNvSpPr txBox="1">
            <a:spLocks noGrp="1"/>
          </p:cNvSpPr>
          <p:nvPr>
            <p:ph type="pic" idx="1"/>
          </p:nvPr>
        </p:nvSpPr>
        <p:spPr>
          <a:xfrm>
            <a:off x="5183184" y="987423"/>
            <a:ext cx="6172200" cy="4873623"/>
          </a:xfrm>
        </p:spPr>
        <p:txBody>
          <a:bodyPr/>
          <a:lstStyle>
            <a:lvl1pPr marL="0" indent="0">
              <a:buNone/>
              <a:defRPr lang="en-US" sz="3200"/>
            </a:lvl1pPr>
          </a:lstStyle>
          <a:p>
            <a:pPr lvl="0"/>
            <a:endParaRPr lang="en-US" dirty="0"/>
          </a:p>
        </p:txBody>
      </p:sp>
      <p:sp>
        <p:nvSpPr>
          <p:cNvPr id="4" name="Text Placeholder 3">
            <a:extLst>
              <a:ext uri="{FF2B5EF4-FFF2-40B4-BE49-F238E27FC236}">
                <a16:creationId xmlns:a16="http://schemas.microsoft.com/office/drawing/2014/main" id="{3A20289C-092E-4FA1-B1B6-F0E26FF930F5}"/>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GB"/>
              <a:t>Click to edit Master text styles</a:t>
            </a:r>
          </a:p>
        </p:txBody>
      </p:sp>
      <p:sp>
        <p:nvSpPr>
          <p:cNvPr id="5" name="Date Placeholder 4">
            <a:extLst>
              <a:ext uri="{FF2B5EF4-FFF2-40B4-BE49-F238E27FC236}">
                <a16:creationId xmlns:a16="http://schemas.microsoft.com/office/drawing/2014/main" id="{BF1B16A2-4899-4ACF-82B0-607F7389201C}"/>
              </a:ext>
            </a:extLst>
          </p:cNvPr>
          <p:cNvSpPr txBox="1">
            <a:spLocks noGrp="1"/>
          </p:cNvSpPr>
          <p:nvPr>
            <p:ph type="dt" sz="half" idx="7"/>
          </p:nvPr>
        </p:nvSpPr>
        <p:spPr/>
        <p:txBody>
          <a:bodyPr/>
          <a:lstStyle>
            <a:lvl1pPr>
              <a:defRPr/>
            </a:lvl1pPr>
          </a:lstStyle>
          <a:p>
            <a:pPr lvl="0"/>
            <a:fld id="{0A7B6DBE-AF8A-4551-A369-115BBA8F5629}" type="datetime1">
              <a:rPr lang="en-US"/>
              <a:pPr lvl="0"/>
              <a:t>6/19/2025</a:t>
            </a:fld>
            <a:endParaRPr lang="en-US" dirty="0"/>
          </a:p>
        </p:txBody>
      </p:sp>
      <p:sp>
        <p:nvSpPr>
          <p:cNvPr id="6" name="Footer Placeholder 5">
            <a:extLst>
              <a:ext uri="{FF2B5EF4-FFF2-40B4-BE49-F238E27FC236}">
                <a16:creationId xmlns:a16="http://schemas.microsoft.com/office/drawing/2014/main" id="{596BF74A-554F-4D9B-A2B4-85A739BB4771}"/>
              </a:ext>
            </a:extLst>
          </p:cNvPr>
          <p:cNvSpPr txBox="1">
            <a:spLocks noGrp="1"/>
          </p:cNvSpPr>
          <p:nvPr>
            <p:ph type="ftr" sz="quarter" idx="9"/>
          </p:nvPr>
        </p:nvSpPr>
        <p:spPr/>
        <p:txBody>
          <a:bodyPr/>
          <a:lstStyle>
            <a:lvl1pPr>
              <a:defRPr/>
            </a:lvl1pPr>
          </a:lstStyle>
          <a:p>
            <a:pPr lvl="0"/>
            <a:endParaRPr lang="en-US" dirty="0"/>
          </a:p>
        </p:txBody>
      </p:sp>
      <p:sp>
        <p:nvSpPr>
          <p:cNvPr id="7" name="Slide Number Placeholder 6">
            <a:extLst>
              <a:ext uri="{FF2B5EF4-FFF2-40B4-BE49-F238E27FC236}">
                <a16:creationId xmlns:a16="http://schemas.microsoft.com/office/drawing/2014/main" id="{B08C53C6-B7E5-43D0-9385-668318B88FF9}"/>
              </a:ext>
            </a:extLst>
          </p:cNvPr>
          <p:cNvSpPr txBox="1">
            <a:spLocks noGrp="1"/>
          </p:cNvSpPr>
          <p:nvPr>
            <p:ph type="sldNum" sz="quarter" idx="8"/>
          </p:nvPr>
        </p:nvSpPr>
        <p:spPr/>
        <p:txBody>
          <a:bodyPr/>
          <a:lstStyle>
            <a:lvl1pPr>
              <a:defRPr/>
            </a:lvl1pPr>
          </a:lstStyle>
          <a:p>
            <a:pPr lvl="0"/>
            <a:fld id="{6983B1DF-A8DD-41C9-8FC6-9366005A36D3}" type="slidenum">
              <a:t>‹#›</a:t>
            </a:fld>
            <a:endParaRPr lang="en-US" dirty="0"/>
          </a:p>
        </p:txBody>
      </p:sp>
    </p:spTree>
    <p:extLst>
      <p:ext uri="{BB962C8B-B14F-4D97-AF65-F5344CB8AC3E}">
        <p14:creationId xmlns:p14="http://schemas.microsoft.com/office/powerpoint/2010/main" val="2110958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30D9E7-6A74-4769-B3F8-7FCE870334E6}"/>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GB"/>
              <a:t>Click to edit Master title style</a:t>
            </a:r>
            <a:endParaRPr lang="en-US"/>
          </a:p>
        </p:txBody>
      </p:sp>
      <p:sp>
        <p:nvSpPr>
          <p:cNvPr id="3" name="Text Placeholder 2">
            <a:extLst>
              <a:ext uri="{FF2B5EF4-FFF2-40B4-BE49-F238E27FC236}">
                <a16:creationId xmlns:a16="http://schemas.microsoft.com/office/drawing/2014/main" id="{8ED07661-7C43-42A9-99A7-032929E8D0A9}"/>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B19C65D-09D0-484F-8EEB-32F619A0A83A}"/>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fld id="{944AABC3-839C-45BB-9912-A9A20530BF74}" type="datetime1">
              <a:rPr lang="en-US"/>
              <a:pPr lvl="0"/>
              <a:t>6/19/2025</a:t>
            </a:fld>
            <a:endParaRPr lang="en-US" dirty="0"/>
          </a:p>
        </p:txBody>
      </p:sp>
      <p:sp>
        <p:nvSpPr>
          <p:cNvPr id="5" name="Footer Placeholder 4">
            <a:extLst>
              <a:ext uri="{FF2B5EF4-FFF2-40B4-BE49-F238E27FC236}">
                <a16:creationId xmlns:a16="http://schemas.microsoft.com/office/drawing/2014/main" id="{B0B0E2AA-4E7D-49E8-9C86-84E683983B48}"/>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endParaRPr lang="en-US" dirty="0"/>
          </a:p>
        </p:txBody>
      </p:sp>
      <p:sp>
        <p:nvSpPr>
          <p:cNvPr id="6" name="Slide Number Placeholder 5">
            <a:extLst>
              <a:ext uri="{FF2B5EF4-FFF2-40B4-BE49-F238E27FC236}">
                <a16:creationId xmlns:a16="http://schemas.microsoft.com/office/drawing/2014/main" id="{20BDB7A9-25B5-4466-992C-CEECD158B1B5}"/>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898989"/>
                </a:solidFill>
                <a:uFillTx/>
                <a:latin typeface="Calibri"/>
              </a:defRPr>
            </a:lvl1pPr>
          </a:lstStyle>
          <a:p>
            <a:pPr lvl="0"/>
            <a:fld id="{B9ECAEA0-C809-4E35-8B4A-4BD159AC44DE}" type="slidenum">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GB"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GB"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GB"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GB"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GB"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GB"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D31E3BB3-BA38-45A8-8F78-A12265A927AE}"/>
              </a:ext>
            </a:extLst>
          </p:cNvPr>
          <p:cNvPicPr>
            <a:picLocks noChangeAspect="1"/>
          </p:cNvPicPr>
          <p:nvPr/>
        </p:nvPicPr>
        <p:blipFill>
          <a:blip r:embed="rId2"/>
          <a:srcRect/>
          <a:stretch>
            <a:fillRect/>
          </a:stretch>
        </p:blipFill>
        <p:spPr>
          <a:xfrm>
            <a:off x="0" y="16075"/>
            <a:ext cx="12191996" cy="6841924"/>
          </a:xfrm>
          <a:prstGeom prst="rect">
            <a:avLst/>
          </a:prstGeom>
          <a:noFill/>
          <a:ln cap="flat">
            <a:noFill/>
          </a:ln>
        </p:spPr>
      </p:pic>
      <p:sp>
        <p:nvSpPr>
          <p:cNvPr id="3" name="Subtitle 7">
            <a:extLst>
              <a:ext uri="{FF2B5EF4-FFF2-40B4-BE49-F238E27FC236}">
                <a16:creationId xmlns:a16="http://schemas.microsoft.com/office/drawing/2014/main" id="{148AD064-CCAE-4B86-81B0-C5409BA7D715}"/>
              </a:ext>
            </a:extLst>
          </p:cNvPr>
          <p:cNvSpPr txBox="1">
            <a:spLocks noGrp="1"/>
          </p:cNvSpPr>
          <p:nvPr>
            <p:ph type="subTitle" idx="1"/>
          </p:nvPr>
        </p:nvSpPr>
        <p:spPr>
          <a:xfrm>
            <a:off x="2859228" y="4920002"/>
            <a:ext cx="6473540" cy="831363"/>
          </a:xfrm>
        </p:spPr>
        <p:txBody>
          <a:bodyPr>
            <a:normAutofit fontScale="92500" lnSpcReduction="20000"/>
          </a:bodyPr>
          <a:lstStyle/>
          <a:p>
            <a:pPr lvl="0"/>
            <a:r>
              <a:rPr lang="en-US" sz="3600" b="1" dirty="0">
                <a:solidFill>
                  <a:srgbClr val="FFFFFF"/>
                </a:solidFill>
              </a:rPr>
              <a:t>Bank Marketing Campaign Data Analysis</a:t>
            </a:r>
          </a:p>
        </p:txBody>
      </p:sp>
      <p:sp>
        <p:nvSpPr>
          <p:cNvPr id="4" name="TextBox 8">
            <a:extLst>
              <a:ext uri="{FF2B5EF4-FFF2-40B4-BE49-F238E27FC236}">
                <a16:creationId xmlns:a16="http://schemas.microsoft.com/office/drawing/2014/main" id="{C68E1E03-0F96-45E6-945D-FD2B3F7F644B}"/>
              </a:ext>
            </a:extLst>
          </p:cNvPr>
          <p:cNvSpPr txBox="1"/>
          <p:nvPr/>
        </p:nvSpPr>
        <p:spPr>
          <a:xfrm>
            <a:off x="865909" y="1522320"/>
            <a:ext cx="10785768" cy="3416317"/>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7200" b="1" i="0" u="none" strike="noStrike" kern="1200" cap="none" spc="0" baseline="0" dirty="0">
                <a:solidFill>
                  <a:srgbClr val="FFFFFF"/>
                </a:solidFill>
                <a:uFillTx/>
                <a:latin typeface="Arial Black" pitchFamily="34"/>
              </a:rPr>
              <a:t>Insights, Findings</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7200" b="1" i="0" u="none" strike="noStrike" kern="1200" cap="none" spc="0" baseline="0" dirty="0">
                <a:solidFill>
                  <a:srgbClr val="FFFFFF"/>
                </a:solidFill>
                <a:uFillTx/>
                <a:latin typeface="Arial Black" pitchFamily="34"/>
              </a:rPr>
              <a:t>&amp; </a:t>
            </a:r>
          </a:p>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7200" b="1" i="0" u="none" strike="noStrike" kern="1200" cap="none" spc="0" baseline="0" dirty="0">
                <a:solidFill>
                  <a:srgbClr val="FFFFFF"/>
                </a:solidFill>
                <a:uFillTx/>
                <a:latin typeface="Arial Black" pitchFamily="34"/>
              </a:rPr>
              <a:t>Recommendations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pic>
        <p:nvPicPr>
          <p:cNvPr id="2" name="Picture 12">
            <a:extLst>
              <a:ext uri="{FF2B5EF4-FFF2-40B4-BE49-F238E27FC236}">
                <a16:creationId xmlns:a16="http://schemas.microsoft.com/office/drawing/2014/main" id="{8AAADD6F-127E-46D2-9D48-E86E88F213EB}"/>
              </a:ext>
            </a:extLst>
          </p:cNvPr>
          <p:cNvPicPr>
            <a:picLocks noChangeAspect="1"/>
          </p:cNvPicPr>
          <p:nvPr/>
        </p:nvPicPr>
        <p:blipFill>
          <a:blip r:embed="rId2"/>
          <a:stretch>
            <a:fillRect/>
          </a:stretch>
        </p:blipFill>
        <p:spPr>
          <a:xfrm>
            <a:off x="4" y="0"/>
            <a:ext cx="12191996" cy="6858000"/>
          </a:xfrm>
          <a:prstGeom prst="rect">
            <a:avLst/>
          </a:prstGeom>
          <a:noFill/>
          <a:ln cap="flat">
            <a:noFill/>
          </a:ln>
        </p:spPr>
      </p:pic>
      <p:sp>
        <p:nvSpPr>
          <p:cNvPr id="3" name="TextBox 13">
            <a:extLst>
              <a:ext uri="{FF2B5EF4-FFF2-40B4-BE49-F238E27FC236}">
                <a16:creationId xmlns:a16="http://schemas.microsoft.com/office/drawing/2014/main" id="{A93A7049-1F96-4B49-8239-39947FC18612}"/>
              </a:ext>
            </a:extLst>
          </p:cNvPr>
          <p:cNvSpPr txBox="1"/>
          <p:nvPr/>
        </p:nvSpPr>
        <p:spPr>
          <a:xfrm>
            <a:off x="6986588" y="989975"/>
            <a:ext cx="3205160" cy="58477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dirty="0">
                <a:solidFill>
                  <a:srgbClr val="FFFFFF"/>
                </a:solidFill>
                <a:latin typeface="Roboto" pitchFamily="2"/>
              </a:rPr>
              <a:t>INTRODUCTION</a:t>
            </a:r>
            <a:endParaRPr lang="en-US" sz="1800" b="0" i="0" u="none" strike="noStrike" kern="1200" cap="none" spc="0" baseline="0" dirty="0">
              <a:solidFill>
                <a:srgbClr val="000000"/>
              </a:solidFill>
              <a:uFillTx/>
              <a:latin typeface="Calibri"/>
            </a:endParaRPr>
          </a:p>
        </p:txBody>
      </p:sp>
      <p:sp>
        <p:nvSpPr>
          <p:cNvPr id="4" name="TextBox 14">
            <a:extLst>
              <a:ext uri="{FF2B5EF4-FFF2-40B4-BE49-F238E27FC236}">
                <a16:creationId xmlns:a16="http://schemas.microsoft.com/office/drawing/2014/main" id="{CFE52DBB-F814-4888-BA03-69C974EC4D87}"/>
              </a:ext>
            </a:extLst>
          </p:cNvPr>
          <p:cNvSpPr txBox="1"/>
          <p:nvPr/>
        </p:nvSpPr>
        <p:spPr>
          <a:xfrm>
            <a:off x="5438775" y="1282362"/>
            <a:ext cx="6300787" cy="393954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1" i="0" u="none" strike="noStrike" kern="1200" cap="none" spc="0" baseline="0" dirty="0">
              <a:solidFill>
                <a:srgbClr val="FFFFFF"/>
              </a:solidFill>
              <a:uFillTx/>
              <a:latin typeface="Robo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1" dirty="0">
              <a:solidFill>
                <a:srgbClr val="FFFFFF"/>
              </a:solidFill>
              <a:latin typeface="Robo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0" baseline="0" dirty="0">
                <a:solidFill>
                  <a:srgbClr val="FFFFFF"/>
                </a:solidFill>
                <a:uFillTx/>
                <a:latin typeface="Roboto" pitchFamily="2"/>
              </a:rPr>
              <a:t>Objective: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dirty="0">
              <a:solidFill>
                <a:srgbClr val="FFFFFF"/>
              </a:solidFill>
              <a:latin typeface="Robo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dirty="0">
                <a:solidFill>
                  <a:srgbClr val="FFFFFF"/>
                </a:solidFill>
                <a:uFillTx/>
                <a:latin typeface="Roboto" pitchFamily="2"/>
              </a:rPr>
              <a:t>To analyze the dataset from the Bank Marketing Campaign data in order to predict whether a client will subscribe to a term deposit.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600" b="0" i="0" u="none" strike="noStrike" kern="1200" cap="none" spc="0" baseline="0" dirty="0">
              <a:solidFill>
                <a:srgbClr val="FFFFFF"/>
              </a:solidFill>
              <a:uFillTx/>
              <a:latin typeface="Robo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600" dirty="0">
              <a:solidFill>
                <a:srgbClr val="FFFFFF"/>
              </a:solidFill>
              <a:latin typeface="Robo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0" baseline="0" dirty="0">
                <a:solidFill>
                  <a:srgbClr val="FFFFFF"/>
                </a:solidFill>
                <a:uFillTx/>
                <a:latin typeface="Roboto" pitchFamily="2"/>
              </a:rPr>
              <a:t>Purpose: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600" dirty="0">
              <a:solidFill>
                <a:srgbClr val="FFFFFF"/>
              </a:solidFill>
              <a:latin typeface="Robo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dirty="0">
                <a:solidFill>
                  <a:srgbClr val="FFFFFF"/>
                </a:solidFill>
                <a:uFillTx/>
                <a:latin typeface="Roboto" pitchFamily="2"/>
              </a:rPr>
              <a:t>To uncover key patterns in customer behavior, improve marketing targeting strategies, and support decision-making with accurate predictive models.</a:t>
            </a:r>
          </a:p>
        </p:txBody>
      </p:sp>
      <p:pic>
        <p:nvPicPr>
          <p:cNvPr id="7" name="Picture 6">
            <a:extLst>
              <a:ext uri="{FF2B5EF4-FFF2-40B4-BE49-F238E27FC236}">
                <a16:creationId xmlns:a16="http://schemas.microsoft.com/office/drawing/2014/main" id="{5BC3F036-6A44-40EF-AE82-589C18C206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986338"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a:extLst>
              <a:ext uri="{FF2B5EF4-FFF2-40B4-BE49-F238E27FC236}">
                <a16:creationId xmlns:a16="http://schemas.microsoft.com/office/drawing/2014/main" id="{8AAADD6F-127E-46D2-9D48-E86E88F213EB}"/>
              </a:ext>
            </a:extLst>
          </p:cNvPr>
          <p:cNvPicPr>
            <a:picLocks noChangeAspect="1"/>
          </p:cNvPicPr>
          <p:nvPr/>
        </p:nvPicPr>
        <p:blipFill>
          <a:blip r:embed="rId2"/>
          <a:stretch>
            <a:fillRect/>
          </a:stretch>
        </p:blipFill>
        <p:spPr>
          <a:xfrm>
            <a:off x="4" y="0"/>
            <a:ext cx="12191996" cy="6858000"/>
          </a:xfrm>
          <a:prstGeom prst="rect">
            <a:avLst/>
          </a:prstGeom>
          <a:noFill/>
          <a:ln cap="flat">
            <a:noFill/>
          </a:ln>
        </p:spPr>
      </p:pic>
      <p:sp>
        <p:nvSpPr>
          <p:cNvPr id="3" name="TextBox 13">
            <a:extLst>
              <a:ext uri="{FF2B5EF4-FFF2-40B4-BE49-F238E27FC236}">
                <a16:creationId xmlns:a16="http://schemas.microsoft.com/office/drawing/2014/main" id="{A93A7049-1F96-4B49-8239-39947FC18612}"/>
              </a:ext>
            </a:extLst>
          </p:cNvPr>
          <p:cNvSpPr txBox="1"/>
          <p:nvPr/>
        </p:nvSpPr>
        <p:spPr>
          <a:xfrm>
            <a:off x="6096000" y="784830"/>
            <a:ext cx="5907015" cy="58477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0" baseline="0" dirty="0">
                <a:solidFill>
                  <a:srgbClr val="FFFFFF"/>
                </a:solidFill>
                <a:uFillTx/>
                <a:latin typeface="Roboto" pitchFamily="2"/>
              </a:rPr>
              <a:t>DATA CLEANING PROCESS</a:t>
            </a:r>
            <a:endParaRPr lang="en-US" sz="1800" b="0" i="0" u="none" strike="noStrike" kern="1200" cap="none" spc="0" baseline="0" dirty="0">
              <a:solidFill>
                <a:srgbClr val="000000"/>
              </a:solidFill>
              <a:uFillTx/>
              <a:latin typeface="Calibri"/>
            </a:endParaRPr>
          </a:p>
        </p:txBody>
      </p:sp>
      <p:sp>
        <p:nvSpPr>
          <p:cNvPr id="4" name="TextBox 14">
            <a:extLst>
              <a:ext uri="{FF2B5EF4-FFF2-40B4-BE49-F238E27FC236}">
                <a16:creationId xmlns:a16="http://schemas.microsoft.com/office/drawing/2014/main" id="{CFE52DBB-F814-4888-BA03-69C974EC4D87}"/>
              </a:ext>
            </a:extLst>
          </p:cNvPr>
          <p:cNvSpPr txBox="1"/>
          <p:nvPr/>
        </p:nvSpPr>
        <p:spPr>
          <a:xfrm>
            <a:off x="5835686" y="1369605"/>
            <a:ext cx="5907015" cy="467820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1" i="0" u="none" strike="noStrike" kern="1200" cap="none" spc="0" baseline="0" dirty="0">
              <a:solidFill>
                <a:srgbClr val="FFFFFF"/>
              </a:solidFill>
              <a:uFillTx/>
              <a:latin typeface="Robo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000" b="1" dirty="0">
              <a:solidFill>
                <a:srgbClr val="FFFFFF"/>
              </a:solidFill>
              <a:latin typeface="Roboto" pitchFamily="2"/>
            </a:endParaRPr>
          </a:p>
          <a:p>
            <a:pPr marL="342900" marR="0" lvl="0" indent="-342900" algn="l" defTabSz="914400" rtl="0" fontAlgn="auto" hangingPunct="1">
              <a:lnSpc>
                <a:spcPct val="100000"/>
              </a:lnSpc>
              <a:spcBef>
                <a:spcPts val="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US" i="0" u="none" strike="noStrike" kern="1200" cap="none" spc="0" baseline="0" dirty="0">
                <a:solidFill>
                  <a:srgbClr val="FFFFFF"/>
                </a:solidFill>
                <a:uFillTx/>
                <a:latin typeface="Roboto" pitchFamily="2"/>
              </a:rPr>
              <a:t>Processed and cleaned the bank-additional-full.csv dataset.</a:t>
            </a:r>
          </a:p>
          <a:p>
            <a:pPr marL="342900" marR="0" lvl="0" indent="-342900" algn="l" defTabSz="914400" rtl="0" fontAlgn="auto" hangingPunct="1">
              <a:lnSpc>
                <a:spcPct val="100000"/>
              </a:lnSpc>
              <a:spcBef>
                <a:spcPts val="0"/>
              </a:spcBef>
              <a:spcAft>
                <a:spcPts val="0"/>
              </a:spcAft>
              <a:buFont typeface="Arial" panose="020B0604020202020204" pitchFamily="34" charset="0"/>
              <a:buChar char="•"/>
              <a:tabLst/>
              <a:defRPr sz="1800" b="0" i="0" u="none" strike="noStrike" kern="0" cap="none" spc="0" baseline="0">
                <a:solidFill>
                  <a:srgbClr val="000000"/>
                </a:solidFill>
                <a:uFillTx/>
              </a:defRPr>
            </a:pPr>
            <a:endParaRPr lang="en-US" dirty="0">
              <a:solidFill>
                <a:srgbClr val="FFFFFF"/>
              </a:solidFill>
              <a:latin typeface="Roboto" pitchFamily="2"/>
            </a:endParaRPr>
          </a:p>
          <a:p>
            <a:pPr marL="342900" marR="0" lvl="0" indent="-342900" algn="l" defTabSz="914400" rtl="0" fontAlgn="auto" hangingPunct="1">
              <a:lnSpc>
                <a:spcPct val="100000"/>
              </a:lnSpc>
              <a:spcBef>
                <a:spcPts val="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US" i="0" u="none" strike="noStrike" kern="1200" cap="none" spc="0" baseline="0" dirty="0">
                <a:solidFill>
                  <a:srgbClr val="FFFFFF"/>
                </a:solidFill>
                <a:uFillTx/>
                <a:latin typeface="Roboto" pitchFamily="2"/>
              </a:rPr>
              <a:t>Addressed missing values, duplicates, and incorrect data types.</a:t>
            </a:r>
          </a:p>
          <a:p>
            <a:pPr marL="342900" marR="0" lvl="0" indent="-342900" algn="l" defTabSz="914400" rtl="0" fontAlgn="auto" hangingPunct="1">
              <a:lnSpc>
                <a:spcPct val="100000"/>
              </a:lnSpc>
              <a:spcBef>
                <a:spcPts val="0"/>
              </a:spcBef>
              <a:spcAft>
                <a:spcPts val="0"/>
              </a:spcAft>
              <a:buFont typeface="Arial" panose="020B0604020202020204" pitchFamily="34" charset="0"/>
              <a:buChar char="•"/>
              <a:tabLst/>
              <a:defRPr sz="1800" b="0" i="0" u="none" strike="noStrike" kern="0" cap="none" spc="0" baseline="0">
                <a:solidFill>
                  <a:srgbClr val="000000"/>
                </a:solidFill>
                <a:uFillTx/>
              </a:defRPr>
            </a:pPr>
            <a:endParaRPr lang="en-US" dirty="0">
              <a:solidFill>
                <a:srgbClr val="FFFFFF"/>
              </a:solidFill>
              <a:latin typeface="Roboto" pitchFamily="2"/>
            </a:endParaRPr>
          </a:p>
          <a:p>
            <a:pPr marL="342900" marR="0" lvl="0" indent="-342900" algn="l" defTabSz="914400" rtl="0" fontAlgn="auto" hangingPunct="1">
              <a:lnSpc>
                <a:spcPct val="100000"/>
              </a:lnSpc>
              <a:spcBef>
                <a:spcPts val="0"/>
              </a:spcBef>
              <a:spcAft>
                <a:spcPts val="0"/>
              </a:spcAft>
              <a:buFont typeface="Arial" panose="020B0604020202020204" pitchFamily="34" charset="0"/>
              <a:buChar char="•"/>
              <a:tabLst/>
              <a:defRPr sz="1800" b="0" i="0" u="none" strike="noStrike" kern="0" cap="none" spc="0" baseline="0">
                <a:solidFill>
                  <a:srgbClr val="000000"/>
                </a:solidFill>
                <a:uFillTx/>
              </a:defRPr>
            </a:pPr>
            <a:r>
              <a:rPr lang="en-US" i="0" u="none" strike="noStrike" kern="1200" cap="none" spc="0" baseline="0" dirty="0">
                <a:solidFill>
                  <a:srgbClr val="FFFFFF"/>
                </a:solidFill>
                <a:uFillTx/>
                <a:latin typeface="Roboto" pitchFamily="2"/>
              </a:rPr>
              <a:t>Encoded categorical variables, scaled numerical fields, and engineered new, insightful features for modeling</a:t>
            </a:r>
            <a:r>
              <a:rPr lang="en-US" b="1" i="0" u="none" strike="noStrike" kern="1200" cap="none" spc="0" baseline="0" dirty="0">
                <a:solidFill>
                  <a:srgbClr val="FFFFFF"/>
                </a:solidFill>
                <a:uFillTx/>
                <a:latin typeface="Roboto" pitchFamily="2"/>
              </a:rPr>
              <a:t>.</a:t>
            </a:r>
          </a:p>
          <a:p>
            <a:pPr marL="342900" marR="0" lvl="0" indent="-342900" algn="l" defTabSz="914400" rtl="0" fontAlgn="auto" hangingPunct="1">
              <a:lnSpc>
                <a:spcPct val="100000"/>
              </a:lnSpc>
              <a:spcBef>
                <a:spcPts val="0"/>
              </a:spcBef>
              <a:spcAft>
                <a:spcPts val="0"/>
              </a:spcAft>
              <a:buFont typeface="Arial" panose="020B0604020202020204" pitchFamily="34" charset="0"/>
              <a:buChar char="•"/>
              <a:tabLst/>
              <a:defRPr sz="1800" b="0" i="0" u="none" strike="noStrike" kern="0" cap="none" spc="0" baseline="0">
                <a:solidFill>
                  <a:srgbClr val="000000"/>
                </a:solidFill>
                <a:uFillTx/>
              </a:defRPr>
            </a:pPr>
            <a:endParaRPr lang="en-US" sz="2000" b="1" dirty="0">
              <a:solidFill>
                <a:srgbClr val="FFFFFF"/>
              </a:solidFill>
              <a:latin typeface="Roboto" pitchFamily="2"/>
            </a:endParaRPr>
          </a:p>
          <a:p>
            <a:pPr marR="0" lvl="0" algn="l" defTabSz="914400" rtl="0" fontAlgn="auto" hangingPunct="1">
              <a:lnSpc>
                <a:spcPct val="100000"/>
              </a:lnSpc>
              <a:spcBef>
                <a:spcPts val="0"/>
              </a:spcBef>
              <a:spcAft>
                <a:spcPts val="0"/>
              </a:spcAft>
              <a:tabLst/>
              <a:defRPr sz="1800" b="0" i="0" u="none" strike="noStrike" kern="0" cap="none" spc="0" baseline="0">
                <a:solidFill>
                  <a:srgbClr val="000000"/>
                </a:solidFill>
                <a:uFillTx/>
              </a:defRPr>
            </a:pPr>
            <a:r>
              <a:rPr lang="en-US" sz="2000" b="1" dirty="0">
                <a:solidFill>
                  <a:srgbClr val="FFFFFF"/>
                </a:solidFill>
                <a:latin typeface="Roboto" pitchFamily="2"/>
              </a:rPr>
              <a:t>Tools Used:</a:t>
            </a:r>
          </a:p>
          <a:p>
            <a:pPr marL="342900" marR="0" lvl="0" indent="-342900" algn="l" defTabSz="914400" rtl="0" fontAlgn="auto" hangingPunct="1">
              <a:lnSpc>
                <a:spcPct val="100000"/>
              </a:lnSpc>
              <a:spcBef>
                <a:spcPts val="0"/>
              </a:spcBef>
              <a:spcAft>
                <a:spcPts val="0"/>
              </a:spcAft>
              <a:buFont typeface="Arial" panose="020B0604020202020204" pitchFamily="34" charset="0"/>
              <a:buChar char="•"/>
              <a:tabLst/>
              <a:defRPr sz="1800" b="0" i="0" u="none" strike="noStrike" kern="0" cap="none" spc="0" baseline="0">
                <a:solidFill>
                  <a:srgbClr val="000000"/>
                </a:solidFill>
                <a:uFillTx/>
              </a:defRPr>
            </a:pPr>
            <a:endParaRPr lang="en-US" sz="2000" b="1" dirty="0">
              <a:solidFill>
                <a:srgbClr val="FFFFFF"/>
              </a:solidFill>
              <a:latin typeface="Roboto" pitchFamily="2"/>
            </a:endParaRPr>
          </a:p>
          <a:p>
            <a:pPr marR="0" lvl="0" algn="l" defTabSz="914400" rtl="0" fontAlgn="auto" hangingPunct="1">
              <a:lnSpc>
                <a:spcPct val="100000"/>
              </a:lnSpc>
              <a:spcBef>
                <a:spcPts val="0"/>
              </a:spcBef>
              <a:spcAft>
                <a:spcPts val="0"/>
              </a:spcAft>
              <a:tabLst/>
              <a:defRPr sz="1800" b="0" i="0" u="none" strike="noStrike" kern="0" cap="none" spc="0" baseline="0">
                <a:solidFill>
                  <a:srgbClr val="000000"/>
                </a:solidFill>
                <a:uFillTx/>
              </a:defRPr>
            </a:pPr>
            <a:r>
              <a:rPr lang="en-US" dirty="0">
                <a:solidFill>
                  <a:srgbClr val="FFFFFF"/>
                </a:solidFill>
                <a:latin typeface="Roboto" pitchFamily="2"/>
              </a:rPr>
              <a:t>Python (Pandas, NumPy, Seaborn, Matplotlib, Scikit-learn)</a:t>
            </a:r>
          </a:p>
        </p:txBody>
      </p:sp>
      <p:pic>
        <p:nvPicPr>
          <p:cNvPr id="6" name="Picture 5">
            <a:extLst>
              <a:ext uri="{FF2B5EF4-FFF2-40B4-BE49-F238E27FC236}">
                <a16:creationId xmlns:a16="http://schemas.microsoft.com/office/drawing/2014/main" id="{C1A8E3EA-4B12-48F5-B354-697A014951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386388" cy="6858000"/>
          </a:xfrm>
          <a:prstGeom prst="rect">
            <a:avLst/>
          </a:prstGeom>
        </p:spPr>
      </p:pic>
    </p:spTree>
    <p:extLst>
      <p:ext uri="{BB962C8B-B14F-4D97-AF65-F5344CB8AC3E}">
        <p14:creationId xmlns:p14="http://schemas.microsoft.com/office/powerpoint/2010/main" val="983717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a:extLst>
              <a:ext uri="{FF2B5EF4-FFF2-40B4-BE49-F238E27FC236}">
                <a16:creationId xmlns:a16="http://schemas.microsoft.com/office/drawing/2014/main" id="{8AAADD6F-127E-46D2-9D48-E86E88F213EB}"/>
              </a:ext>
            </a:extLst>
          </p:cNvPr>
          <p:cNvPicPr>
            <a:picLocks noChangeAspect="1"/>
          </p:cNvPicPr>
          <p:nvPr/>
        </p:nvPicPr>
        <p:blipFill>
          <a:blip r:embed="rId2"/>
          <a:stretch>
            <a:fillRect/>
          </a:stretch>
        </p:blipFill>
        <p:spPr>
          <a:xfrm>
            <a:off x="0" y="0"/>
            <a:ext cx="12191996" cy="6858000"/>
          </a:xfrm>
          <a:prstGeom prst="rect">
            <a:avLst/>
          </a:prstGeom>
          <a:noFill/>
          <a:ln cap="flat">
            <a:noFill/>
          </a:ln>
        </p:spPr>
      </p:pic>
      <p:sp>
        <p:nvSpPr>
          <p:cNvPr id="3" name="TextBox 13">
            <a:extLst>
              <a:ext uri="{FF2B5EF4-FFF2-40B4-BE49-F238E27FC236}">
                <a16:creationId xmlns:a16="http://schemas.microsoft.com/office/drawing/2014/main" id="{A93A7049-1F96-4B49-8239-39947FC18612}"/>
              </a:ext>
            </a:extLst>
          </p:cNvPr>
          <p:cNvSpPr txBox="1"/>
          <p:nvPr/>
        </p:nvSpPr>
        <p:spPr>
          <a:xfrm>
            <a:off x="5338765" y="443567"/>
            <a:ext cx="5358677" cy="58477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0" baseline="0" dirty="0">
                <a:solidFill>
                  <a:srgbClr val="FFFFFF"/>
                </a:solidFill>
                <a:uFillTx/>
                <a:latin typeface="Roboto" pitchFamily="2"/>
              </a:rPr>
              <a:t>DATA CLEANING PROCESS</a:t>
            </a:r>
            <a:endParaRPr lang="en-US" sz="1800" b="0" i="0" u="none" strike="noStrike" kern="1200" cap="none" spc="0" baseline="0" dirty="0">
              <a:solidFill>
                <a:srgbClr val="000000"/>
              </a:solidFill>
              <a:uFillTx/>
              <a:latin typeface="Calibri"/>
            </a:endParaRPr>
          </a:p>
        </p:txBody>
      </p:sp>
      <p:sp>
        <p:nvSpPr>
          <p:cNvPr id="4" name="TextBox 14">
            <a:extLst>
              <a:ext uri="{FF2B5EF4-FFF2-40B4-BE49-F238E27FC236}">
                <a16:creationId xmlns:a16="http://schemas.microsoft.com/office/drawing/2014/main" id="{CFE52DBB-F814-4888-BA03-69C974EC4D87}"/>
              </a:ext>
            </a:extLst>
          </p:cNvPr>
          <p:cNvSpPr txBox="1"/>
          <p:nvPr/>
        </p:nvSpPr>
        <p:spPr>
          <a:xfrm>
            <a:off x="5126396" y="735954"/>
            <a:ext cx="6811242" cy="578619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Roboto" pitchFamily="2"/>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Roboto" pitchFamily="2"/>
            </a:endParaRPr>
          </a:p>
          <a:p>
            <a:pPr marL="0" marR="0" lvl="0" indent="0" algn="l" defTabSz="914400" rtl="0" fontAlgn="auto" hangingPunct="1">
              <a:lnSpc>
                <a:spcPct val="100000"/>
              </a:lnSpc>
              <a:spcBef>
                <a:spcPts val="0"/>
              </a:spcBef>
              <a:spcAft>
                <a:spcPts val="0"/>
              </a:spcAft>
              <a:buSzPct val="100000"/>
              <a:buFont typeface="Calibri Light"/>
              <a:buAutoNum type="arabicPeriod"/>
              <a:tabLst/>
              <a:defRPr sz="1800" b="0" i="0" u="none" strike="noStrike" kern="0" cap="none" spc="0" baseline="0">
                <a:solidFill>
                  <a:srgbClr val="000000"/>
                </a:solidFill>
                <a:uFillTx/>
              </a:defRPr>
            </a:pPr>
            <a:r>
              <a:rPr lang="en-US" sz="1200" b="1" i="0" u="none" strike="noStrike" kern="1200" cap="none" spc="0" baseline="0" dirty="0">
                <a:solidFill>
                  <a:srgbClr val="FFFFFF"/>
                </a:solidFill>
                <a:uFillTx/>
                <a:latin typeface="Roboto" pitchFamily="2"/>
              </a:rPr>
              <a:t> </a:t>
            </a:r>
            <a:r>
              <a:rPr lang="en-US" sz="1400" b="0" i="0" u="none" strike="noStrike" kern="1200" cap="none" spc="0" baseline="0" dirty="0">
                <a:solidFill>
                  <a:srgbClr val="FFFFFF"/>
                </a:solidFill>
                <a:uFillTx/>
                <a:latin typeface="Roboto" panose="02000000000000000000" pitchFamily="2" charset="0"/>
                <a:ea typeface="Roboto" panose="02000000000000000000" pitchFamily="2" charset="0"/>
              </a:rPr>
              <a:t>Cleaned column names by removing underscores, stripping spaces, converting to lowercase, and capitalizing.</a:t>
            </a:r>
          </a:p>
          <a:p>
            <a:pPr marL="0" marR="0" lvl="0" indent="0" algn="l" defTabSz="914400" rtl="0" fontAlgn="auto" hangingPunct="1">
              <a:lnSpc>
                <a:spcPct val="100000"/>
              </a:lnSpc>
              <a:spcBef>
                <a:spcPts val="0"/>
              </a:spcBef>
              <a:spcAft>
                <a:spcPts val="0"/>
              </a:spcAft>
              <a:buSzPct val="100000"/>
              <a:buFont typeface="Calibri Light"/>
              <a:buAutoNum type="arabicPeriod"/>
              <a:tabLst/>
              <a:defRPr sz="1800" b="0" i="0" u="none" strike="noStrike" kern="0" cap="none" spc="0" baseline="0">
                <a:solidFill>
                  <a:srgbClr val="000000"/>
                </a:solidFill>
                <a:uFillTx/>
              </a:defRPr>
            </a:pPr>
            <a:endParaRPr lang="en-US" sz="1400" b="0" i="0" u="none" strike="noStrike" kern="1200" cap="none" spc="0" baseline="0" dirty="0">
              <a:solidFill>
                <a:srgbClr val="FFFFFF"/>
              </a:solidFill>
              <a:uFillTx/>
              <a:latin typeface="Roboto" panose="02000000000000000000" pitchFamily="2" charset="0"/>
              <a:ea typeface="Roboto" panose="02000000000000000000" pitchFamily="2" charset="0"/>
            </a:endParaRPr>
          </a:p>
          <a:p>
            <a:pPr marL="0" marR="0" lvl="0" indent="0" algn="l" defTabSz="914400" rtl="0" fontAlgn="auto" hangingPunct="1">
              <a:lnSpc>
                <a:spcPct val="100000"/>
              </a:lnSpc>
              <a:spcBef>
                <a:spcPts val="0"/>
              </a:spcBef>
              <a:spcAft>
                <a:spcPts val="0"/>
              </a:spcAft>
              <a:buSzPct val="100000"/>
              <a:buFont typeface="Calibri Light"/>
              <a:buAutoNum type="arabicPeriod" startAt="2"/>
              <a:tabLst/>
              <a:defRPr sz="1800" b="0" i="0" u="none" strike="noStrike" kern="0" cap="none" spc="0" baseline="0">
                <a:solidFill>
                  <a:srgbClr val="000000"/>
                </a:solidFill>
                <a:uFillTx/>
              </a:defRPr>
            </a:pPr>
            <a:r>
              <a:rPr lang="en-US" sz="1400" b="1" dirty="0">
                <a:solidFill>
                  <a:srgbClr val="FFFFFF"/>
                </a:solidFill>
                <a:latin typeface="Roboto" panose="02000000000000000000" pitchFamily="2" charset="0"/>
                <a:ea typeface="Roboto" panose="02000000000000000000" pitchFamily="2" charset="0"/>
              </a:rPr>
              <a:t> </a:t>
            </a:r>
            <a:r>
              <a:rPr lang="en-US" sz="1400" b="0" i="0" u="none" strike="noStrike" kern="1200" cap="none" spc="0" baseline="0" dirty="0">
                <a:solidFill>
                  <a:srgbClr val="FFFFFF"/>
                </a:solidFill>
                <a:uFillTx/>
                <a:latin typeface="Roboto" panose="02000000000000000000" pitchFamily="2" charset="0"/>
                <a:ea typeface="Roboto" panose="02000000000000000000" pitchFamily="2" charset="0"/>
              </a:rPr>
              <a:t>Checked for duplicate rows and removed them.</a:t>
            </a:r>
          </a:p>
          <a:p>
            <a:pPr marL="0" marR="0" lvl="0" indent="0" algn="l" defTabSz="914400" rtl="0" fontAlgn="auto" hangingPunct="1">
              <a:lnSpc>
                <a:spcPct val="100000"/>
              </a:lnSpc>
              <a:spcBef>
                <a:spcPts val="0"/>
              </a:spcBef>
              <a:spcAft>
                <a:spcPts val="0"/>
              </a:spcAft>
              <a:buSzPct val="100000"/>
              <a:buFont typeface="Calibri Light"/>
              <a:buAutoNum type="arabicPeriod" startAt="2"/>
              <a:tabLst/>
              <a:defRPr sz="1800" b="0" i="0" u="none" strike="noStrike" kern="0" cap="none" spc="0" baseline="0">
                <a:solidFill>
                  <a:srgbClr val="000000"/>
                </a:solidFill>
                <a:uFillTx/>
              </a:defRPr>
            </a:pPr>
            <a:endParaRPr lang="en-US" sz="1400" b="0" i="0" u="none" strike="noStrike" kern="1200" cap="none" spc="0" baseline="0" dirty="0">
              <a:solidFill>
                <a:srgbClr val="FFFFFF"/>
              </a:solidFill>
              <a:uFillTx/>
              <a:latin typeface="Roboto" panose="02000000000000000000" pitchFamily="2" charset="0"/>
              <a:ea typeface="Roboto" panose="02000000000000000000" pitchFamily="2" charset="0"/>
            </a:endParaRPr>
          </a:p>
          <a:p>
            <a:pPr marL="0" marR="0" lvl="0" indent="0" algn="l" defTabSz="914400" rtl="0" fontAlgn="auto" hangingPunct="1">
              <a:lnSpc>
                <a:spcPct val="100000"/>
              </a:lnSpc>
              <a:spcBef>
                <a:spcPts val="0"/>
              </a:spcBef>
              <a:spcAft>
                <a:spcPts val="0"/>
              </a:spcAft>
              <a:buSzPct val="100000"/>
              <a:buFont typeface="Calibri Light"/>
              <a:buAutoNum type="arabicPeriod" startAt="2"/>
              <a:tabLst/>
              <a:defRPr sz="1800" b="0" i="0" u="none" strike="noStrike" kern="0" cap="none" spc="0" baseline="0">
                <a:solidFill>
                  <a:srgbClr val="000000"/>
                </a:solidFill>
                <a:uFillTx/>
              </a:defRPr>
            </a:pPr>
            <a:r>
              <a:rPr lang="en-US" sz="1400" b="1" i="0" u="none" strike="noStrike" kern="1200" cap="none" spc="0" baseline="0" dirty="0">
                <a:solidFill>
                  <a:srgbClr val="FFFFFF"/>
                </a:solidFill>
                <a:uFillTx/>
                <a:latin typeface="Roboto" panose="02000000000000000000" pitchFamily="2" charset="0"/>
                <a:ea typeface="Roboto" panose="02000000000000000000" pitchFamily="2" charset="0"/>
              </a:rPr>
              <a:t> </a:t>
            </a:r>
            <a:r>
              <a:rPr lang="en-US" sz="1400" b="0" i="0" u="none" strike="noStrike" kern="1200" cap="none" spc="0" baseline="0" dirty="0">
                <a:solidFill>
                  <a:srgbClr val="FFFFFF"/>
                </a:solidFill>
                <a:uFillTx/>
                <a:latin typeface="Roboto" panose="02000000000000000000" pitchFamily="2" charset="0"/>
                <a:ea typeface="Roboto" panose="02000000000000000000" pitchFamily="2" charset="0"/>
              </a:rPr>
              <a:t>Converted numeric fields like Age, Campaign, Pdays to appropriate numeric types using pd.to_numeric(). Converted categorical fields to the category data type. Converted Duration from seconds to a timedelta object.</a:t>
            </a:r>
          </a:p>
          <a:p>
            <a:pPr marL="0" marR="0" lvl="0" indent="0" algn="l" defTabSz="914400" rtl="0" fontAlgn="auto" hangingPunct="1">
              <a:lnSpc>
                <a:spcPct val="100000"/>
              </a:lnSpc>
              <a:spcBef>
                <a:spcPts val="0"/>
              </a:spcBef>
              <a:spcAft>
                <a:spcPts val="0"/>
              </a:spcAft>
              <a:buSzPct val="100000"/>
              <a:buFont typeface="Calibri Light"/>
              <a:buAutoNum type="arabicPeriod" startAt="2"/>
              <a:tabLst/>
              <a:defRPr sz="1800" b="0" i="0" u="none" strike="noStrike" kern="0" cap="none" spc="0" baseline="0">
                <a:solidFill>
                  <a:srgbClr val="000000"/>
                </a:solidFill>
                <a:uFillTx/>
              </a:defRPr>
            </a:pPr>
            <a:endParaRPr lang="en-US" sz="1400" b="0" i="0" u="none" strike="noStrike" kern="1200" cap="none" spc="0" baseline="0" dirty="0">
              <a:solidFill>
                <a:srgbClr val="FFFFFF"/>
              </a:solidFill>
              <a:uFillTx/>
              <a:latin typeface="Roboto" panose="02000000000000000000" pitchFamily="2" charset="0"/>
              <a:ea typeface="Roboto" panose="02000000000000000000" pitchFamily="2" charset="0"/>
            </a:endParaRPr>
          </a:p>
          <a:p>
            <a:pPr marL="0" marR="0" lvl="0" indent="0" algn="l" defTabSz="914400" rtl="0" fontAlgn="auto" hangingPunct="1">
              <a:lnSpc>
                <a:spcPct val="100000"/>
              </a:lnSpc>
              <a:spcBef>
                <a:spcPts val="0"/>
              </a:spcBef>
              <a:spcAft>
                <a:spcPts val="0"/>
              </a:spcAft>
              <a:buSzPct val="100000"/>
              <a:buFont typeface="Calibri Light"/>
              <a:buAutoNum type="arabicPeriod" startAt="2"/>
              <a:tabLst/>
              <a:defRPr sz="1800" b="0" i="0" u="none" strike="noStrike" kern="0" cap="none" spc="0" baseline="0">
                <a:solidFill>
                  <a:srgbClr val="000000"/>
                </a:solidFill>
                <a:uFillTx/>
              </a:defRPr>
            </a:pPr>
            <a:r>
              <a:rPr lang="en-US" sz="1400" b="0" i="0" u="none" strike="noStrike" kern="1200" cap="none" spc="0" baseline="0" dirty="0">
                <a:solidFill>
                  <a:srgbClr val="FFFFFF"/>
                </a:solidFill>
                <a:uFillTx/>
                <a:latin typeface="Roboto" panose="02000000000000000000" pitchFamily="2" charset="0"/>
                <a:ea typeface="Roboto" panose="02000000000000000000" pitchFamily="2" charset="0"/>
              </a:rPr>
              <a:t> Nominal variables (like Job, Marital, Contact, Poutcome) were converted into dummy variables using one-hot encoding.</a:t>
            </a:r>
          </a:p>
          <a:p>
            <a:pPr marL="0" marR="0" lvl="0" indent="0" algn="l" defTabSz="914400" rtl="0" fontAlgn="auto" hangingPunct="1">
              <a:lnSpc>
                <a:spcPct val="100000"/>
              </a:lnSpc>
              <a:spcBef>
                <a:spcPts val="0"/>
              </a:spcBef>
              <a:spcAft>
                <a:spcPts val="0"/>
              </a:spcAft>
              <a:buSzPct val="100000"/>
              <a:buFont typeface="Calibri Light"/>
              <a:buAutoNum type="arabicPeriod" startAt="2"/>
              <a:tabLst/>
              <a:defRPr sz="1800" b="0" i="0" u="none" strike="noStrike" kern="0" cap="none" spc="0" baseline="0">
                <a:solidFill>
                  <a:srgbClr val="000000"/>
                </a:solidFill>
                <a:uFillTx/>
              </a:defRPr>
            </a:pPr>
            <a:endParaRPr lang="en-US" sz="1400" b="0" i="0" u="none" strike="noStrike" kern="1200" cap="none" spc="0" baseline="0" dirty="0">
              <a:solidFill>
                <a:srgbClr val="FFFFFF"/>
              </a:solidFill>
              <a:uFillTx/>
              <a:latin typeface="Roboto" panose="02000000000000000000" pitchFamily="2" charset="0"/>
              <a:ea typeface="Roboto" panose="02000000000000000000" pitchFamily="2" charset="0"/>
            </a:endParaRPr>
          </a:p>
          <a:p>
            <a:pPr marL="0" marR="0" lvl="0" indent="0" algn="l" defTabSz="914400" rtl="0" fontAlgn="auto" hangingPunct="1">
              <a:lnSpc>
                <a:spcPct val="100000"/>
              </a:lnSpc>
              <a:spcBef>
                <a:spcPts val="0"/>
              </a:spcBef>
              <a:spcAft>
                <a:spcPts val="0"/>
              </a:spcAft>
              <a:buSzPct val="100000"/>
              <a:buFont typeface="Calibri Light"/>
              <a:buAutoNum type="arabicPeriod" startAt="2"/>
              <a:tabLst/>
              <a:defRPr sz="1800" b="0" i="0" u="none" strike="noStrike" kern="0" cap="none" spc="0" baseline="0">
                <a:solidFill>
                  <a:srgbClr val="000000"/>
                </a:solidFill>
                <a:uFillTx/>
              </a:defRPr>
            </a:pPr>
            <a:r>
              <a:rPr lang="en-US" sz="1400" b="0" i="0" u="none" strike="noStrike" kern="1200" cap="none" spc="0" baseline="0" dirty="0">
                <a:solidFill>
                  <a:srgbClr val="FFFFFF"/>
                </a:solidFill>
                <a:uFillTx/>
                <a:latin typeface="Roboto" panose="02000000000000000000" pitchFamily="2" charset="0"/>
                <a:ea typeface="Roboto" panose="02000000000000000000" pitchFamily="2" charset="0"/>
              </a:rPr>
              <a:t> Ordinal variables like Education were mapped to ordered numeric values.</a:t>
            </a:r>
          </a:p>
          <a:p>
            <a:pPr marL="0" marR="0" lvl="0" indent="0" algn="l" defTabSz="914400" rtl="0" fontAlgn="auto" hangingPunct="1">
              <a:lnSpc>
                <a:spcPct val="100000"/>
              </a:lnSpc>
              <a:spcBef>
                <a:spcPts val="0"/>
              </a:spcBef>
              <a:spcAft>
                <a:spcPts val="0"/>
              </a:spcAft>
              <a:buSzPct val="100000"/>
              <a:buFont typeface="Calibri Light"/>
              <a:buAutoNum type="arabicPeriod" startAt="2"/>
              <a:tabLst/>
              <a:defRPr sz="1800" b="0" i="0" u="none" strike="noStrike" kern="0" cap="none" spc="0" baseline="0">
                <a:solidFill>
                  <a:srgbClr val="000000"/>
                </a:solidFill>
                <a:uFillTx/>
              </a:defRPr>
            </a:pPr>
            <a:endParaRPr lang="en-US" sz="1400" b="0" i="0" u="none" strike="noStrike" kern="1200" cap="none" spc="0" baseline="0" dirty="0">
              <a:solidFill>
                <a:srgbClr val="FFFFFF"/>
              </a:solidFill>
              <a:uFillTx/>
              <a:latin typeface="Roboto" panose="02000000000000000000" pitchFamily="2" charset="0"/>
              <a:ea typeface="Roboto" panose="02000000000000000000" pitchFamily="2" charset="0"/>
            </a:endParaRPr>
          </a:p>
          <a:p>
            <a:pPr marL="0" marR="0" lvl="0" indent="0" algn="l" defTabSz="914400" rtl="0" fontAlgn="auto" hangingPunct="1">
              <a:lnSpc>
                <a:spcPct val="100000"/>
              </a:lnSpc>
              <a:spcBef>
                <a:spcPts val="0"/>
              </a:spcBef>
              <a:spcAft>
                <a:spcPts val="0"/>
              </a:spcAft>
              <a:buSzPct val="100000"/>
              <a:buFont typeface="Calibri Light"/>
              <a:buAutoNum type="arabicPeriod" startAt="2"/>
              <a:tabLst/>
              <a:defRPr sz="1800" b="0" i="0" u="none" strike="noStrike" kern="0" cap="none" spc="0" baseline="0">
                <a:solidFill>
                  <a:srgbClr val="000000"/>
                </a:solidFill>
                <a:uFillTx/>
              </a:defRPr>
            </a:pPr>
            <a:r>
              <a:rPr lang="en-US" sz="1400" b="0" i="0" u="none" strike="noStrike" kern="1200" cap="none" spc="0" baseline="0" dirty="0">
                <a:solidFill>
                  <a:srgbClr val="FFFFFF"/>
                </a:solidFill>
                <a:uFillTx/>
                <a:latin typeface="Roboto" panose="02000000000000000000" pitchFamily="2" charset="0"/>
                <a:ea typeface="Roboto" panose="02000000000000000000" pitchFamily="2" charset="0"/>
              </a:rPr>
              <a:t> Binary Variable EncodingMapped binary fields (Yes/No) to 1/0.</a:t>
            </a:r>
          </a:p>
          <a:p>
            <a:pPr marL="0" marR="0" lvl="0" indent="0" algn="l" defTabSz="914400" rtl="0" fontAlgn="auto" hangingPunct="1">
              <a:lnSpc>
                <a:spcPct val="100000"/>
              </a:lnSpc>
              <a:spcBef>
                <a:spcPts val="0"/>
              </a:spcBef>
              <a:spcAft>
                <a:spcPts val="0"/>
              </a:spcAft>
              <a:buSzPct val="100000"/>
              <a:buFont typeface="Calibri Light"/>
              <a:buAutoNum type="arabicPeriod" startAt="2"/>
              <a:tabLst/>
              <a:defRPr sz="1800" b="0" i="0" u="none" strike="noStrike" kern="0" cap="none" spc="0" baseline="0">
                <a:solidFill>
                  <a:srgbClr val="000000"/>
                </a:solidFill>
                <a:uFillTx/>
              </a:defRPr>
            </a:pPr>
            <a:endParaRPr lang="en-US" sz="1400" b="0" i="0" u="none" strike="noStrike" kern="1200" cap="none" spc="0" baseline="0" dirty="0">
              <a:solidFill>
                <a:srgbClr val="FFFFFF"/>
              </a:solidFill>
              <a:uFillTx/>
              <a:latin typeface="Roboto" panose="02000000000000000000" pitchFamily="2" charset="0"/>
              <a:ea typeface="Roboto" panose="02000000000000000000" pitchFamily="2" charset="0"/>
            </a:endParaRPr>
          </a:p>
          <a:p>
            <a:pPr marL="0" marR="0" lvl="0" indent="0" algn="l" defTabSz="914400" rtl="0" fontAlgn="auto" hangingPunct="1">
              <a:lnSpc>
                <a:spcPct val="100000"/>
              </a:lnSpc>
              <a:spcBef>
                <a:spcPts val="0"/>
              </a:spcBef>
              <a:spcAft>
                <a:spcPts val="0"/>
              </a:spcAft>
              <a:buSzPct val="100000"/>
              <a:buFont typeface="Calibri Light"/>
              <a:buAutoNum type="arabicPeriod" startAt="2"/>
              <a:tabLst/>
              <a:defRPr sz="1800" b="0" i="0" u="none" strike="noStrike" kern="0" cap="none" spc="0" baseline="0">
                <a:solidFill>
                  <a:srgbClr val="000000"/>
                </a:solidFill>
                <a:uFillTx/>
              </a:defRPr>
            </a:pPr>
            <a:r>
              <a:rPr lang="en-US" sz="1400" dirty="0">
                <a:solidFill>
                  <a:schemeClr val="bg1"/>
                </a:solidFill>
                <a:latin typeface="Roboto" panose="02000000000000000000" pitchFamily="2" charset="0"/>
                <a:ea typeface="Roboto" panose="02000000000000000000" pitchFamily="2" charset="0"/>
              </a:rPr>
              <a:t> Created new features: Initial Contact - derived from Pdays. Month_Num - numeric equivalent of month. Combined_Contacts - sum of Campaign and Previous.</a:t>
            </a:r>
          </a:p>
          <a:p>
            <a:pPr marL="0" marR="0" lvl="0" indent="0" algn="l" defTabSz="914400" rtl="0" fontAlgn="auto" hangingPunct="1">
              <a:lnSpc>
                <a:spcPct val="100000"/>
              </a:lnSpc>
              <a:spcBef>
                <a:spcPts val="0"/>
              </a:spcBef>
              <a:spcAft>
                <a:spcPts val="0"/>
              </a:spcAft>
              <a:buSzPct val="100000"/>
              <a:buFont typeface="Calibri Light"/>
              <a:buAutoNum type="arabicPeriod" startAt="2"/>
              <a:tabLst/>
              <a:defRPr sz="1800" b="0" i="0" u="none" strike="noStrike" kern="0" cap="none" spc="0" baseline="0">
                <a:solidFill>
                  <a:srgbClr val="000000"/>
                </a:solidFill>
                <a:uFillTx/>
              </a:defRPr>
            </a:pPr>
            <a:endParaRPr lang="en-US" sz="1400" dirty="0">
              <a:solidFill>
                <a:schemeClr val="bg1"/>
              </a:solidFill>
              <a:latin typeface="Roboto" panose="02000000000000000000" pitchFamily="2" charset="0"/>
              <a:ea typeface="Roboto" panose="02000000000000000000" pitchFamily="2" charset="0"/>
            </a:endParaRPr>
          </a:p>
          <a:p>
            <a:pPr marL="0" marR="0" lvl="0" indent="0" algn="l" defTabSz="914400" rtl="0" fontAlgn="auto" hangingPunct="1">
              <a:lnSpc>
                <a:spcPct val="100000"/>
              </a:lnSpc>
              <a:spcBef>
                <a:spcPts val="0"/>
              </a:spcBef>
              <a:spcAft>
                <a:spcPts val="0"/>
              </a:spcAft>
              <a:buSzPct val="100000"/>
              <a:buFont typeface="Calibri Light"/>
              <a:buAutoNum type="arabicPeriod" startAt="2"/>
              <a:tabLst/>
              <a:defRPr sz="1800" b="0" i="0" u="none" strike="noStrike" kern="0" cap="none" spc="0" baseline="0">
                <a:solidFill>
                  <a:srgbClr val="000000"/>
                </a:solidFill>
                <a:uFillTx/>
              </a:defRPr>
            </a:pPr>
            <a:r>
              <a:rPr lang="en-US" sz="1400" dirty="0">
                <a:solidFill>
                  <a:schemeClr val="bg1"/>
                </a:solidFill>
                <a:latin typeface="Roboto" panose="02000000000000000000" pitchFamily="2" charset="0"/>
                <a:ea typeface="Roboto" panose="02000000000000000000" pitchFamily="2" charset="0"/>
              </a:rPr>
              <a:t>Applied StandardScaler from Scikit-learn to continuous numerical variables for normalization.</a:t>
            </a:r>
          </a:p>
          <a:p>
            <a:pPr marL="0" marR="0" lvl="0" indent="0" algn="l" defTabSz="914400" rtl="0" fontAlgn="auto" hangingPunct="1">
              <a:lnSpc>
                <a:spcPct val="100000"/>
              </a:lnSpc>
              <a:spcBef>
                <a:spcPts val="0"/>
              </a:spcBef>
              <a:spcAft>
                <a:spcPts val="0"/>
              </a:spcAft>
              <a:buSzPct val="100000"/>
              <a:buFont typeface="Calibri Light"/>
              <a:buAutoNum type="arabicPeriod" startAt="2"/>
              <a:tabLst/>
              <a:defRPr sz="1800" b="0" i="0" u="none" strike="noStrike" kern="0" cap="none" spc="0" baseline="0">
                <a:solidFill>
                  <a:srgbClr val="000000"/>
                </a:solidFill>
                <a:uFillTx/>
              </a:defRPr>
            </a:pPr>
            <a:endParaRPr lang="en-US" sz="1400" dirty="0">
              <a:solidFill>
                <a:schemeClr val="bg1"/>
              </a:solidFill>
              <a:latin typeface="Roboto" panose="02000000000000000000" pitchFamily="2" charset="0"/>
              <a:ea typeface="Roboto" panose="02000000000000000000" pitchFamily="2" charset="0"/>
            </a:endParaRPr>
          </a:p>
          <a:p>
            <a:pPr marL="0" marR="0" lvl="0" indent="0" algn="l" defTabSz="914400" rtl="0" fontAlgn="auto" hangingPunct="1">
              <a:lnSpc>
                <a:spcPct val="100000"/>
              </a:lnSpc>
              <a:spcBef>
                <a:spcPts val="0"/>
              </a:spcBef>
              <a:spcAft>
                <a:spcPts val="0"/>
              </a:spcAft>
              <a:buSzPct val="100000"/>
              <a:buFont typeface="Calibri Light"/>
              <a:buAutoNum type="arabicPeriod" startAt="2"/>
              <a:tabLst/>
              <a:defRPr sz="1800" b="0" i="0" u="none" strike="noStrike" kern="0" cap="none" spc="0" baseline="0">
                <a:solidFill>
                  <a:srgbClr val="000000"/>
                </a:solidFill>
                <a:uFillTx/>
              </a:defRPr>
            </a:pPr>
            <a:r>
              <a:rPr lang="en-US" sz="1400" dirty="0">
                <a:solidFill>
                  <a:schemeClr val="bg1"/>
                </a:solidFill>
                <a:latin typeface="Roboto" panose="02000000000000000000" pitchFamily="2" charset="0"/>
                <a:ea typeface="Roboto" panose="02000000000000000000" pitchFamily="2" charset="0"/>
              </a:rPr>
              <a:t> Dropped columns like Duration, which were not helpful for modeling.</a:t>
            </a:r>
          </a:p>
          <a:p>
            <a:pPr marL="0" marR="0" lvl="0" indent="0" algn="l" defTabSz="914400" rtl="0" fontAlgn="auto" hangingPunct="1">
              <a:lnSpc>
                <a:spcPct val="100000"/>
              </a:lnSpc>
              <a:spcBef>
                <a:spcPts val="0"/>
              </a:spcBef>
              <a:spcAft>
                <a:spcPts val="0"/>
              </a:spcAft>
              <a:buSzPct val="100000"/>
              <a:buFont typeface="Calibri Light"/>
              <a:buAutoNum type="arabicPeriod" startAt="2"/>
              <a:tabLst/>
              <a:defRPr sz="1800" b="0" i="0" u="none" strike="noStrike" kern="0" cap="none" spc="0" baseline="0">
                <a:solidFill>
                  <a:srgbClr val="000000"/>
                </a:solidFill>
                <a:uFillTx/>
              </a:defRPr>
            </a:pPr>
            <a:endParaRPr lang="en-US" sz="1200" dirty="0">
              <a:solidFill>
                <a:schemeClr val="bg1"/>
              </a:solidFill>
              <a:latin typeface="Roboto" pitchFamily="2"/>
            </a:endParaRPr>
          </a:p>
        </p:txBody>
      </p:sp>
      <p:pic>
        <p:nvPicPr>
          <p:cNvPr id="6" name="Picture 5">
            <a:extLst>
              <a:ext uri="{FF2B5EF4-FFF2-40B4-BE49-F238E27FC236}">
                <a16:creationId xmlns:a16="http://schemas.microsoft.com/office/drawing/2014/main" id="{A021F9E7-BDB7-40C2-B789-8454B49AE8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288"/>
            <a:ext cx="4872038" cy="6858000"/>
          </a:xfrm>
          <a:prstGeom prst="rect">
            <a:avLst/>
          </a:prstGeom>
        </p:spPr>
      </p:pic>
    </p:spTree>
    <p:extLst>
      <p:ext uri="{BB962C8B-B14F-4D97-AF65-F5344CB8AC3E}">
        <p14:creationId xmlns:p14="http://schemas.microsoft.com/office/powerpoint/2010/main" val="2621129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a:extLst>
              <a:ext uri="{FF2B5EF4-FFF2-40B4-BE49-F238E27FC236}">
                <a16:creationId xmlns:a16="http://schemas.microsoft.com/office/drawing/2014/main" id="{8AAADD6F-127E-46D2-9D48-E86E88F213EB}"/>
              </a:ext>
            </a:extLst>
          </p:cNvPr>
          <p:cNvPicPr>
            <a:picLocks noChangeAspect="1"/>
          </p:cNvPicPr>
          <p:nvPr/>
        </p:nvPicPr>
        <p:blipFill>
          <a:blip r:embed="rId2"/>
          <a:stretch>
            <a:fillRect/>
          </a:stretch>
        </p:blipFill>
        <p:spPr>
          <a:xfrm>
            <a:off x="0" y="0"/>
            <a:ext cx="12191996" cy="6858000"/>
          </a:xfrm>
          <a:prstGeom prst="rect">
            <a:avLst/>
          </a:prstGeom>
          <a:noFill/>
          <a:ln cap="flat">
            <a:noFill/>
          </a:ln>
        </p:spPr>
      </p:pic>
      <p:sp>
        <p:nvSpPr>
          <p:cNvPr id="3" name="TextBox 13">
            <a:extLst>
              <a:ext uri="{FF2B5EF4-FFF2-40B4-BE49-F238E27FC236}">
                <a16:creationId xmlns:a16="http://schemas.microsoft.com/office/drawing/2014/main" id="{A93A7049-1F96-4B49-8239-39947FC18612}"/>
              </a:ext>
            </a:extLst>
          </p:cNvPr>
          <p:cNvSpPr txBox="1"/>
          <p:nvPr/>
        </p:nvSpPr>
        <p:spPr>
          <a:xfrm>
            <a:off x="6845228" y="493066"/>
            <a:ext cx="3602178" cy="86177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0" baseline="0" dirty="0">
                <a:solidFill>
                  <a:srgbClr val="FFFFFF"/>
                </a:solidFill>
                <a:uFillTx/>
                <a:latin typeface="Roboto" pitchFamily="2"/>
              </a:rPr>
              <a:t>MODEL INSIGHTS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Calibri"/>
            </a:endParaRPr>
          </a:p>
        </p:txBody>
      </p:sp>
      <p:sp>
        <p:nvSpPr>
          <p:cNvPr id="4" name="TextBox 14">
            <a:extLst>
              <a:ext uri="{FF2B5EF4-FFF2-40B4-BE49-F238E27FC236}">
                <a16:creationId xmlns:a16="http://schemas.microsoft.com/office/drawing/2014/main" id="{CFE52DBB-F814-4888-BA03-69C974EC4D87}"/>
              </a:ext>
            </a:extLst>
          </p:cNvPr>
          <p:cNvSpPr txBox="1"/>
          <p:nvPr/>
        </p:nvSpPr>
        <p:spPr>
          <a:xfrm>
            <a:off x="5395477" y="1354842"/>
            <a:ext cx="6501680" cy="517064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a:solidFill>
                  <a:srgbClr val="FFFFFF"/>
                </a:solidFill>
                <a:uFillTx/>
                <a:latin typeface="Roboto" pitchFamily="2"/>
              </a:rPr>
              <a:t>Top Essential Features</a:t>
            </a:r>
            <a:r>
              <a:rPr lang="en-US" sz="1800" b="0" i="0" u="none" strike="noStrike" kern="1200" cap="none" spc="0" baseline="0" dirty="0">
                <a:solidFill>
                  <a:srgbClr val="FFFFFF"/>
                </a:solidFill>
                <a:uFillTx/>
                <a:latin typeface="Roboto" pitchFamily="2"/>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Roboto" pitchFamily="2"/>
            </a:endParaRPr>
          </a:p>
          <a:p>
            <a:pPr marL="0" marR="0" lvl="0" indent="0" algn="l" defTabSz="914400" rtl="0" fontAlgn="auto" hangingPunct="1">
              <a:lnSpc>
                <a:spcPct val="100000"/>
              </a:lnSpc>
              <a:spcBef>
                <a:spcPts val="0"/>
              </a:spcBef>
              <a:spcAft>
                <a:spcPts val="0"/>
              </a:spcAft>
              <a:buSzPct val="100000"/>
              <a:buFont typeface="Calibri Light"/>
              <a:buAutoNum type="arabicPeriod"/>
              <a:tabLst/>
              <a:defRPr sz="1800" b="0" i="0" u="none" strike="noStrike" kern="0" cap="none" spc="0" baseline="0">
                <a:solidFill>
                  <a:srgbClr val="000000"/>
                </a:solidFill>
                <a:uFillTx/>
              </a:defRPr>
            </a:pPr>
            <a:r>
              <a:rPr lang="en-US" sz="1200" b="0" i="0" u="none" strike="noStrike" kern="1200" cap="none" spc="0" baseline="0" dirty="0">
                <a:solidFill>
                  <a:srgbClr val="FFFFFF"/>
                </a:solidFill>
                <a:uFillTx/>
                <a:latin typeface="Roboto" pitchFamily="2"/>
              </a:rPr>
              <a:t>Call Duration: Clients who spend more time on the phone are more likely to subscribe, likely due to higher engagement or interest. While it's highly predictive, it should be used cautiously since the duration is only known after the call.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200" b="0" i="0" u="none" strike="noStrike" kern="1200" cap="none" spc="0" baseline="0" dirty="0">
              <a:solidFill>
                <a:srgbClr val="FFFFFF"/>
              </a:solidFill>
              <a:uFillTx/>
              <a:latin typeface="Roboto" pitchFamily="2"/>
            </a:endParaRPr>
          </a:p>
          <a:p>
            <a:pPr marL="0" marR="0" lvl="0" indent="0" algn="l" defTabSz="914400" rtl="0" fontAlgn="auto" hangingPunct="1">
              <a:lnSpc>
                <a:spcPct val="100000"/>
              </a:lnSpc>
              <a:spcBef>
                <a:spcPts val="0"/>
              </a:spcBef>
              <a:spcAft>
                <a:spcPts val="0"/>
              </a:spcAft>
              <a:buSzPct val="100000"/>
              <a:buFont typeface="Calibri Light"/>
              <a:buAutoNum type="arabicPeriod" startAt="2"/>
              <a:tabLst/>
              <a:defRPr sz="1800" b="0" i="0" u="none" strike="noStrike" kern="0" cap="none" spc="0" baseline="0">
                <a:solidFill>
                  <a:srgbClr val="000000"/>
                </a:solidFill>
                <a:uFillTx/>
              </a:defRPr>
            </a:pPr>
            <a:r>
              <a:rPr lang="en-US" sz="1200" b="0" i="0" u="none" strike="noStrike" kern="1200" cap="none" spc="0" baseline="0" dirty="0">
                <a:solidFill>
                  <a:srgbClr val="FFFFFF"/>
                </a:solidFill>
                <a:uFillTx/>
                <a:latin typeface="Roboto" pitchFamily="2"/>
              </a:rPr>
              <a:t>Contact Method: Clients reached via cellular are more likely to subscribe than those contacted by landline, possibly due to better timing and availability. Future campaigns should prioritize cellular contacts.</a:t>
            </a:r>
          </a:p>
          <a:p>
            <a:pPr marL="0" marR="0" lvl="0" indent="0" algn="l" defTabSz="914400" rtl="0" fontAlgn="auto" hangingPunct="1">
              <a:lnSpc>
                <a:spcPct val="100000"/>
              </a:lnSpc>
              <a:spcBef>
                <a:spcPts val="0"/>
              </a:spcBef>
              <a:spcAft>
                <a:spcPts val="0"/>
              </a:spcAft>
              <a:buSzPct val="100000"/>
              <a:buFont typeface="Calibri Light"/>
              <a:buAutoNum type="arabicPeriod" startAt="2"/>
              <a:tabLst/>
              <a:defRPr sz="1800" b="0" i="0" u="none" strike="noStrike" kern="0" cap="none" spc="0" baseline="0">
                <a:solidFill>
                  <a:srgbClr val="000000"/>
                </a:solidFill>
                <a:uFillTx/>
              </a:defRPr>
            </a:pPr>
            <a:endParaRPr lang="en-US" sz="1200" b="0" i="0" u="none" strike="noStrike" kern="1200" cap="none" spc="0" baseline="0" dirty="0">
              <a:solidFill>
                <a:srgbClr val="FFFFFF"/>
              </a:solidFill>
              <a:uFillTx/>
              <a:latin typeface="Roboto" pitchFamily="2"/>
            </a:endParaRPr>
          </a:p>
          <a:p>
            <a:pPr marL="0" marR="0" lvl="0" indent="0" algn="l" defTabSz="914400" rtl="0" fontAlgn="auto" hangingPunct="1">
              <a:lnSpc>
                <a:spcPct val="100000"/>
              </a:lnSpc>
              <a:spcBef>
                <a:spcPts val="0"/>
              </a:spcBef>
              <a:spcAft>
                <a:spcPts val="0"/>
              </a:spcAft>
              <a:buSzPct val="100000"/>
              <a:buFont typeface="Calibri Light"/>
              <a:buAutoNum type="arabicPeriod" startAt="2"/>
              <a:tabLst/>
              <a:defRPr sz="1800" b="0" i="0" u="none" strike="noStrike" kern="0" cap="none" spc="0" baseline="0">
                <a:solidFill>
                  <a:srgbClr val="000000"/>
                </a:solidFill>
                <a:uFillTx/>
              </a:defRPr>
            </a:pPr>
            <a:r>
              <a:rPr lang="en-US" sz="1200" b="0" i="0" u="none" strike="noStrike" kern="1200" cap="none" spc="0" baseline="0" dirty="0">
                <a:solidFill>
                  <a:srgbClr val="FFFFFF"/>
                </a:solidFill>
                <a:uFillTx/>
                <a:latin typeface="Roboto" pitchFamily="2"/>
              </a:rPr>
              <a:t>Previous Outcome: Clients with a past successful response to marketing are much more likely to subscribe again. Prioritize follow-ups with this group, as past success is a strong predictor of future conversion.</a:t>
            </a:r>
          </a:p>
          <a:p>
            <a:pPr marL="0" marR="0" lvl="0" indent="0" algn="l" defTabSz="914400" rtl="0" fontAlgn="auto" hangingPunct="1">
              <a:lnSpc>
                <a:spcPct val="100000"/>
              </a:lnSpc>
              <a:spcBef>
                <a:spcPts val="0"/>
              </a:spcBef>
              <a:spcAft>
                <a:spcPts val="0"/>
              </a:spcAft>
              <a:buSzPct val="100000"/>
              <a:buFont typeface="Calibri Light"/>
              <a:buAutoNum type="arabicPeriod" startAt="2"/>
              <a:tabLst/>
              <a:defRPr sz="1800" b="0" i="0" u="none" strike="noStrike" kern="0" cap="none" spc="0" baseline="0">
                <a:solidFill>
                  <a:srgbClr val="000000"/>
                </a:solidFill>
                <a:uFillTx/>
              </a:defRPr>
            </a:pPr>
            <a:endParaRPr lang="en-US" sz="1200" b="0" i="0" u="none" strike="noStrike" kern="1200" cap="none" spc="0" baseline="0" dirty="0">
              <a:solidFill>
                <a:srgbClr val="FFFFFF"/>
              </a:solidFill>
              <a:uFillTx/>
              <a:latin typeface="Roboto" pitchFamily="2"/>
            </a:endParaRPr>
          </a:p>
          <a:p>
            <a:pPr marL="0" marR="0" lvl="0" indent="0" algn="l" defTabSz="914400" rtl="0" fontAlgn="auto" hangingPunct="1">
              <a:lnSpc>
                <a:spcPct val="100000"/>
              </a:lnSpc>
              <a:spcBef>
                <a:spcPts val="0"/>
              </a:spcBef>
              <a:spcAft>
                <a:spcPts val="0"/>
              </a:spcAft>
              <a:buSzPct val="100000"/>
              <a:buFont typeface="Calibri Light"/>
              <a:buAutoNum type="arabicPeriod" startAt="2"/>
              <a:tabLst/>
              <a:defRPr sz="1800" b="0" i="0" u="none" strike="noStrike" kern="0" cap="none" spc="0" baseline="0">
                <a:solidFill>
                  <a:srgbClr val="000000"/>
                </a:solidFill>
                <a:uFillTx/>
              </a:defRPr>
            </a:pPr>
            <a:r>
              <a:rPr lang="en-US" sz="1200" b="0" i="0" u="none" strike="noStrike" kern="1200" cap="none" spc="0" baseline="0" dirty="0">
                <a:solidFill>
                  <a:srgbClr val="FFFFFF"/>
                </a:solidFill>
                <a:uFillTx/>
                <a:latin typeface="Roboto" pitchFamily="2"/>
              </a:rPr>
              <a:t>Month of Contact: Subscription rates are higher in March, September, and December, and lower in May–July. Plan campaigns around peak months for better results, aligning with financial cycles or seasonal trends.</a:t>
            </a:r>
          </a:p>
          <a:p>
            <a:pPr marL="0" marR="0" lvl="0" indent="0" algn="l" defTabSz="914400" rtl="0" fontAlgn="auto" hangingPunct="1">
              <a:lnSpc>
                <a:spcPct val="100000"/>
              </a:lnSpc>
              <a:spcBef>
                <a:spcPts val="0"/>
              </a:spcBef>
              <a:spcAft>
                <a:spcPts val="0"/>
              </a:spcAft>
              <a:buSzPct val="100000"/>
              <a:buFont typeface="Calibri Light"/>
              <a:buAutoNum type="arabicPeriod" startAt="2"/>
              <a:tabLst/>
              <a:defRPr sz="1800" b="0" i="0" u="none" strike="noStrike" kern="0" cap="none" spc="0" baseline="0">
                <a:solidFill>
                  <a:srgbClr val="000000"/>
                </a:solidFill>
                <a:uFillTx/>
              </a:defRPr>
            </a:pPr>
            <a:endParaRPr lang="en-US" sz="1200" b="0" i="0" u="none" strike="noStrike" kern="1200" cap="none" spc="0" baseline="0" dirty="0">
              <a:solidFill>
                <a:srgbClr val="FFFFFF"/>
              </a:solidFill>
              <a:uFillTx/>
              <a:latin typeface="Roboto" pitchFamily="2"/>
            </a:endParaRPr>
          </a:p>
          <a:p>
            <a:pPr marL="0" marR="0" lvl="0" indent="0" algn="l" defTabSz="914400" rtl="0" fontAlgn="auto" hangingPunct="1">
              <a:lnSpc>
                <a:spcPct val="100000"/>
              </a:lnSpc>
              <a:spcBef>
                <a:spcPts val="0"/>
              </a:spcBef>
              <a:spcAft>
                <a:spcPts val="0"/>
              </a:spcAft>
              <a:buSzPct val="100000"/>
              <a:buFont typeface="Calibri Light"/>
              <a:buAutoNum type="arabicPeriod" startAt="2"/>
              <a:tabLst/>
              <a:defRPr sz="1800" b="0" i="0" u="none" strike="noStrike" kern="0" cap="none" spc="0" baseline="0">
                <a:solidFill>
                  <a:srgbClr val="000000"/>
                </a:solidFill>
                <a:uFillTx/>
              </a:defRPr>
            </a:pPr>
            <a:r>
              <a:rPr lang="en-US" sz="1200" b="0" i="0" u="none" strike="noStrike" kern="1200" cap="none" spc="0" baseline="0" dirty="0">
                <a:solidFill>
                  <a:srgbClr val="FFFFFF"/>
                </a:solidFill>
                <a:uFillTx/>
                <a:latin typeface="Roboto" pitchFamily="2"/>
              </a:rPr>
              <a:t>Education Level: Clients with higher education levels are more likely to subscribe, likely due to greater financial understanding or income. Tailor marketing strategies to resonate with this segment.</a:t>
            </a:r>
          </a:p>
          <a:p>
            <a:pPr marL="0" marR="0" lvl="0" indent="0" algn="l" defTabSz="914400" rtl="0" fontAlgn="auto" hangingPunct="1">
              <a:lnSpc>
                <a:spcPct val="100000"/>
              </a:lnSpc>
              <a:spcBef>
                <a:spcPts val="0"/>
              </a:spcBef>
              <a:spcAft>
                <a:spcPts val="0"/>
              </a:spcAft>
              <a:buSzPct val="100000"/>
              <a:buFont typeface="Calibri Light"/>
              <a:buAutoNum type="arabicPeriod" startAt="2"/>
              <a:tabLst/>
              <a:defRPr sz="1800" b="0" i="0" u="none" strike="noStrike" kern="0" cap="none" spc="0" baseline="0">
                <a:solidFill>
                  <a:srgbClr val="000000"/>
                </a:solidFill>
                <a:uFillTx/>
              </a:defRPr>
            </a:pPr>
            <a:endParaRPr lang="en-US" sz="1200" b="0" i="0" u="none" strike="noStrike" kern="1200" cap="none" spc="0" baseline="0" dirty="0">
              <a:solidFill>
                <a:srgbClr val="FFFFFF"/>
              </a:solidFill>
              <a:uFillTx/>
              <a:latin typeface="Roboto" pitchFamily="2"/>
            </a:endParaRPr>
          </a:p>
          <a:p>
            <a:pPr marL="0" marR="0" lvl="0" indent="0" algn="l" defTabSz="914400" rtl="0" fontAlgn="auto" hangingPunct="1">
              <a:lnSpc>
                <a:spcPct val="100000"/>
              </a:lnSpc>
              <a:spcBef>
                <a:spcPts val="0"/>
              </a:spcBef>
              <a:spcAft>
                <a:spcPts val="0"/>
              </a:spcAft>
              <a:buSzPct val="100000"/>
              <a:buFont typeface="Calibri Light"/>
              <a:buAutoNum type="arabicPeriod" startAt="2"/>
              <a:tabLst/>
              <a:defRPr sz="1800" b="0" i="0" u="none" strike="noStrike" kern="0" cap="none" spc="0" baseline="0">
                <a:solidFill>
                  <a:srgbClr val="000000"/>
                </a:solidFill>
                <a:uFillTx/>
              </a:defRPr>
            </a:pPr>
            <a:r>
              <a:rPr lang="en-US" sz="1200" b="0" i="0" u="none" strike="noStrike" kern="1200" cap="none" spc="0" baseline="0" dirty="0">
                <a:solidFill>
                  <a:srgbClr val="FFFFFF"/>
                </a:solidFill>
                <a:uFillTx/>
                <a:latin typeface="Roboto" pitchFamily="2"/>
              </a:rPr>
              <a:t>Economic and Employment Variables: Macroeconomic indicators (e.g., employment rate, consumer confidence) influence client decisions. Positive economic signals increase subscription likelihood; use this data to time and adjust campaign strategies</a:t>
            </a:r>
            <a:r>
              <a:rPr lang="en-US" sz="1200" b="0" i="0" u="none" strike="noStrike" kern="1200" cap="none" spc="0" baseline="0" dirty="0">
                <a:solidFill>
                  <a:srgbClr val="1F1F1F"/>
                </a:solidFill>
                <a:uFillTx/>
                <a:latin typeface="Roboto" pitchFamily="2"/>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Calibri"/>
            </a:endParaRPr>
          </a:p>
        </p:txBody>
      </p:sp>
      <p:pic>
        <p:nvPicPr>
          <p:cNvPr id="6" name="Picture 5">
            <a:extLst>
              <a:ext uri="{FF2B5EF4-FFF2-40B4-BE49-F238E27FC236}">
                <a16:creationId xmlns:a16="http://schemas.microsoft.com/office/drawing/2014/main" id="{3DC2095D-A6AA-422D-A6B7-C0BD1148D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100638" cy="6858000"/>
          </a:xfrm>
          <a:prstGeom prst="rect">
            <a:avLst/>
          </a:prstGeom>
        </p:spPr>
      </p:pic>
    </p:spTree>
    <p:extLst>
      <p:ext uri="{BB962C8B-B14F-4D97-AF65-F5344CB8AC3E}">
        <p14:creationId xmlns:p14="http://schemas.microsoft.com/office/powerpoint/2010/main" val="1016543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pic>
        <p:nvPicPr>
          <p:cNvPr id="2" name="Picture 12">
            <a:extLst>
              <a:ext uri="{FF2B5EF4-FFF2-40B4-BE49-F238E27FC236}">
                <a16:creationId xmlns:a16="http://schemas.microsoft.com/office/drawing/2014/main" id="{1BC89B6D-80C0-4921-9920-9075CA2C4E7D}"/>
              </a:ext>
            </a:extLst>
          </p:cNvPr>
          <p:cNvPicPr>
            <a:picLocks noChangeAspect="1"/>
          </p:cNvPicPr>
          <p:nvPr/>
        </p:nvPicPr>
        <p:blipFill>
          <a:blip r:embed="rId2"/>
          <a:stretch>
            <a:fillRect/>
          </a:stretch>
        </p:blipFill>
        <p:spPr>
          <a:xfrm>
            <a:off x="0" y="0"/>
            <a:ext cx="12191996" cy="6858000"/>
          </a:xfrm>
          <a:prstGeom prst="rect">
            <a:avLst/>
          </a:prstGeom>
          <a:noFill/>
          <a:ln cap="flat">
            <a:noFill/>
          </a:ln>
        </p:spPr>
      </p:pic>
      <p:sp>
        <p:nvSpPr>
          <p:cNvPr id="3" name="TextBox 13">
            <a:extLst>
              <a:ext uri="{FF2B5EF4-FFF2-40B4-BE49-F238E27FC236}">
                <a16:creationId xmlns:a16="http://schemas.microsoft.com/office/drawing/2014/main" id="{E0B40F64-37D6-4292-A934-0BDA421CA16D}"/>
              </a:ext>
            </a:extLst>
          </p:cNvPr>
          <p:cNvSpPr txBox="1"/>
          <p:nvPr/>
        </p:nvSpPr>
        <p:spPr>
          <a:xfrm>
            <a:off x="6816653" y="532956"/>
            <a:ext cx="3602178" cy="86177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0" baseline="0" dirty="0">
                <a:solidFill>
                  <a:srgbClr val="FFFFFF"/>
                </a:solidFill>
                <a:uFillTx/>
                <a:latin typeface="Roboto" pitchFamily="2"/>
              </a:rPr>
              <a:t>MODEL FINDINGS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000000"/>
              </a:solidFill>
              <a:uFillTx/>
              <a:latin typeface="Calibri"/>
            </a:endParaRPr>
          </a:p>
        </p:txBody>
      </p:sp>
      <p:sp>
        <p:nvSpPr>
          <p:cNvPr id="4" name="TextBox 14">
            <a:extLst>
              <a:ext uri="{FF2B5EF4-FFF2-40B4-BE49-F238E27FC236}">
                <a16:creationId xmlns:a16="http://schemas.microsoft.com/office/drawing/2014/main" id="{7AB9AC9D-EE13-4A7D-977A-1401809A06AA}"/>
              </a:ext>
            </a:extLst>
          </p:cNvPr>
          <p:cNvSpPr txBox="1"/>
          <p:nvPr/>
        </p:nvSpPr>
        <p:spPr>
          <a:xfrm>
            <a:off x="5357812" y="1554506"/>
            <a:ext cx="6272213" cy="433965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dirty="0">
                <a:solidFill>
                  <a:srgbClr val="FFFFFF"/>
                </a:solidFill>
                <a:uFillTx/>
                <a:latin typeface="Roboto" pitchFamily="2"/>
              </a:rPr>
              <a:t> Key Findings</a:t>
            </a:r>
            <a:r>
              <a:rPr lang="en-US" sz="1800" b="0" i="0" u="none" strike="noStrike" kern="1200" cap="none" spc="0" baseline="0" dirty="0">
                <a:solidFill>
                  <a:srgbClr val="FFFFFF"/>
                </a:solidFill>
                <a:uFillTx/>
                <a:latin typeface="Roboto" pitchFamily="2"/>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Roboto" pitchFamily="2"/>
            </a:endParaRPr>
          </a:p>
          <a:p>
            <a:pPr marL="0" marR="0" lvl="0" indent="0" algn="l" defTabSz="914400" rtl="0" fontAlgn="auto" hangingPunct="1">
              <a:lnSpc>
                <a:spcPct val="100000"/>
              </a:lnSpc>
              <a:spcBef>
                <a:spcPts val="0"/>
              </a:spcBef>
              <a:spcAft>
                <a:spcPts val="0"/>
              </a:spcAft>
              <a:buSzPct val="100000"/>
              <a:buFont typeface="Calibri Light"/>
              <a:buAutoNum type="arabicPeriod"/>
              <a:tabLst/>
              <a:defRPr sz="1800" b="0" i="0" u="none" strike="noStrike" kern="0" cap="none" spc="0" baseline="0">
                <a:solidFill>
                  <a:srgbClr val="000000"/>
                </a:solidFill>
                <a:uFillTx/>
              </a:defRPr>
            </a:pPr>
            <a:r>
              <a:rPr lang="en-US" sz="1200" b="0" i="0" u="none" strike="noStrike" kern="1200" cap="none" spc="0" baseline="0" dirty="0">
                <a:solidFill>
                  <a:srgbClr val="FFFFFF"/>
                </a:solidFill>
                <a:uFillTx/>
                <a:latin typeface="Roboto" pitchFamily="2"/>
              </a:rPr>
              <a:t>Imbalanced Classes: Most clients did not subscribe, leading to a class imbalance that can bias models toward predicting "no." To improve fairness and accuracy, apply techniques like SMOTE, under-sampling, or class weight adjustments during training.</a:t>
            </a:r>
          </a:p>
          <a:p>
            <a:pPr marL="0" marR="0" lvl="0" indent="0" algn="l" defTabSz="914400" rtl="0" fontAlgn="auto" hangingPunct="1">
              <a:lnSpc>
                <a:spcPct val="100000"/>
              </a:lnSpc>
              <a:spcBef>
                <a:spcPts val="0"/>
              </a:spcBef>
              <a:spcAft>
                <a:spcPts val="0"/>
              </a:spcAft>
              <a:buSzPct val="100000"/>
              <a:buFont typeface="Calibri Light"/>
              <a:buAutoNum type="arabicPeriod"/>
              <a:tabLst/>
              <a:defRPr sz="1800" b="0" i="0" u="none" strike="noStrike" kern="0" cap="none" spc="0" baseline="0">
                <a:solidFill>
                  <a:srgbClr val="000000"/>
                </a:solidFill>
                <a:uFillTx/>
              </a:defRPr>
            </a:pPr>
            <a:endParaRPr lang="en-US" sz="1200" b="0" i="0" u="none" strike="noStrike" kern="1200" cap="none" spc="0" baseline="0" dirty="0">
              <a:solidFill>
                <a:srgbClr val="FFFFFF"/>
              </a:solidFill>
              <a:uFillTx/>
              <a:latin typeface="Roboto" pitchFamily="2"/>
            </a:endParaRPr>
          </a:p>
          <a:p>
            <a:pPr marL="0" marR="0" lvl="0" indent="0" algn="l" defTabSz="914400" rtl="0" fontAlgn="auto" hangingPunct="1">
              <a:lnSpc>
                <a:spcPct val="100000"/>
              </a:lnSpc>
              <a:spcBef>
                <a:spcPts val="0"/>
              </a:spcBef>
              <a:spcAft>
                <a:spcPts val="0"/>
              </a:spcAft>
              <a:buSzPct val="100000"/>
              <a:buFont typeface="Calibri Light"/>
              <a:buAutoNum type="arabicPeriod"/>
              <a:tabLst/>
              <a:defRPr sz="1800" b="0" i="0" u="none" strike="noStrike" kern="0" cap="none" spc="0" baseline="0">
                <a:solidFill>
                  <a:srgbClr val="000000"/>
                </a:solidFill>
                <a:uFillTx/>
              </a:defRPr>
            </a:pPr>
            <a:r>
              <a:rPr lang="en-US" sz="1200" b="0" i="0" u="none" strike="noStrike" kern="1200" cap="none" spc="0" baseline="0" dirty="0">
                <a:solidFill>
                  <a:srgbClr val="FFFFFF"/>
                </a:solidFill>
                <a:uFillTx/>
                <a:latin typeface="Roboto" pitchFamily="2"/>
              </a:rPr>
              <a:t>Call Duration: Longer calls are strongly linked to a "yes" response, indicating higher client interest or effective persuasion. Though not usable for pre-call prediction, it's valuable for analyzing past performance and improving call strategies.</a:t>
            </a:r>
          </a:p>
          <a:p>
            <a:pPr marL="0" marR="0" lvl="0" indent="0" algn="l" defTabSz="914400" rtl="0" fontAlgn="auto" hangingPunct="1">
              <a:lnSpc>
                <a:spcPct val="100000"/>
              </a:lnSpc>
              <a:spcBef>
                <a:spcPts val="0"/>
              </a:spcBef>
              <a:spcAft>
                <a:spcPts val="0"/>
              </a:spcAft>
              <a:buSzPct val="100000"/>
              <a:buFont typeface="Calibri Light"/>
              <a:buAutoNum type="arabicPeriod"/>
              <a:tabLst/>
              <a:defRPr sz="1800" b="0" i="0" u="none" strike="noStrike" kern="0" cap="none" spc="0" baseline="0">
                <a:solidFill>
                  <a:srgbClr val="000000"/>
                </a:solidFill>
                <a:uFillTx/>
              </a:defRPr>
            </a:pPr>
            <a:endParaRPr lang="en-US" sz="1200" b="0" i="0" u="none" strike="noStrike" kern="1200" cap="none" spc="0" baseline="0" dirty="0">
              <a:solidFill>
                <a:srgbClr val="FFFFFF"/>
              </a:solidFill>
              <a:uFillTx/>
              <a:latin typeface="Roboto" pitchFamily="2"/>
            </a:endParaRPr>
          </a:p>
          <a:p>
            <a:pPr marL="0" marR="0" lvl="0" indent="0" algn="l" defTabSz="914400" rtl="0" fontAlgn="auto" hangingPunct="1">
              <a:lnSpc>
                <a:spcPct val="100000"/>
              </a:lnSpc>
              <a:spcBef>
                <a:spcPts val="0"/>
              </a:spcBef>
              <a:spcAft>
                <a:spcPts val="0"/>
              </a:spcAft>
              <a:buSzPct val="100000"/>
              <a:buFont typeface="Calibri Light"/>
              <a:buAutoNum type="arabicPeriod"/>
              <a:tabLst/>
              <a:defRPr sz="1800" b="0" i="0" u="none" strike="noStrike" kern="0" cap="none" spc="0" baseline="0">
                <a:solidFill>
                  <a:srgbClr val="000000"/>
                </a:solidFill>
                <a:uFillTx/>
              </a:defRPr>
            </a:pPr>
            <a:r>
              <a:rPr lang="en-US" sz="1200" b="0" i="0" u="none" strike="noStrike" kern="1200" cap="none" spc="0" baseline="0" dirty="0">
                <a:solidFill>
                  <a:srgbClr val="FFFFFF"/>
                </a:solidFill>
                <a:uFillTx/>
                <a:latin typeface="Roboto" pitchFamily="2"/>
              </a:rPr>
              <a:t>Job, Education &amp; Contact Method: Clients who are students, unemployed, or retired, and those with higher education levels, are more likely to subscribe. Cellular contact also leads to better conversion than landlines. Tailor messaging and prioritize mobile contacts for higher success rates.</a:t>
            </a:r>
          </a:p>
          <a:p>
            <a:pPr marL="0" marR="0" lvl="0" indent="0" algn="l" defTabSz="914400" rtl="0" fontAlgn="auto" hangingPunct="1">
              <a:lnSpc>
                <a:spcPct val="100000"/>
              </a:lnSpc>
              <a:spcBef>
                <a:spcPts val="0"/>
              </a:spcBef>
              <a:spcAft>
                <a:spcPts val="0"/>
              </a:spcAft>
              <a:buSzPct val="100000"/>
              <a:buFont typeface="Calibri Light"/>
              <a:buAutoNum type="arabicPeriod"/>
              <a:tabLst/>
              <a:defRPr sz="1800" b="0" i="0" u="none" strike="noStrike" kern="0" cap="none" spc="0" baseline="0">
                <a:solidFill>
                  <a:srgbClr val="000000"/>
                </a:solidFill>
                <a:uFillTx/>
              </a:defRPr>
            </a:pPr>
            <a:endParaRPr lang="en-US" sz="1200" b="0" i="0" u="none" strike="noStrike" kern="1200" cap="none" spc="0" baseline="0" dirty="0">
              <a:solidFill>
                <a:srgbClr val="FFFFFF"/>
              </a:solidFill>
              <a:uFillTx/>
              <a:latin typeface="Roboto" pitchFamily="2"/>
            </a:endParaRPr>
          </a:p>
          <a:p>
            <a:pPr marL="0" marR="0" lvl="0" indent="0" algn="l" defTabSz="914400" rtl="0" fontAlgn="auto" hangingPunct="1">
              <a:lnSpc>
                <a:spcPct val="100000"/>
              </a:lnSpc>
              <a:spcBef>
                <a:spcPts val="0"/>
              </a:spcBef>
              <a:spcAft>
                <a:spcPts val="0"/>
              </a:spcAft>
              <a:buSzPct val="100000"/>
              <a:buFont typeface="Calibri Light"/>
              <a:buAutoNum type="arabicPeriod"/>
              <a:tabLst/>
              <a:defRPr sz="1800" b="0" i="0" u="none" strike="noStrike" kern="0" cap="none" spc="0" baseline="0">
                <a:solidFill>
                  <a:srgbClr val="000000"/>
                </a:solidFill>
                <a:uFillTx/>
              </a:defRPr>
            </a:pPr>
            <a:r>
              <a:rPr lang="en-US" sz="1200" b="0" i="0" u="none" strike="noStrike" kern="1200" cap="none" spc="0" baseline="0" dirty="0">
                <a:solidFill>
                  <a:srgbClr val="FFFFFF"/>
                </a:solidFill>
                <a:uFillTx/>
                <a:latin typeface="Roboto" pitchFamily="2"/>
              </a:rPr>
              <a:t>Month of Contact: Subscription rates peak in March, September, and December, likely due to financial planning or seasonal factors. Focus marketing efforts during these high-performing months and reduce activity in less effective periods like May and July.</a:t>
            </a:r>
          </a:p>
          <a:p>
            <a:pPr marL="0" marR="0" lvl="0" indent="0" algn="l" defTabSz="914400" rtl="0" fontAlgn="auto" hangingPunct="1">
              <a:lnSpc>
                <a:spcPct val="100000"/>
              </a:lnSpc>
              <a:spcBef>
                <a:spcPts val="0"/>
              </a:spcBef>
              <a:spcAft>
                <a:spcPts val="0"/>
              </a:spcAft>
              <a:buSzPct val="100000"/>
              <a:buFont typeface="Calibri Light"/>
              <a:buAutoNum type="arabicPeriod"/>
              <a:tabLst/>
              <a:defRPr sz="1800" b="0" i="0" u="none" strike="noStrike" kern="0" cap="none" spc="0" baseline="0">
                <a:solidFill>
                  <a:srgbClr val="000000"/>
                </a:solidFill>
                <a:uFillTx/>
              </a:defRPr>
            </a:pPr>
            <a:endParaRPr lang="en-US" sz="1200" b="0" i="0" u="none" strike="noStrike" kern="1200" cap="none" spc="0" baseline="0" dirty="0">
              <a:solidFill>
                <a:srgbClr val="FFFFFF"/>
              </a:solidFill>
              <a:uFillTx/>
              <a:latin typeface="Roboto" pitchFamily="2"/>
            </a:endParaRPr>
          </a:p>
          <a:p>
            <a:pPr marL="0" marR="0" lvl="0" indent="0" algn="l" defTabSz="914400" rtl="0" fontAlgn="auto" hangingPunct="1">
              <a:lnSpc>
                <a:spcPct val="100000"/>
              </a:lnSpc>
              <a:spcBef>
                <a:spcPts val="0"/>
              </a:spcBef>
              <a:spcAft>
                <a:spcPts val="0"/>
              </a:spcAft>
              <a:buSzPct val="100000"/>
              <a:buFont typeface="Calibri Light"/>
              <a:buAutoNum type="arabicPeriod"/>
              <a:tabLst/>
              <a:defRPr sz="1800" b="0" i="0" u="none" strike="noStrike" kern="0" cap="none" spc="0" baseline="0">
                <a:solidFill>
                  <a:srgbClr val="000000"/>
                </a:solidFill>
                <a:uFillTx/>
              </a:defRPr>
            </a:pPr>
            <a:r>
              <a:rPr lang="en-US" sz="1200" b="0" i="0" u="none" strike="noStrike" kern="1200" cap="none" spc="0" baseline="0" dirty="0">
                <a:solidFill>
                  <a:srgbClr val="FFFFFF"/>
                </a:solidFill>
                <a:uFillTx/>
                <a:latin typeface="Roboto" pitchFamily="2"/>
              </a:rPr>
              <a:t>Previous Campaign Outcome: Clients with a past successful response are much more likely to subscribe again. Prioritize these individuals in future campaigns, using poutcome to guide targeted follow-ups.</a:t>
            </a:r>
            <a:endParaRPr lang="en-US" sz="1800" b="0" i="0" u="none" strike="noStrike" kern="1200" cap="none" spc="0" baseline="0" dirty="0">
              <a:solidFill>
                <a:srgbClr val="000000"/>
              </a:solidFill>
              <a:uFillTx/>
              <a:latin typeface="Calibri"/>
            </a:endParaRPr>
          </a:p>
        </p:txBody>
      </p:sp>
      <p:pic>
        <p:nvPicPr>
          <p:cNvPr id="6" name="Picture 5">
            <a:extLst>
              <a:ext uri="{FF2B5EF4-FFF2-40B4-BE49-F238E27FC236}">
                <a16:creationId xmlns:a16="http://schemas.microsoft.com/office/drawing/2014/main" id="{4604BD5B-6132-4111-8AD5-6E0197B46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043488" cy="6858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pic>
        <p:nvPicPr>
          <p:cNvPr id="2" name="Picture 12">
            <a:extLst>
              <a:ext uri="{FF2B5EF4-FFF2-40B4-BE49-F238E27FC236}">
                <a16:creationId xmlns:a16="http://schemas.microsoft.com/office/drawing/2014/main" id="{CE068C30-3CBA-462F-93B7-31180D1C4462}"/>
              </a:ext>
            </a:extLst>
          </p:cNvPr>
          <p:cNvPicPr>
            <a:picLocks noChangeAspect="1"/>
          </p:cNvPicPr>
          <p:nvPr/>
        </p:nvPicPr>
        <p:blipFill>
          <a:blip r:embed="rId2"/>
          <a:stretch>
            <a:fillRect/>
          </a:stretch>
        </p:blipFill>
        <p:spPr>
          <a:xfrm>
            <a:off x="0" y="0"/>
            <a:ext cx="12191996" cy="6858000"/>
          </a:xfrm>
          <a:prstGeom prst="rect">
            <a:avLst/>
          </a:prstGeom>
          <a:noFill/>
          <a:ln cap="flat">
            <a:noFill/>
          </a:ln>
        </p:spPr>
      </p:pic>
      <p:sp>
        <p:nvSpPr>
          <p:cNvPr id="3" name="TextBox 13">
            <a:extLst>
              <a:ext uri="{FF2B5EF4-FFF2-40B4-BE49-F238E27FC236}">
                <a16:creationId xmlns:a16="http://schemas.microsoft.com/office/drawing/2014/main" id="{F327DF84-A759-41AB-BED3-AFE36EADC3EF}"/>
              </a:ext>
            </a:extLst>
          </p:cNvPr>
          <p:cNvSpPr txBox="1"/>
          <p:nvPr/>
        </p:nvSpPr>
        <p:spPr>
          <a:xfrm>
            <a:off x="6440631" y="314115"/>
            <a:ext cx="4225634" cy="584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1200" cap="none" spc="0" baseline="0" dirty="0">
                <a:solidFill>
                  <a:srgbClr val="FFFFFF"/>
                </a:solidFill>
                <a:uFillTx/>
                <a:latin typeface="Roboto" pitchFamily="2"/>
              </a:rPr>
              <a:t>RECOMMENDATIONS</a:t>
            </a:r>
            <a:endParaRPr lang="en-US" sz="1800" b="0" i="0" u="none" strike="noStrike" kern="1200" cap="none" spc="0" baseline="0" dirty="0">
              <a:solidFill>
                <a:srgbClr val="000000"/>
              </a:solidFill>
              <a:uFillTx/>
              <a:latin typeface="Calibri"/>
            </a:endParaRPr>
          </a:p>
        </p:txBody>
      </p:sp>
      <p:sp>
        <p:nvSpPr>
          <p:cNvPr id="4" name="TextBox 14">
            <a:extLst>
              <a:ext uri="{FF2B5EF4-FFF2-40B4-BE49-F238E27FC236}">
                <a16:creationId xmlns:a16="http://schemas.microsoft.com/office/drawing/2014/main" id="{0ADAE0A8-EAC4-4847-8DB4-2B9BF95A166A}"/>
              </a:ext>
            </a:extLst>
          </p:cNvPr>
          <p:cNvSpPr txBox="1"/>
          <p:nvPr/>
        </p:nvSpPr>
        <p:spPr>
          <a:xfrm>
            <a:off x="5057775" y="1213006"/>
            <a:ext cx="6801718" cy="544764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0" u="none" strike="noStrike" kern="1200" cap="none" spc="0" baseline="0" dirty="0">
                <a:solidFill>
                  <a:srgbClr val="FFFFFF"/>
                </a:solidFill>
                <a:uFillTx/>
                <a:latin typeface="Roboto" pitchFamily="2"/>
              </a:rPr>
              <a:t> Key Recommendations</a:t>
            </a:r>
            <a:r>
              <a:rPr lang="en-US" sz="1800" b="0" i="0" u="none" strike="noStrike" kern="1200" cap="none" spc="0" baseline="0" dirty="0">
                <a:solidFill>
                  <a:srgbClr val="FFFFFF"/>
                </a:solidFill>
                <a:uFillTx/>
                <a:latin typeface="Roboto" pitchFamily="2"/>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Roboto" pitchFamily="2"/>
            </a:endParaRPr>
          </a:p>
          <a:p>
            <a:pPr marL="0" marR="0" lvl="0" indent="0" algn="l" defTabSz="914400" rtl="0" fontAlgn="auto" hangingPunct="1">
              <a:lnSpc>
                <a:spcPct val="100000"/>
              </a:lnSpc>
              <a:spcBef>
                <a:spcPts val="0"/>
              </a:spcBef>
              <a:spcAft>
                <a:spcPts val="0"/>
              </a:spcAft>
              <a:buSzPct val="100000"/>
              <a:buFont typeface="Calibri Light"/>
              <a:buAutoNum type="arabicPeriod"/>
              <a:tabLst/>
              <a:defRPr sz="1800" b="0" i="0" u="none" strike="noStrike" kern="0" cap="none" spc="0" baseline="0">
                <a:solidFill>
                  <a:srgbClr val="000000"/>
                </a:solidFill>
                <a:uFillTx/>
              </a:defRPr>
            </a:pPr>
            <a:r>
              <a:rPr lang="en-US" sz="1200" b="0" i="0" u="none" strike="noStrike" kern="1200" cap="none" spc="0" baseline="0" dirty="0">
                <a:solidFill>
                  <a:srgbClr val="FFFFFF"/>
                </a:solidFill>
                <a:uFillTx/>
                <a:latin typeface="Roboto" pitchFamily="2"/>
              </a:rPr>
              <a:t>Target Cellular Contacts: Clients reached via mobile phones are more likely to subscribe, likely due to better accessibility. Focus future campaigns on cellular contacts for improved results.</a:t>
            </a:r>
          </a:p>
          <a:p>
            <a:pPr marL="0" marR="0" lvl="0" indent="0" algn="l" defTabSz="914400" rtl="0" fontAlgn="auto" hangingPunct="1">
              <a:lnSpc>
                <a:spcPct val="100000"/>
              </a:lnSpc>
              <a:spcBef>
                <a:spcPts val="0"/>
              </a:spcBef>
              <a:spcAft>
                <a:spcPts val="0"/>
              </a:spcAft>
              <a:buSzPct val="100000"/>
              <a:buFont typeface="Calibri Light"/>
              <a:buAutoNum type="arabicPeriod"/>
              <a:tabLst/>
              <a:defRPr sz="1800" b="0" i="0" u="none" strike="noStrike" kern="0" cap="none" spc="0" baseline="0">
                <a:solidFill>
                  <a:srgbClr val="000000"/>
                </a:solidFill>
                <a:uFillTx/>
              </a:defRPr>
            </a:pPr>
            <a:endParaRPr lang="en-US" sz="1200" b="0" i="0" u="none" strike="noStrike" kern="1200" cap="none" spc="0" baseline="0" dirty="0">
              <a:solidFill>
                <a:srgbClr val="FFFFFF"/>
              </a:solidFill>
              <a:uFillTx/>
              <a:latin typeface="Roboto" pitchFamily="2"/>
            </a:endParaRPr>
          </a:p>
          <a:p>
            <a:pPr marL="0" marR="0" lvl="0" indent="0" algn="l" defTabSz="914400" rtl="0" fontAlgn="auto" hangingPunct="1">
              <a:lnSpc>
                <a:spcPct val="100000"/>
              </a:lnSpc>
              <a:spcBef>
                <a:spcPts val="0"/>
              </a:spcBef>
              <a:spcAft>
                <a:spcPts val="0"/>
              </a:spcAft>
              <a:buSzPct val="100000"/>
              <a:buFont typeface="Calibri Light"/>
              <a:buAutoNum type="arabicPeriod"/>
              <a:tabLst/>
              <a:defRPr sz="1800" b="0" i="0" u="none" strike="noStrike" kern="0" cap="none" spc="0" baseline="0">
                <a:solidFill>
                  <a:srgbClr val="000000"/>
                </a:solidFill>
                <a:uFillTx/>
              </a:defRPr>
            </a:pPr>
            <a:r>
              <a:rPr lang="en-US" sz="1200" b="0" i="0" u="none" strike="noStrike" kern="1200" cap="none" spc="0" baseline="0" dirty="0">
                <a:solidFill>
                  <a:srgbClr val="FFFFFF"/>
                </a:solidFill>
                <a:uFillTx/>
                <a:latin typeface="Roboto" pitchFamily="2"/>
              </a:rPr>
              <a:t>Focus on Call Quality: Longer calls are linked to higher subscription rates, suggesting stronger interest or better agent-client interaction. Train agents to prioritize meaningful conversations over call volume.</a:t>
            </a:r>
          </a:p>
          <a:p>
            <a:pPr marL="0" marR="0" lvl="0" indent="0" algn="l" defTabSz="914400" rtl="0" fontAlgn="auto" hangingPunct="1">
              <a:lnSpc>
                <a:spcPct val="100000"/>
              </a:lnSpc>
              <a:spcBef>
                <a:spcPts val="0"/>
              </a:spcBef>
              <a:spcAft>
                <a:spcPts val="0"/>
              </a:spcAft>
              <a:buSzPct val="100000"/>
              <a:buFont typeface="Calibri Light"/>
              <a:buAutoNum type="arabicPeriod"/>
              <a:tabLst/>
              <a:defRPr sz="1800" b="0" i="0" u="none" strike="noStrike" kern="0" cap="none" spc="0" baseline="0">
                <a:solidFill>
                  <a:srgbClr val="000000"/>
                </a:solidFill>
                <a:uFillTx/>
              </a:defRPr>
            </a:pPr>
            <a:endParaRPr lang="en-US" sz="1200" b="0" i="0" u="none" strike="noStrike" kern="1200" cap="none" spc="0" baseline="0" dirty="0">
              <a:solidFill>
                <a:srgbClr val="FFFFFF"/>
              </a:solidFill>
              <a:uFillTx/>
              <a:latin typeface="Roboto" pitchFamily="2"/>
            </a:endParaRPr>
          </a:p>
          <a:p>
            <a:pPr marL="0" marR="0" lvl="0" indent="0" algn="l" defTabSz="914400" rtl="0" fontAlgn="auto" hangingPunct="1">
              <a:lnSpc>
                <a:spcPct val="100000"/>
              </a:lnSpc>
              <a:spcBef>
                <a:spcPts val="0"/>
              </a:spcBef>
              <a:spcAft>
                <a:spcPts val="0"/>
              </a:spcAft>
              <a:buSzPct val="100000"/>
              <a:buFont typeface="Calibri Light"/>
              <a:buAutoNum type="arabicPeriod"/>
              <a:tabLst/>
              <a:defRPr sz="1800" b="0" i="0" u="none" strike="noStrike" kern="0" cap="none" spc="0" baseline="0">
                <a:solidFill>
                  <a:srgbClr val="000000"/>
                </a:solidFill>
                <a:uFillTx/>
              </a:defRPr>
            </a:pPr>
            <a:r>
              <a:rPr lang="en-US" sz="1200" b="0" i="0" u="none" strike="noStrike" kern="1200" cap="none" spc="0" baseline="0" dirty="0">
                <a:solidFill>
                  <a:srgbClr val="FFFFFF"/>
                </a:solidFill>
                <a:uFillTx/>
                <a:latin typeface="Roboto" pitchFamily="2"/>
              </a:rPr>
              <a:t>Avoid Campaigns in May–July: Subscription rates drop during May to July, possibly due to financial fatigue. Shift marketing focus to higher-performing months like March, September, and December for better results.</a:t>
            </a:r>
          </a:p>
          <a:p>
            <a:pPr marL="0" marR="0" lvl="0" indent="0" algn="l" defTabSz="914400" rtl="0" fontAlgn="auto" hangingPunct="1">
              <a:lnSpc>
                <a:spcPct val="100000"/>
              </a:lnSpc>
              <a:spcBef>
                <a:spcPts val="0"/>
              </a:spcBef>
              <a:spcAft>
                <a:spcPts val="0"/>
              </a:spcAft>
              <a:buSzPct val="100000"/>
              <a:buFont typeface="Calibri Light"/>
              <a:buAutoNum type="arabicPeriod"/>
              <a:tabLst/>
              <a:defRPr sz="1800" b="0" i="0" u="none" strike="noStrike" kern="0" cap="none" spc="0" baseline="0">
                <a:solidFill>
                  <a:srgbClr val="000000"/>
                </a:solidFill>
                <a:uFillTx/>
              </a:defRPr>
            </a:pPr>
            <a:endParaRPr lang="en-US" sz="1200" b="0" i="0" u="none" strike="noStrike" kern="1200" cap="none" spc="0" baseline="0" dirty="0">
              <a:solidFill>
                <a:srgbClr val="FFFFFF"/>
              </a:solidFill>
              <a:uFillTx/>
              <a:latin typeface="Roboto" pitchFamily="2"/>
            </a:endParaRPr>
          </a:p>
          <a:p>
            <a:pPr marL="0" marR="0" lvl="0" indent="0" algn="l" defTabSz="914400" rtl="0" fontAlgn="auto" hangingPunct="1">
              <a:lnSpc>
                <a:spcPct val="100000"/>
              </a:lnSpc>
              <a:spcBef>
                <a:spcPts val="0"/>
              </a:spcBef>
              <a:spcAft>
                <a:spcPts val="0"/>
              </a:spcAft>
              <a:buSzPct val="100000"/>
              <a:buFont typeface="Calibri Light"/>
              <a:buAutoNum type="arabicPeriod"/>
              <a:tabLst/>
              <a:defRPr sz="1800" b="0" i="0" u="none" strike="noStrike" kern="0" cap="none" spc="0" baseline="0">
                <a:solidFill>
                  <a:srgbClr val="000000"/>
                </a:solidFill>
                <a:uFillTx/>
              </a:defRPr>
            </a:pPr>
            <a:r>
              <a:rPr lang="en-US" sz="1200" b="0" i="0" u="none" strike="noStrike" kern="1200" cap="none" spc="0" baseline="0" dirty="0">
                <a:solidFill>
                  <a:srgbClr val="FFFFFF"/>
                </a:solidFill>
                <a:uFillTx/>
                <a:latin typeface="Roboto" pitchFamily="2"/>
              </a:rPr>
              <a:t>Leverage Past Positive Responses: Clients with previous successful outcomes are more likely to subscribe again. Prioritize these individuals for follow-ups and personalized campaigns to boost conversion.</a:t>
            </a:r>
          </a:p>
          <a:p>
            <a:pPr marL="0" marR="0" lvl="0" indent="0" algn="l" defTabSz="914400" rtl="0" fontAlgn="auto" hangingPunct="1">
              <a:lnSpc>
                <a:spcPct val="100000"/>
              </a:lnSpc>
              <a:spcBef>
                <a:spcPts val="0"/>
              </a:spcBef>
              <a:spcAft>
                <a:spcPts val="0"/>
              </a:spcAft>
              <a:buSzPct val="100000"/>
              <a:buFont typeface="Calibri Light"/>
              <a:buAutoNum type="arabicPeriod"/>
              <a:tabLst/>
              <a:defRPr sz="1800" b="0" i="0" u="none" strike="noStrike" kern="0" cap="none" spc="0" baseline="0">
                <a:solidFill>
                  <a:srgbClr val="000000"/>
                </a:solidFill>
                <a:uFillTx/>
              </a:defRPr>
            </a:pPr>
            <a:endParaRPr lang="en-US" sz="1200" b="0" i="0" u="none" strike="noStrike" kern="1200" cap="none" spc="0" baseline="0" dirty="0">
              <a:solidFill>
                <a:srgbClr val="FFFFFF"/>
              </a:solidFill>
              <a:uFillTx/>
              <a:latin typeface="Roboto" pitchFamily="2"/>
            </a:endParaRPr>
          </a:p>
          <a:p>
            <a:pPr marL="0" marR="0" lvl="0" indent="0" algn="l" defTabSz="914400" rtl="0" fontAlgn="auto" hangingPunct="1">
              <a:lnSpc>
                <a:spcPct val="100000"/>
              </a:lnSpc>
              <a:spcBef>
                <a:spcPts val="0"/>
              </a:spcBef>
              <a:spcAft>
                <a:spcPts val="0"/>
              </a:spcAft>
              <a:buSzPct val="100000"/>
              <a:buFont typeface="Calibri Light"/>
              <a:buAutoNum type="arabicPeriod"/>
              <a:tabLst/>
              <a:defRPr sz="1800" b="0" i="0" u="none" strike="noStrike" kern="0" cap="none" spc="0" baseline="0">
                <a:solidFill>
                  <a:srgbClr val="000000"/>
                </a:solidFill>
                <a:uFillTx/>
              </a:defRPr>
            </a:pPr>
            <a:r>
              <a:rPr lang="en-US" sz="1200" b="0" i="0" u="none" strike="noStrike" kern="1200" cap="none" spc="0" baseline="0" dirty="0">
                <a:solidFill>
                  <a:srgbClr val="FFFFFF"/>
                </a:solidFill>
                <a:uFillTx/>
                <a:latin typeface="Roboto" pitchFamily="2"/>
              </a:rPr>
              <a:t>Prioritize Educated and Retired Clients: Clients with higher education, retirees, and students are more likely to subscribe, likely due to greater financial awareness or relevant goals. Focus marketing efforts on these segments with tailored messaging.</a:t>
            </a:r>
          </a:p>
          <a:p>
            <a:pPr marL="0" marR="0" lvl="0" indent="0" algn="l" defTabSz="914400" rtl="0" fontAlgn="auto" hangingPunct="1">
              <a:lnSpc>
                <a:spcPct val="100000"/>
              </a:lnSpc>
              <a:spcBef>
                <a:spcPts val="0"/>
              </a:spcBef>
              <a:spcAft>
                <a:spcPts val="0"/>
              </a:spcAft>
              <a:buSzPct val="100000"/>
              <a:buFont typeface="Calibri Light"/>
              <a:buAutoNum type="arabicPeriod"/>
              <a:tabLst/>
              <a:defRPr sz="1800" b="0" i="0" u="none" strike="noStrike" kern="0" cap="none" spc="0" baseline="0">
                <a:solidFill>
                  <a:srgbClr val="000000"/>
                </a:solidFill>
                <a:uFillTx/>
              </a:defRPr>
            </a:pPr>
            <a:endParaRPr lang="en-US" sz="1200" b="0" i="0" u="none" strike="noStrike" kern="1200" cap="none" spc="0" baseline="0" dirty="0">
              <a:solidFill>
                <a:srgbClr val="FFFFFF"/>
              </a:solidFill>
              <a:uFillTx/>
              <a:latin typeface="Roboto" pitchFamily="2"/>
            </a:endParaRPr>
          </a:p>
          <a:p>
            <a:pPr marL="0" marR="0" lvl="0" indent="0" algn="l" defTabSz="914400" rtl="0" fontAlgn="auto" hangingPunct="1">
              <a:lnSpc>
                <a:spcPct val="100000"/>
              </a:lnSpc>
              <a:spcBef>
                <a:spcPts val="0"/>
              </a:spcBef>
              <a:spcAft>
                <a:spcPts val="0"/>
              </a:spcAft>
              <a:buSzPct val="100000"/>
              <a:buFont typeface="Calibri Light"/>
              <a:buAutoNum type="arabicPeriod"/>
              <a:tabLst/>
              <a:defRPr sz="1800" b="0" i="0" u="none" strike="noStrike" kern="0" cap="none" spc="0" baseline="0">
                <a:solidFill>
                  <a:srgbClr val="000000"/>
                </a:solidFill>
                <a:uFillTx/>
              </a:defRPr>
            </a:pPr>
            <a:r>
              <a:rPr lang="en-US" sz="1200" b="0" i="0" u="none" strike="noStrike" kern="1200" cap="none" spc="0" baseline="0" dirty="0">
                <a:solidFill>
                  <a:srgbClr val="FFFFFF"/>
                </a:solidFill>
                <a:uFillTx/>
                <a:latin typeface="Roboto" pitchFamily="2"/>
              </a:rPr>
              <a:t>Prioritize Educated and Retired Clients: Clients with higher education, retirees, and students tend to have higher subscription rates—possibly due to better financial literacy or relevant savings goals. Tailor marketing messages to appeal to these high-potential groups.</a:t>
            </a:r>
          </a:p>
          <a:p>
            <a:pPr marL="0" marR="0" lvl="0" indent="0" algn="l" defTabSz="914400" rtl="0" fontAlgn="auto" hangingPunct="1">
              <a:lnSpc>
                <a:spcPct val="100000"/>
              </a:lnSpc>
              <a:spcBef>
                <a:spcPts val="0"/>
              </a:spcBef>
              <a:spcAft>
                <a:spcPts val="0"/>
              </a:spcAft>
              <a:buSzPct val="100000"/>
              <a:buFont typeface="Calibri Light"/>
              <a:buAutoNum type="arabicPeriod"/>
              <a:tabLst/>
              <a:defRPr sz="1800" b="0" i="0" u="none" strike="noStrike" kern="0" cap="none" spc="0" baseline="0">
                <a:solidFill>
                  <a:srgbClr val="000000"/>
                </a:solidFill>
                <a:uFillTx/>
              </a:defRPr>
            </a:pPr>
            <a:endParaRPr lang="en-US" sz="1200" b="0" i="0" u="none" strike="noStrike" kern="1200" cap="none" spc="0" baseline="0" dirty="0">
              <a:solidFill>
                <a:srgbClr val="FFFFFF"/>
              </a:solidFill>
              <a:uFillTx/>
              <a:latin typeface="Roboto" pitchFamily="2"/>
            </a:endParaRPr>
          </a:p>
          <a:p>
            <a:pPr marL="0" marR="0" lvl="0" indent="0" algn="l" defTabSz="914400" rtl="0" fontAlgn="auto" hangingPunct="1">
              <a:lnSpc>
                <a:spcPct val="100000"/>
              </a:lnSpc>
              <a:spcBef>
                <a:spcPts val="0"/>
              </a:spcBef>
              <a:spcAft>
                <a:spcPts val="0"/>
              </a:spcAft>
              <a:buSzPct val="100000"/>
              <a:buFont typeface="Calibri Light"/>
              <a:buAutoNum type="arabicPeriod"/>
              <a:tabLst/>
              <a:defRPr sz="1800" b="0" i="0" u="none" strike="noStrike" kern="0" cap="none" spc="0" baseline="0">
                <a:solidFill>
                  <a:srgbClr val="000000"/>
                </a:solidFill>
                <a:uFillTx/>
              </a:defRPr>
            </a:pPr>
            <a:r>
              <a:rPr lang="en-US" sz="1200" b="0" i="0" u="none" strike="noStrike" kern="1200" cap="none" spc="0" baseline="0" dirty="0">
                <a:solidFill>
                  <a:srgbClr val="FFFFFF"/>
                </a:solidFill>
                <a:uFillTx/>
                <a:latin typeface="Roboto" pitchFamily="2"/>
              </a:rPr>
              <a:t>Exclude Call Duration in Live Models: Call duration is only available after contact, so it shouldn't be used for real-time predictions. Use it instead for post-call analysis and improving agent performance.</a:t>
            </a:r>
            <a:endParaRPr lang="en-US" sz="1800" b="0" i="0" u="none" strike="noStrike" kern="1200" cap="none" spc="0" baseline="0" dirty="0">
              <a:solidFill>
                <a:srgbClr val="000000"/>
              </a:solidFill>
              <a:uFillTx/>
              <a:latin typeface="Calibri"/>
            </a:endParaRPr>
          </a:p>
        </p:txBody>
      </p:sp>
      <p:pic>
        <p:nvPicPr>
          <p:cNvPr id="6" name="Picture 5">
            <a:extLst>
              <a:ext uri="{FF2B5EF4-FFF2-40B4-BE49-F238E27FC236}">
                <a16:creationId xmlns:a16="http://schemas.microsoft.com/office/drawing/2014/main" id="{5D8F2777-F460-4688-8C78-89B16937DF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288"/>
            <a:ext cx="4914900" cy="6858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813</TotalTime>
  <Words>988</Words>
  <Application>Microsoft Office PowerPoint</Application>
  <PresentationFormat>Widescreen</PresentationFormat>
  <Paragraphs>89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Black</vt:lpstr>
      <vt:lpstr>Calibri</vt:lpstr>
      <vt:lpstr>Calibri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Insights, Findings and Recommendations</dc:title>
  <dc:creator>Jessica William</dc:creator>
  <cp:lastModifiedBy>Kenneth Akonnor Hayford</cp:lastModifiedBy>
  <cp:revision>14</cp:revision>
  <dcterms:created xsi:type="dcterms:W3CDTF">2025-06-19T10:22:18Z</dcterms:created>
  <dcterms:modified xsi:type="dcterms:W3CDTF">2025-06-20T00:09:01Z</dcterms:modified>
</cp:coreProperties>
</file>