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5" r:id="rId1"/>
  </p:sldMasterIdLst>
  <p:notesMasterIdLst>
    <p:notesMasterId r:id="rId9"/>
  </p:notes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</p:sldIdLst>
  <p:sldSz cx="14630400" cy="8229600"/>
  <p:notesSz cx="8229600" cy="14630400"/>
  <p:embeddedFontLs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4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502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4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585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062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08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093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72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448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233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59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3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7607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975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62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85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3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16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030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2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16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714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58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app.powerbi.com/links/mdA3Xj2jf7?ctid=bd697c1b-c481-479c-841e-c618542675c3&amp;pbi_source=linkSha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Businessperson on a computer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6498771" cy="77070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27371" y="195944"/>
            <a:ext cx="7109240" cy="2334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latin typeface="Arial Black" panose="020B0A04020102020204" pitchFamily="34" charset="0"/>
                <a:ea typeface="Sora Medium" pitchFamily="34" charset="-122"/>
                <a:cs typeface="Sora Medium" pitchFamily="34" charset="-120"/>
              </a:rPr>
              <a:t>Boosting Campaign &amp; Client Retention with Data Analysis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727371" y="3300650"/>
            <a:ext cx="7099342" cy="928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b="1" i="0" dirty="0">
                <a:effectLst/>
                <a:latin typeface="Arial Black" panose="020B0A04020102020204" pitchFamily="34" charset="0"/>
              </a:rPr>
              <a:t>A Data-Informed Approach to Retention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727370" y="4589212"/>
            <a:ext cx="4751616" cy="819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800" b="1" dirty="0">
                <a:latin typeface="Arial" panose="020B0604020202020204" pitchFamily="34" charset="0"/>
                <a:ea typeface="Noto Sans TC Bold" pitchFamily="34" charset="-122"/>
                <a:cs typeface="Arial" panose="020B0604020202020204" pitchFamily="34" charset="0"/>
              </a:rPr>
              <a:t>Presented by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800" b="1" dirty="0">
                <a:latin typeface="Arial" panose="020B0604020202020204" pitchFamily="34" charset="0"/>
                <a:ea typeface="Noto Sans TC Bold" pitchFamily="34" charset="-122"/>
                <a:cs typeface="Arial" panose="020B0604020202020204" pitchFamily="34" charset="0"/>
              </a:rPr>
              <a:t>Kenneth Akonnor Hayford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Black paper stacked">
            <a:extLst>
              <a:ext uri="{FF2B5EF4-FFF2-40B4-BE49-F238E27FC236}">
                <a16:creationId xmlns:a16="http://schemas.microsoft.com/office/drawing/2014/main" id="{3E5E0D1E-ECC1-4C9E-9999-005A958AB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09115"/>
            <a:ext cx="14630400" cy="636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octors monitoring patient condition on monitors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5757726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8028" y="271507"/>
            <a:ext cx="7823529" cy="757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200" b="1" dirty="0">
                <a:latin typeface="Arial Black" panose="020B0A04020102020204" pitchFamily="34" charset="0"/>
              </a:rPr>
              <a:t>Overview of CreativePulse Media</a:t>
            </a:r>
          </a:p>
        </p:txBody>
      </p:sp>
      <p:sp>
        <p:nvSpPr>
          <p:cNvPr id="8" name="Shape 4"/>
          <p:cNvSpPr/>
          <p:nvPr/>
        </p:nvSpPr>
        <p:spPr>
          <a:xfrm>
            <a:off x="10176470" y="1490901"/>
            <a:ext cx="562469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</p:sp>
      <p:sp>
        <p:nvSpPr>
          <p:cNvPr id="12" name="Shape 7"/>
          <p:cNvSpPr/>
          <p:nvPr/>
        </p:nvSpPr>
        <p:spPr>
          <a:xfrm>
            <a:off x="5757726" y="36895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3A9EF1-766B-445A-898B-DD0DA57938CD}"/>
              </a:ext>
            </a:extLst>
          </p:cNvPr>
          <p:cNvCxnSpPr>
            <a:cxnSpLocks/>
          </p:cNvCxnSpPr>
          <p:nvPr/>
        </p:nvCxnSpPr>
        <p:spPr>
          <a:xfrm>
            <a:off x="6268028" y="1028700"/>
            <a:ext cx="7530258" cy="686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549A6F-0BED-42D3-9BF4-BB6567786BA9}"/>
              </a:ext>
            </a:extLst>
          </p:cNvPr>
          <p:cNvSpPr txBox="1"/>
          <p:nvPr/>
        </p:nvSpPr>
        <p:spPr>
          <a:xfrm>
            <a:off x="6268028" y="1490901"/>
            <a:ext cx="71270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Overview: Using data to improve campaign performance and retain clients at CreativePulse Media.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Focus: The project focuses on improving campaigns, client reporting, and audience insights to help retain clients.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Insights: The data shows which campaigns work best and what keeps clients engaged.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Goal: To use data to improve campaign performance and retain clients.</a:t>
            </a:r>
            <a:endParaRPr lang="en-G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672FB-6EDE-4B6F-85FB-7777C6F6F795}"/>
              </a:ext>
            </a:extLst>
          </p:cNvPr>
          <p:cNvSpPr txBox="1"/>
          <p:nvPr/>
        </p:nvSpPr>
        <p:spPr>
          <a:xfrm>
            <a:off x="6268028" y="5537121"/>
            <a:ext cx="7127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Statement:  Clients are reviewing their contracts due to unclear insight into the effectiveness of their marketing campaigns.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 descr="Black paper stacked">
            <a:extLst>
              <a:ext uri="{FF2B5EF4-FFF2-40B4-BE49-F238E27FC236}">
                <a16:creationId xmlns:a16="http://schemas.microsoft.com/office/drawing/2014/main" id="{89A44A5F-D68C-4144-966A-D439B742A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726" y="7592786"/>
            <a:ext cx="8872674" cy="636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895035-205D-48D9-A8CB-12CB0A77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371602"/>
            <a:ext cx="8392886" cy="6547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FF04A-8D37-4BD2-A657-4E7071A3659B}"/>
              </a:ext>
            </a:extLst>
          </p:cNvPr>
          <p:cNvSpPr txBox="1"/>
          <p:nvPr/>
        </p:nvSpPr>
        <p:spPr>
          <a:xfrm>
            <a:off x="342900" y="1045030"/>
            <a:ext cx="5633357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Arial Black" panose="020B0A04020102020204" pitchFamily="34" charset="0"/>
                <a:cs typeface="Arial" panose="020B0604020202020204" pitchFamily="34" charset="0"/>
              </a:rPr>
              <a:t>DATA OVERVIEW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dataset includes detailed campaign performance metrics such as impressions, clicks, leads generated, and engagements across platforms, clients, with their status helping identify what drives engagement and results.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 Black" panose="020B0A04020102020204" pitchFamily="34" charset="0"/>
                <a:cs typeface="Arial" panose="020B0604020202020204" pitchFamily="34" charset="0"/>
              </a:rPr>
              <a:t>DATA DESCRIPTION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data contains industry information, ad spends, client names, target demographics, performance metrics (CTR, conversions, engagement rates, and costs), and status, enabling comprehensive analysis of campaign effectiveness.</a:t>
            </a:r>
            <a:endParaRPr lang="en-GH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Black paper stacked">
            <a:extLst>
              <a:ext uri="{FF2B5EF4-FFF2-40B4-BE49-F238E27FC236}">
                <a16:creationId xmlns:a16="http://schemas.microsoft.com/office/drawing/2014/main" id="{555F71BE-752B-4A1B-B9A8-C416A6B60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32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A4274-D7AC-4F33-AE8D-18B912E7E537}"/>
              </a:ext>
            </a:extLst>
          </p:cNvPr>
          <p:cNvSpPr txBox="1"/>
          <p:nvPr/>
        </p:nvSpPr>
        <p:spPr>
          <a:xfrm>
            <a:off x="342900" y="0"/>
            <a:ext cx="56333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 Black" panose="020B0A04020102020204" pitchFamily="34" charset="0"/>
              </a:rPr>
              <a:t>DATA OVERVIEW</a:t>
            </a:r>
            <a:endParaRPr lang="en-GH" sz="3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8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170DA-0318-44DD-9ACA-4E2472A8135D}"/>
              </a:ext>
            </a:extLst>
          </p:cNvPr>
          <p:cNvSpPr txBox="1"/>
          <p:nvPr/>
        </p:nvSpPr>
        <p:spPr>
          <a:xfrm>
            <a:off x="3363686" y="359229"/>
            <a:ext cx="7217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ANALYSIS AND FINDINGS</a:t>
            </a:r>
          </a:p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Key Insights:</a:t>
            </a:r>
            <a:endParaRPr lang="en-GH" sz="28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C2A61-24B9-4CB3-B190-7E95BEF8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1998635"/>
            <a:ext cx="3069771" cy="2785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0D302-E3B9-4FD9-9DD4-7C7E0612D01C}"/>
              </a:ext>
            </a:extLst>
          </p:cNvPr>
          <p:cNvSpPr txBox="1"/>
          <p:nvPr/>
        </p:nvSpPr>
        <p:spPr>
          <a:xfrm>
            <a:off x="571500" y="5257800"/>
            <a:ext cx="3069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CreativePulse serves a total of 100 business clients</a:t>
            </a:r>
            <a:endParaRPr lang="en-US" sz="2400" dirty="0"/>
          </a:p>
          <a:p>
            <a:endParaRPr lang="en-GH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3B0A64-7F0D-4115-8B43-6A843423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29" y="1998634"/>
            <a:ext cx="3069771" cy="2785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A1EF67-C011-4E80-B0B5-A6E0F8BB4367}"/>
              </a:ext>
            </a:extLst>
          </p:cNvPr>
          <p:cNvSpPr txBox="1"/>
          <p:nvPr/>
        </p:nvSpPr>
        <p:spPr>
          <a:xfrm>
            <a:off x="4016829" y="5159829"/>
            <a:ext cx="306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Total Amount spent by Clients amounted to GHS658,000</a:t>
            </a:r>
            <a:endParaRPr lang="en-G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311E4-229C-418B-BE12-0A435CD82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475" y="1998634"/>
            <a:ext cx="2906482" cy="27856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B8CED8-E961-47EA-AD47-27D34D101E68}"/>
              </a:ext>
            </a:extLst>
          </p:cNvPr>
          <p:cNvSpPr txBox="1"/>
          <p:nvPr/>
        </p:nvSpPr>
        <p:spPr>
          <a:xfrm>
            <a:off x="7527476" y="5159829"/>
            <a:ext cx="2906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Total Spending of the top 10 clients of CreativePulse amounted to GHS92,450</a:t>
            </a:r>
            <a:endParaRPr lang="en-G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DA9822-8776-4B7B-A6C2-E125F6AF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5846" y="1998635"/>
            <a:ext cx="3233053" cy="2785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C1C5B4-7D19-4F27-84E9-687DF0289E9A}"/>
              </a:ext>
            </a:extLst>
          </p:cNvPr>
          <p:cNvSpPr txBox="1"/>
          <p:nvPr/>
        </p:nvSpPr>
        <p:spPr>
          <a:xfrm>
            <a:off x="10874834" y="5159829"/>
            <a:ext cx="3184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Average of Clicks to Impression ratio was recorded as 2.60(%)</a:t>
            </a:r>
            <a:endParaRPr lang="en-G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Vinyl records closeup">
            <a:extLst>
              <a:ext uri="{FF2B5EF4-FFF2-40B4-BE49-F238E27FC236}">
                <a16:creationId xmlns:a16="http://schemas.microsoft.com/office/drawing/2014/main" id="{3B91CD1B-10CA-4225-A06E-31BB867D3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707086"/>
            <a:ext cx="14630400" cy="522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93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7F056-4743-43EF-A0B2-B6CE67CC4BE3}"/>
              </a:ext>
            </a:extLst>
          </p:cNvPr>
          <p:cNvSpPr txBox="1"/>
          <p:nvPr/>
        </p:nvSpPr>
        <p:spPr>
          <a:xfrm>
            <a:off x="4408714" y="408215"/>
            <a:ext cx="506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Key Insights:</a:t>
            </a:r>
            <a:endParaRPr lang="en-GH" sz="28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B02F1-198A-4892-8F1B-8BEBA784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78" y="1410005"/>
            <a:ext cx="4261756" cy="4125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5CB7EC-AF88-4130-9B41-1502A98A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171" y="1410006"/>
            <a:ext cx="4653643" cy="4125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98B97-ACDE-43F3-B649-0CEBF07D7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86" y="1410006"/>
            <a:ext cx="4261756" cy="4125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9DB415-CA92-4857-92C8-5DD8364E5DC2}"/>
              </a:ext>
            </a:extLst>
          </p:cNvPr>
          <p:cNvSpPr txBox="1"/>
          <p:nvPr/>
        </p:nvSpPr>
        <p:spPr>
          <a:xfrm>
            <a:off x="277586" y="5943600"/>
            <a:ext cx="1369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Tech Solutions had the highest ad spend among all industries, resulting in 2 million impressions, nearly 60,000 clicks, and the highest performance across all sectors.</a:t>
            </a:r>
            <a:endParaRPr lang="en-G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Black paper stacked">
            <a:extLst>
              <a:ext uri="{FF2B5EF4-FFF2-40B4-BE49-F238E27FC236}">
                <a16:creationId xmlns:a16="http://schemas.microsoft.com/office/drawing/2014/main" id="{FD1C6D11-4095-4C70-BB59-D0FE76105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592786"/>
            <a:ext cx="14630400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82B9D-C545-47D3-9150-B0FFE979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7686"/>
            <a:ext cx="7658101" cy="6678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D499C-4B02-4EDB-84D8-999894035E33}"/>
              </a:ext>
            </a:extLst>
          </p:cNvPr>
          <p:cNvSpPr txBox="1"/>
          <p:nvPr/>
        </p:nvSpPr>
        <p:spPr>
          <a:xfrm>
            <a:off x="195943" y="130629"/>
            <a:ext cx="11544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latin typeface="Arial Black" panose="020B0A04020102020204" pitchFamily="34" charset="0"/>
              </a:rPr>
              <a:t>CREATIVEPULSE MEDIA -DASHBOARD</a:t>
            </a:r>
            <a:endParaRPr lang="en-GH" sz="34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 descr="Black paper stacked">
            <a:extLst>
              <a:ext uri="{FF2B5EF4-FFF2-40B4-BE49-F238E27FC236}">
                <a16:creationId xmlns:a16="http://schemas.microsoft.com/office/drawing/2014/main" id="{68BBB8F6-8543-40E6-ACB1-EB357977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1077686"/>
            <a:ext cx="6972300" cy="6678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BE592-97B3-41D6-8377-3C7172488EF8}"/>
              </a:ext>
            </a:extLst>
          </p:cNvPr>
          <p:cNvSpPr txBox="1"/>
          <p:nvPr/>
        </p:nvSpPr>
        <p:spPr>
          <a:xfrm>
            <a:off x="8360229" y="1469571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VISUALIZATIONS</a:t>
            </a:r>
            <a:endParaRPr lang="en-GH" sz="2400" b="1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BFFAA-6808-48FF-86E3-5A214F0E17FD}"/>
              </a:ext>
            </a:extLst>
          </p:cNvPr>
          <p:cNvSpPr txBox="1"/>
          <p:nvPr/>
        </p:nvSpPr>
        <p:spPr>
          <a:xfrm>
            <a:off x="8082644" y="2103213"/>
            <a:ext cx="584562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  <a:cs typeface="Arial" panose="020B0604020202020204" pitchFamily="34" charset="0"/>
              </a:rPr>
              <a:t>Trends &amp; Patterns</a:t>
            </a:r>
            <a:endParaRPr lang="en-US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Tech Solutions: Highest impressions (2M), but low engagement.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Logistics: Most effective is an almost 40K clicks from just 1M impressions.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Food &amp;Beverage, Agriculture, Construction: 1M impressions, fewer clicks – average performance.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Clicks are more evenly spread than impressions, with high exposure ≠ and high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Retail &amp; Electronics: Low engagement may need better creatives or targeting.</a:t>
            </a:r>
          </a:p>
          <a:p>
            <a:endParaRPr lang="en-US" sz="1600" dirty="0"/>
          </a:p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VIEW DASHBOARD HERE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7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ck paper stacked">
            <a:extLst>
              <a:ext uri="{FF2B5EF4-FFF2-40B4-BE49-F238E27FC236}">
                <a16:creationId xmlns:a16="http://schemas.microsoft.com/office/drawing/2014/main" id="{0D98AB89-A586-4A15-9388-6F007041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2786"/>
            <a:ext cx="14630400" cy="636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Open book with pen on desk">
            <a:extLst>
              <a:ext uri="{FF2B5EF4-FFF2-40B4-BE49-F238E27FC236}">
                <a16:creationId xmlns:a16="http://schemas.microsoft.com/office/drawing/2014/main" id="{4D230C61-637B-4EEA-978B-4404EEAC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71" y="195942"/>
            <a:ext cx="7560129" cy="5323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AA2A5-AD9C-4FF8-B49F-A50880278E3F}"/>
              </a:ext>
            </a:extLst>
          </p:cNvPr>
          <p:cNvSpPr txBox="1"/>
          <p:nvPr/>
        </p:nvSpPr>
        <p:spPr>
          <a:xfrm>
            <a:off x="7070271" y="5992586"/>
            <a:ext cx="7331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RECOMMENDATIONS &amp;CONCLUSION</a:t>
            </a:r>
            <a:endParaRPr lang="en-GH" sz="4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48FA9-53BE-49AA-A88F-DF9B294909B3}"/>
              </a:ext>
            </a:extLst>
          </p:cNvPr>
          <p:cNvSpPr txBox="1"/>
          <p:nvPr/>
        </p:nvSpPr>
        <p:spPr>
          <a:xfrm>
            <a:off x="293914" y="195942"/>
            <a:ext cx="62865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RECOMMENDATIONS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the Tech Solutions campaign to improve engagement rates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 more in logistics ads, as they drive the most clicks from fewer impressions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Reassess targeting for Food &amp; Beverage and Agriculture to boost performance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Revamp creatives for Retail &amp; Electronics to increase audience interaction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the budget on high-engagement industries, not just the high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Refine audience targeting in sectors with high impressions but low clicks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these recommendations will enhance campaign effectiveness and improve client satisfaction.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Focusing on engagement-driven strategies ensures better results across key industries</a:t>
            </a:r>
            <a:r>
              <a:rPr lang="en-US" sz="2400" dirty="0"/>
              <a:t>.</a:t>
            </a:r>
            <a:endParaRPr 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0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774</TotalTime>
  <Words>451</Words>
  <Application>Microsoft Office PowerPoint</Application>
  <PresentationFormat>Custom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Wingdings 3</vt:lpstr>
      <vt:lpstr>Arial Black</vt:lpstr>
      <vt:lpstr>Century Gothic</vt:lpstr>
      <vt:lpstr>Arial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Kenneth Akonnor Hayford</cp:lastModifiedBy>
  <cp:revision>39</cp:revision>
  <dcterms:created xsi:type="dcterms:W3CDTF">2025-04-16T17:47:02Z</dcterms:created>
  <dcterms:modified xsi:type="dcterms:W3CDTF">2025-04-17T23:57:21Z</dcterms:modified>
</cp:coreProperties>
</file>