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1" r:id="rId4"/>
    <p:sldId id="269" r:id="rId5"/>
    <p:sldId id="256" r:id="rId6"/>
    <p:sldId id="257" r:id="rId7"/>
    <p:sldId id="27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84C1"/>
    <a:srgbClr val="5C90C6"/>
    <a:srgbClr val="F2F2F2"/>
    <a:srgbClr val="212121"/>
    <a:srgbClr val="D7834F"/>
    <a:srgbClr val="B7580F"/>
    <a:srgbClr val="A97EE4"/>
    <a:srgbClr val="753CC4"/>
    <a:srgbClr val="6512D9"/>
    <a:srgbClr val="156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inperson%20interview\GhanaPay%20-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inperson%20interview\GhanaPay%20-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inperson%20interview\GhanaPay%20-%20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inperson%20interview\GhanaPay%20-%20Data%20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inperson%20interview\GhanaPay%20-%20Data%20S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[GhanaPay - Data Set.xlsx]pivot tables!PivotTable9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latin typeface="Abadi Extra Light" panose="020B0204020104020204" pitchFamily="34" charset="0"/>
              </a:rPr>
              <a:t>Transaction</a:t>
            </a:r>
            <a:r>
              <a:rPr lang="en-US" sz="1400" baseline="0" dirty="0">
                <a:latin typeface="Abadi Extra Light" panose="020B0204020104020204" pitchFamily="34" charset="0"/>
              </a:rPr>
              <a:t> amount by Month</a:t>
            </a:r>
            <a:endParaRPr lang="en-US" sz="1400" dirty="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tables'!$B$59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G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tables'!$A$60:$A$64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'pivot tables'!$B$60:$B$64</c:f>
              <c:numCache>
                <c:formatCode>0.00</c:formatCode>
                <c:ptCount val="4"/>
                <c:pt idx="0">
                  <c:v>15547.809999999994</c:v>
                </c:pt>
                <c:pt idx="1">
                  <c:v>15879.98</c:v>
                </c:pt>
                <c:pt idx="2">
                  <c:v>18217.960000000003</c:v>
                </c:pt>
                <c:pt idx="3">
                  <c:v>833.24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C5-4317-B9BE-B404F1B8602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8675968"/>
        <c:axId val="118664928"/>
      </c:lineChart>
      <c:catAx>
        <c:axId val="11867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H"/>
          </a:p>
        </c:txPr>
        <c:crossAx val="118664928"/>
        <c:crosses val="autoZero"/>
        <c:auto val="1"/>
        <c:lblAlgn val="ctr"/>
        <c:lblOffset val="100"/>
        <c:noMultiLvlLbl val="0"/>
      </c:catAx>
      <c:valAx>
        <c:axId val="118664928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1867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[GhanaPay - Data Set.xlsx]pivot tables!PivotTable3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badi Extra Light" panose="020B0204020104020204" pitchFamily="34" charset="0"/>
              </a:rPr>
              <a:t>Transaction</a:t>
            </a:r>
            <a:r>
              <a:rPr lang="en-US" baseline="0" dirty="0">
                <a:latin typeface="Abadi Extra Light" panose="020B0204020104020204" pitchFamily="34" charset="0"/>
              </a:rPr>
              <a:t> Volume by  Location</a:t>
            </a:r>
            <a:endParaRPr lang="en-US" dirty="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tables'!$F$2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79A2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DFC65C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9E8-47FC-B35B-58B7AC408E94}"/>
              </c:ext>
            </c:extLst>
          </c:dPt>
          <c:dPt>
            <c:idx val="1"/>
            <c:invertIfNegative val="0"/>
            <c:bubble3D val="0"/>
            <c:spPr>
              <a:solidFill>
                <a:srgbClr val="90730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9E8-47FC-B35B-58B7AC408E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G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tables'!$E$3:$E$10</c:f>
              <c:strCache>
                <c:ptCount val="7"/>
                <c:pt idx="0">
                  <c:v>Accra</c:v>
                </c:pt>
                <c:pt idx="1">
                  <c:v>Cape Coast</c:v>
                </c:pt>
                <c:pt idx="2">
                  <c:v>Ho</c:v>
                </c:pt>
                <c:pt idx="3">
                  <c:v>Kumasi</c:v>
                </c:pt>
                <c:pt idx="4">
                  <c:v>Sunyani</c:v>
                </c:pt>
                <c:pt idx="5">
                  <c:v>Takoradi</c:v>
                </c:pt>
                <c:pt idx="6">
                  <c:v>Tamale</c:v>
                </c:pt>
              </c:strCache>
            </c:strRef>
          </c:cat>
          <c:val>
            <c:numRef>
              <c:f>'pivot tables'!$F$3:$F$10</c:f>
              <c:numCache>
                <c:formatCode>0.00</c:formatCode>
                <c:ptCount val="7"/>
                <c:pt idx="0">
                  <c:v>4609.1399999999994</c:v>
                </c:pt>
                <c:pt idx="1">
                  <c:v>9575.18</c:v>
                </c:pt>
                <c:pt idx="2">
                  <c:v>9433.5</c:v>
                </c:pt>
                <c:pt idx="3">
                  <c:v>7710.8400000000011</c:v>
                </c:pt>
                <c:pt idx="4">
                  <c:v>5493.8500000000013</c:v>
                </c:pt>
                <c:pt idx="5">
                  <c:v>7359.89</c:v>
                </c:pt>
                <c:pt idx="6">
                  <c:v>6296.59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E8-47FC-B35B-58B7AC408E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24069023"/>
        <c:axId val="1224072383"/>
      </c:barChart>
      <c:catAx>
        <c:axId val="122406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H"/>
          </a:p>
        </c:txPr>
        <c:crossAx val="1224072383"/>
        <c:crosses val="autoZero"/>
        <c:auto val="1"/>
        <c:lblAlgn val="ctr"/>
        <c:lblOffset val="100"/>
        <c:noMultiLvlLbl val="0"/>
      </c:catAx>
      <c:valAx>
        <c:axId val="1224072383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1224069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[GhanaPay - Data Set.xlsx]pivot tables!PivotTable10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badi Extra Light" panose="020B0204020104020204" pitchFamily="34" charset="0"/>
                <a:ea typeface="+mn-ea"/>
                <a:cs typeface="+mn-cs"/>
              </a:defRPr>
            </a:pPr>
            <a:r>
              <a:rPr lang="en-US" sz="1200" dirty="0"/>
              <a:t>Time</a:t>
            </a:r>
            <a:r>
              <a:rPr lang="en-US" sz="1200" baseline="0" dirty="0"/>
              <a:t> of the day by Transaction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badi Extra Light" panose="020B0204020104020204" pitchFamily="34" charset="0"/>
              <a:ea typeface="+mn-ea"/>
              <a:cs typeface="+mn-cs"/>
            </a:defRPr>
          </a:pPr>
          <a:endParaRPr lang="en-GH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000382364864543"/>
          <c:y val="0.11305523215418727"/>
          <c:w val="0.7057165009447629"/>
          <c:h val="0.767912236226395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tables'!$B$70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56488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A97EE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8AA3-4310-89F9-6B6C27807603}"/>
              </c:ext>
            </c:extLst>
          </c:dPt>
          <c:dPt>
            <c:idx val="1"/>
            <c:invertIfNegative val="0"/>
            <c:bubble3D val="0"/>
            <c:spPr>
              <a:solidFill>
                <a:srgbClr val="753CC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A3-4310-89F9-6B6C27807603}"/>
              </c:ext>
            </c:extLst>
          </c:dPt>
          <c:dPt>
            <c:idx val="2"/>
            <c:invertIfNegative val="0"/>
            <c:bubble3D val="0"/>
            <c:spPr>
              <a:solidFill>
                <a:srgbClr val="6512D9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8AA3-4310-89F9-6B6C278076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G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tables'!$A$71:$A$74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'pivot tables'!$B$71:$B$74</c:f>
              <c:numCache>
                <c:formatCode>General</c:formatCode>
                <c:ptCount val="3"/>
                <c:pt idx="0">
                  <c:v>26</c:v>
                </c:pt>
                <c:pt idx="1">
                  <c:v>22</c:v>
                </c:pt>
                <c:pt idx="2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E-43FB-BA5A-1C563C1CB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20825008"/>
        <c:axId val="2120826928"/>
      </c:barChart>
      <c:catAx>
        <c:axId val="212082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H"/>
          </a:p>
        </c:txPr>
        <c:crossAx val="2120826928"/>
        <c:crosses val="autoZero"/>
        <c:auto val="1"/>
        <c:lblAlgn val="ctr"/>
        <c:lblOffset val="100"/>
        <c:noMultiLvlLbl val="0"/>
      </c:catAx>
      <c:valAx>
        <c:axId val="212082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2082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[GhanaPay - Data Set.xlsx]pivot tables!PivotTable11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Abadi Extra Light" panose="020B0204020104020204" pitchFamily="34" charset="0"/>
              </a:rPr>
              <a:t>Transaction Volume</a:t>
            </a:r>
            <a:r>
              <a:rPr lang="en-US" sz="1200" baseline="0" dirty="0">
                <a:latin typeface="Abadi Extra Light" panose="020B0204020104020204" pitchFamily="34" charset="0"/>
              </a:rPr>
              <a:t> by Channel</a:t>
            </a:r>
            <a:endParaRPr lang="en-US" sz="1200" dirty="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3212398564559894E-2"/>
          <c:y val="0.1802554031094141"/>
          <c:w val="0.59902098510495116"/>
          <c:h val="0.73529787894842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tables'!$J$68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B7580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54B9-4591-B1EC-B91F5F9846CD}"/>
              </c:ext>
            </c:extLst>
          </c:dPt>
          <c:dPt>
            <c:idx val="1"/>
            <c:invertIfNegative val="0"/>
            <c:bubble3D val="0"/>
            <c:spPr>
              <a:solidFill>
                <a:srgbClr val="D7834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4B9-4591-B1EC-B91F5F9846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G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tables'!$I$69:$I$71</c:f>
              <c:strCache>
                <c:ptCount val="2"/>
                <c:pt idx="0">
                  <c:v>Mobile App</c:v>
                </c:pt>
                <c:pt idx="1">
                  <c:v>USSD</c:v>
                </c:pt>
              </c:strCache>
            </c:strRef>
          </c:cat>
          <c:val>
            <c:numRef>
              <c:f>'pivot tables'!$J$69:$J$71</c:f>
              <c:numCache>
                <c:formatCode>0.00%</c:formatCode>
                <c:ptCount val="2"/>
                <c:pt idx="0">
                  <c:v>0.72652820510077565</c:v>
                </c:pt>
                <c:pt idx="1">
                  <c:v>0.27347179489922441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55-42BC-93B0-52BB05F1F1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8716768"/>
        <c:axId val="118706688"/>
      </c:barChart>
      <c:catAx>
        <c:axId val="11871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H"/>
          </a:p>
        </c:txPr>
        <c:crossAx val="118706688"/>
        <c:crosses val="autoZero"/>
        <c:auto val="1"/>
        <c:lblAlgn val="ctr"/>
        <c:lblOffset val="100"/>
        <c:noMultiLvlLbl val="0"/>
      </c:catAx>
      <c:valAx>
        <c:axId val="11870668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1871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[GhanaPay - Data Set.xlsx]pivot tables!PivotTable1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latin typeface="Abadi Extra Light" panose="020B0204020104020204" pitchFamily="34" charset="0"/>
              </a:rPr>
              <a:t>Transaction</a:t>
            </a:r>
            <a:r>
              <a:rPr lang="en-US" sz="1400" baseline="0">
                <a:latin typeface="Abadi Extra Light" panose="020B0204020104020204" pitchFamily="34" charset="0"/>
              </a:rPr>
              <a:t> Volume by Category</a:t>
            </a:r>
            <a:endParaRPr lang="en-US" sz="1400">
              <a:latin typeface="Abadi Extra Light" panose="020B02040201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dLbl>
          <c:idx val="0"/>
          <c:layout>
            <c:manualLayout>
              <c:x val="3.888888888888889E-2"/>
              <c:y val="-5.080831408775981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4.4444444444444446E-2"/>
              <c:y val="4.6189376443418015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3.8888888888888938E-2"/>
              <c:y val="0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H"/>
            </a:p>
          </c:txPr>
          <c:dLblPos val="outEnd"/>
          <c:showLegendKey val="0"/>
          <c:showVal val="1"/>
          <c:showCatName val="0"/>
          <c:showSerName val="0"/>
          <c:showPercent val="1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4339D8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B8-4C6E-8FC6-D129FA3B5F12}"/>
              </c:ext>
            </c:extLst>
          </c:dPt>
          <c:dPt>
            <c:idx val="1"/>
            <c:bubble3D val="0"/>
            <c:spPr>
              <a:solidFill>
                <a:srgbClr val="CD9C3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B8-4C6E-8FC6-D129FA3B5F12}"/>
              </c:ext>
            </c:extLst>
          </c:dPt>
          <c:dPt>
            <c:idx val="2"/>
            <c:bubble3D val="0"/>
            <c:spPr>
              <a:solidFill>
                <a:srgbClr val="3EBA47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B8-4C6E-8FC6-D129FA3B5F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GH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tables'!$A$4:$A$7</c:f>
              <c:strCache>
                <c:ptCount val="3"/>
                <c:pt idx="0">
                  <c:v>Digital Payments </c:v>
                </c:pt>
                <c:pt idx="1">
                  <c:v>Micro-lending Solutions</c:v>
                </c:pt>
                <c:pt idx="2">
                  <c:v>Mobile Money Services</c:v>
                </c:pt>
              </c:strCache>
            </c:strRef>
          </c:cat>
          <c:val>
            <c:numRef>
              <c:f>'pivot tables'!$B$4:$B$7</c:f>
              <c:numCache>
                <c:formatCode>0.00</c:formatCode>
                <c:ptCount val="3"/>
                <c:pt idx="0">
                  <c:v>23423.170000000009</c:v>
                </c:pt>
                <c:pt idx="1">
                  <c:v>16923.679999999997</c:v>
                </c:pt>
                <c:pt idx="2">
                  <c:v>10132.14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B8-4C6E-8FC6-D129FA3B5F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GH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F14B2-2BBA-4E5C-9246-CC184092FF8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52593-9696-4332-A9EC-8A17D84F3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52593-9696-4332-A9EC-8A17D84F375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8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52593-9696-4332-A9EC-8A17D84F37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52593-9696-4332-A9EC-8A17D84F37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8955-5D41-DA30-A32C-901B801DF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811FA-2309-FEB5-B9AC-89620C35B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5259-1729-04A4-9451-6ECFF7AB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2E85-11AE-8151-89FF-9F6847F7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6A3B-86CB-0C79-23E3-3C2C43D7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2456-F486-3180-DFDA-984737E2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37F8E-CBF3-A6EE-5D2F-D43F3232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6838-0E64-96C0-380C-E22F12CA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29E1-3EF0-678F-BD58-61FDC641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1E21-EFFC-7781-2BA6-FC60B9E4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2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979AA-D08B-2F3A-1C50-9A994A767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BFCB6-3CFC-FD70-32F7-9C63F56E9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ABB3-B136-E15D-08AD-721F92E5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77595-AA08-D8F3-BAFB-A19487A3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BF5C-920C-0F0E-80AE-9DEB0890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C2FA-67B9-E36B-EC96-339968EB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0FC62-C5FF-69A3-8C38-D6B3E7B3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6F31-2A1A-55B5-4ED9-0F32F84F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7056-1B06-7773-F262-A30589AF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B6B1-72B5-04BF-DB3F-1DF467D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DEF7-8CA4-5A73-C462-4506C0F2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9836-6BBE-E57E-38B5-88D37AE4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9ADE-5939-FE3F-2DDA-0B124661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0193F-5F69-1738-4B3A-0268B68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6B35A-C168-7BCD-DFBE-C7D47196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7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92E2-3ED9-4B87-9172-DB09363B6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8C2D-140F-3AF4-368E-967C09759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53BD6-B0AC-5643-A7F2-6CD5E26D6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F5B7B-9A78-69F6-DE06-D2D1071D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77E62-15A3-83E1-967E-905789DA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3FBDC-0264-3483-D7CB-2712C0B2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8756-B23F-BA5D-21D0-D7474A24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ECFF7-A708-21EA-8CD9-9F0DE603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8687F-EBB9-45CA-7771-DB231571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6DB67-342C-85D3-A6FC-A11E0B610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CCE60-0AA4-7322-00F3-D160DFF12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B6E6C-24E7-0B3E-6662-D5094985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DA0BB-75DC-30AE-9602-1A156BB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C4D74-AFCD-4F3F-B1E6-82C3C1F4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13FF-0851-48F2-83B7-2F7998C5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68B69-18D0-08A0-F68E-9D472DC7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E6DB8-2677-9F43-B43B-D9CB21E6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660AE-981E-32F7-A915-F191506A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E79C4-5C47-9466-B0CC-D3BD3ACA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9F4F-B5FC-B748-D2DD-C11BD7DE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C644C-6EA7-5E16-CB62-C64987CE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ECA9-B86B-0052-57B3-DDE183B2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B6C0E-298B-FBEC-AE87-B85F2371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B5AF-799B-A4A5-9913-6B42F840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61F92-6FF2-78F4-80EB-E5E09AFE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EF82-4D07-94A0-E48C-3EF68674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7EC55-3911-27B8-7DD7-62EEFD23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8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D96C-5589-6A07-DE50-15B59FAC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AEB3B-23CB-288C-BCC2-34327D27E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C1AC1-C25F-9636-8A94-3F77BF687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179E-09B1-1B5A-F86D-4FB4205E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FF5C-2DA7-7C21-37B6-D2633A5C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6703-526C-067F-ADFF-0C93E38A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5D4AC-F0D6-31C8-6012-9E043165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D914F-0B15-0BB2-4BDA-70341100C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2A42-2C0B-093F-FF22-3B9F90568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F30A6-9C21-404D-A713-69335BD3CF2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1DD6-9B04-1387-02BA-45A826893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FEB8-8968-980E-6107-70085DB6D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D11AA-CB79-4937-B3D0-29C3F420B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81E2C7F-F3EA-8C18-F6C3-898CE56F9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1"/>
          <a:stretch/>
        </p:blipFill>
        <p:spPr>
          <a:xfrm>
            <a:off x="5056802" y="-1"/>
            <a:ext cx="7135197" cy="6857999"/>
          </a:xfrm>
          <a:prstGeom prst="rect">
            <a:avLst/>
          </a:prstGeom>
        </p:spPr>
      </p:pic>
      <p:grpSp>
        <p:nvGrpSpPr>
          <p:cNvPr id="2" name="Group 20">
            <a:extLst>
              <a:ext uri="{FF2B5EF4-FFF2-40B4-BE49-F238E27FC236}">
                <a16:creationId xmlns:a16="http://schemas.microsoft.com/office/drawing/2014/main" id="{8BF3BA50-DF4A-0DD3-D128-6B7C7A05099A}"/>
              </a:ext>
            </a:extLst>
          </p:cNvPr>
          <p:cNvGrpSpPr/>
          <p:nvPr/>
        </p:nvGrpSpPr>
        <p:grpSpPr>
          <a:xfrm>
            <a:off x="130629" y="1035698"/>
            <a:ext cx="5886579" cy="4847287"/>
            <a:chOff x="-2495266" y="-709707"/>
            <a:chExt cx="11994102" cy="9735956"/>
          </a:xfrm>
        </p:grpSpPr>
        <p:grpSp>
          <p:nvGrpSpPr>
            <p:cNvPr id="3" name="Group 21">
              <a:extLst>
                <a:ext uri="{FF2B5EF4-FFF2-40B4-BE49-F238E27FC236}">
                  <a16:creationId xmlns:a16="http://schemas.microsoft.com/office/drawing/2014/main" id="{71A6AA4D-F1CB-8A8E-215D-96C501D304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1999" y="6131"/>
              <a:ext cx="7836837" cy="9014489"/>
              <a:chOff x="-175993" y="-879740"/>
              <a:chExt cx="5111354" cy="5879444"/>
            </a:xfrm>
          </p:grpSpPr>
          <p:sp>
            <p:nvSpPr>
              <p:cNvPr id="5" name="Freeform 22">
                <a:extLst>
                  <a:ext uri="{FF2B5EF4-FFF2-40B4-BE49-F238E27FC236}">
                    <a16:creationId xmlns:a16="http://schemas.microsoft.com/office/drawing/2014/main" id="{E1DA42E2-4943-11C5-0F31-6F1B0737C6C3}"/>
                  </a:ext>
                </a:extLst>
              </p:cNvPr>
              <p:cNvSpPr/>
              <p:nvPr/>
            </p:nvSpPr>
            <p:spPr>
              <a:xfrm>
                <a:off x="-175993" y="-879740"/>
                <a:ext cx="5111354" cy="587944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F0D553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4" name="Picture 23">
              <a:extLst>
                <a:ext uri="{FF2B5EF4-FFF2-40B4-BE49-F238E27FC236}">
                  <a16:creationId xmlns:a16="http://schemas.microsoft.com/office/drawing/2014/main" id="{05DE59D5-64BA-FBCD-429A-3D4060C83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-2484888" y="-720085"/>
              <a:ext cx="9735956" cy="9756712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A2F4D09-1626-C877-D8C1-B9BA1E97BA38}"/>
              </a:ext>
            </a:extLst>
          </p:cNvPr>
          <p:cNvSpPr txBox="1"/>
          <p:nvPr/>
        </p:nvSpPr>
        <p:spPr>
          <a:xfrm>
            <a:off x="50718" y="2265120"/>
            <a:ext cx="4649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GhanaPay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 –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“Fintech Company"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0E04D581-674F-5BCC-333D-C9929E774EE8}"/>
              </a:ext>
            </a:extLst>
          </p:cNvPr>
          <p:cNvGrpSpPr/>
          <p:nvPr/>
        </p:nvGrpSpPr>
        <p:grpSpPr>
          <a:xfrm>
            <a:off x="5148942" y="1"/>
            <a:ext cx="7043057" cy="6749143"/>
            <a:chOff x="0" y="0"/>
            <a:chExt cx="13390046" cy="12632924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768B398-D94F-45FB-0CB4-0AEF7596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F7BF4A3F-18C4-25B3-ECE8-307036D5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08FD0B42-7731-C0D5-2308-5DF83229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D73602B5-EEC2-E285-AB9B-7500F163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E1B462C5-4682-C02B-C535-94E003BAE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9">
              <a:extLst>
                <a:ext uri="{FF2B5EF4-FFF2-40B4-BE49-F238E27FC236}">
                  <a16:creationId xmlns:a16="http://schemas.microsoft.com/office/drawing/2014/main" id="{15BE4A34-0D4A-8773-6C6A-6A02C3C09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32294D34-EA18-FDE1-EDF5-81F06FCCD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0FA1EE98-8B8F-6706-7C20-75AC3548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2">
              <a:extLst>
                <a:ext uri="{FF2B5EF4-FFF2-40B4-BE49-F238E27FC236}">
                  <a16:creationId xmlns:a16="http://schemas.microsoft.com/office/drawing/2014/main" id="{68367A65-81E4-E12A-6CA9-808A1CE83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3">
              <a:extLst>
                <a:ext uri="{FF2B5EF4-FFF2-40B4-BE49-F238E27FC236}">
                  <a16:creationId xmlns:a16="http://schemas.microsoft.com/office/drawing/2014/main" id="{BC1F1827-9497-ECB5-91F1-454F5F974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4">
              <a:extLst>
                <a:ext uri="{FF2B5EF4-FFF2-40B4-BE49-F238E27FC236}">
                  <a16:creationId xmlns:a16="http://schemas.microsoft.com/office/drawing/2014/main" id="{9C071E04-712B-826E-FE0E-B2BE58FAD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5">
              <a:extLst>
                <a:ext uri="{FF2B5EF4-FFF2-40B4-BE49-F238E27FC236}">
                  <a16:creationId xmlns:a16="http://schemas.microsoft.com/office/drawing/2014/main" id="{B1EB4A02-D4E6-4E94-696C-853723C67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16">
              <a:extLst>
                <a:ext uri="{FF2B5EF4-FFF2-40B4-BE49-F238E27FC236}">
                  <a16:creationId xmlns:a16="http://schemas.microsoft.com/office/drawing/2014/main" id="{C905C9EB-2AD0-162C-780B-1FDDA106F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17">
              <a:extLst>
                <a:ext uri="{FF2B5EF4-FFF2-40B4-BE49-F238E27FC236}">
                  <a16:creationId xmlns:a16="http://schemas.microsoft.com/office/drawing/2014/main" id="{4A0AF6B7-5D0C-7B86-8B7A-41F7A17D7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22" name="Picture 18">
              <a:extLst>
                <a:ext uri="{FF2B5EF4-FFF2-40B4-BE49-F238E27FC236}">
                  <a16:creationId xmlns:a16="http://schemas.microsoft.com/office/drawing/2014/main" id="{7641FADE-01DE-5F81-9A50-111318297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23" name="Picture 19">
              <a:extLst>
                <a:ext uri="{FF2B5EF4-FFF2-40B4-BE49-F238E27FC236}">
                  <a16:creationId xmlns:a16="http://schemas.microsoft.com/office/drawing/2014/main" id="{7EE45C80-31BC-402F-1DA2-A3119E27D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30" name="Graphic 29" descr="Building outline">
            <a:extLst>
              <a:ext uri="{FF2B5EF4-FFF2-40B4-BE49-F238E27FC236}">
                <a16:creationId xmlns:a16="http://schemas.microsoft.com/office/drawing/2014/main" id="{0906BE75-6D6E-885B-11FC-3AD13E10B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5981" y="2732701"/>
            <a:ext cx="449834" cy="4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0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85F578-6D74-A052-ED12-B6E686CF3E86}"/>
              </a:ext>
            </a:extLst>
          </p:cNvPr>
          <p:cNvSpPr/>
          <p:nvPr/>
        </p:nvSpPr>
        <p:spPr>
          <a:xfrm>
            <a:off x="609600" y="816429"/>
            <a:ext cx="5334000" cy="2460171"/>
          </a:xfrm>
          <a:prstGeom prst="roundRect">
            <a:avLst/>
          </a:prstGeom>
          <a:solidFill>
            <a:srgbClr val="F0D553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CD53C9-0534-ACA8-CA86-22E0A1104210}"/>
              </a:ext>
            </a:extLst>
          </p:cNvPr>
          <p:cNvSpPr/>
          <p:nvPr/>
        </p:nvSpPr>
        <p:spPr>
          <a:xfrm>
            <a:off x="615043" y="3429000"/>
            <a:ext cx="10961914" cy="3145971"/>
          </a:xfrm>
          <a:prstGeom prst="roundRect">
            <a:avLst/>
          </a:prstGeom>
          <a:solidFill>
            <a:srgbClr val="D6373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A140F0-549D-EB40-A6E6-10202B3CAB16}"/>
              </a:ext>
            </a:extLst>
          </p:cNvPr>
          <p:cNvSpPr/>
          <p:nvPr/>
        </p:nvSpPr>
        <p:spPr>
          <a:xfrm>
            <a:off x="6193971" y="816429"/>
            <a:ext cx="5334000" cy="2460171"/>
          </a:xfrm>
          <a:prstGeom prst="roundRect">
            <a:avLst/>
          </a:prstGeom>
          <a:solidFill>
            <a:srgbClr val="3A7ABA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85EE3-E17A-B1A9-9120-49A56E4F6F97}"/>
              </a:ext>
            </a:extLst>
          </p:cNvPr>
          <p:cNvSpPr txBox="1"/>
          <p:nvPr/>
        </p:nvSpPr>
        <p:spPr>
          <a:xfrm>
            <a:off x="928929" y="944901"/>
            <a:ext cx="4463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AGENDA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ANALYTICAL TEAM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PROJECT PROBLEM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PROCESS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INSIGHTS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RECOMMENDATIONS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SUMMARY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A71E0-9265-A118-8C6D-E73093AFE960}"/>
              </a:ext>
            </a:extLst>
          </p:cNvPr>
          <p:cNvSpPr txBox="1"/>
          <p:nvPr/>
        </p:nvSpPr>
        <p:spPr>
          <a:xfrm>
            <a:off x="6433458" y="1029829"/>
            <a:ext cx="4463143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DATA ANALYTS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Ohenenana Sintim Poku Annor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Rene  </a:t>
            </a:r>
            <a:r>
              <a:rPr lang="en-US" sz="1400" b="1" dirty="0" err="1">
                <a:solidFill>
                  <a:schemeClr val="bg1"/>
                </a:solidFill>
              </a:rPr>
              <a:t>Adu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Missah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Kenneth </a:t>
            </a:r>
            <a:r>
              <a:rPr lang="en-US" sz="1400" b="1" dirty="0" err="1">
                <a:solidFill>
                  <a:schemeClr val="bg1"/>
                </a:solidFill>
              </a:rPr>
              <a:t>Akonnor</a:t>
            </a:r>
            <a:r>
              <a:rPr lang="en-US" sz="1400" b="1" dirty="0">
                <a:solidFill>
                  <a:schemeClr val="bg1"/>
                </a:solidFill>
              </a:rPr>
              <a:t> Hayford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Justina Arthur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Suzzy</a:t>
            </a:r>
            <a:r>
              <a:rPr lang="en-US" sz="1400" b="1" dirty="0">
                <a:solidFill>
                  <a:schemeClr val="bg1"/>
                </a:solidFill>
              </a:rPr>
              <a:t> Lartey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Diana Graham </a:t>
            </a:r>
            <a:r>
              <a:rPr lang="en-US" sz="1400" b="1" dirty="0" err="1">
                <a:solidFill>
                  <a:schemeClr val="bg1"/>
                </a:solidFill>
              </a:rPr>
              <a:t>Adusei</a:t>
            </a:r>
            <a:r>
              <a:rPr lang="en-US" sz="1400" b="1" dirty="0">
                <a:solidFill>
                  <a:schemeClr val="bg1"/>
                </a:solidFill>
              </a:rPr>
              <a:t> Acquaah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Genevieve </a:t>
            </a:r>
            <a:r>
              <a:rPr lang="en-US" sz="1400" b="1" dirty="0" err="1">
                <a:solidFill>
                  <a:schemeClr val="bg1"/>
                </a:solidFill>
              </a:rPr>
              <a:t>Naa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Teteley</a:t>
            </a:r>
            <a:r>
              <a:rPr lang="en-US" sz="1400" b="1" dirty="0">
                <a:solidFill>
                  <a:schemeClr val="bg1"/>
                </a:solidFill>
              </a:rPr>
              <a:t> Quarshie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Eunice </a:t>
            </a:r>
            <a:r>
              <a:rPr lang="en-US" sz="1400" b="1" dirty="0" err="1">
                <a:solidFill>
                  <a:schemeClr val="bg1"/>
                </a:solidFill>
              </a:rPr>
              <a:t>Danso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sz="13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sz="1300" dirty="0">
              <a:solidFill>
                <a:schemeClr val="bg1"/>
              </a:solidFill>
              <a:latin typeface="Abadi Extra Light" panose="020B02040201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7CCF7-0CAF-0223-D7A2-54E2C1E33808}"/>
              </a:ext>
            </a:extLst>
          </p:cNvPr>
          <p:cNvSpPr txBox="1"/>
          <p:nvPr/>
        </p:nvSpPr>
        <p:spPr>
          <a:xfrm>
            <a:off x="713013" y="3724712"/>
            <a:ext cx="10961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Business Context</a:t>
            </a:r>
          </a:p>
          <a:p>
            <a:r>
              <a:rPr lang="en-US" sz="2000" dirty="0">
                <a:solidFill>
                  <a:schemeClr val="bg1"/>
                </a:solidFill>
              </a:rPr>
              <a:t>GhanaPay is a rapidly growing fintech company in Ghana, providing mobile money services, digital payments, and micro-lending solutions.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The Business Problem 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•What key challenges or gaps could be affecting customer experience or business growth?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•What areas of the business (e.g., mobile money, micro-lending, payment volume) should be tracked to make better decisions?</a:t>
            </a:r>
          </a:p>
        </p:txBody>
      </p:sp>
      <p:pic>
        <p:nvPicPr>
          <p:cNvPr id="3" name="Graphic 2" descr="Meeting outline">
            <a:extLst>
              <a:ext uri="{FF2B5EF4-FFF2-40B4-BE49-F238E27FC236}">
                <a16:creationId xmlns:a16="http://schemas.microsoft.com/office/drawing/2014/main" id="{4352A2A6-C692-1481-417C-B5AFDB9C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1314" y="769242"/>
            <a:ext cx="754758" cy="7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79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864" y="270769"/>
            <a:ext cx="6695023" cy="6316462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68928" y="685261"/>
            <a:ext cx="1236641" cy="1187499"/>
            <a:chOff x="0" y="0"/>
            <a:chExt cx="2473282" cy="2374997"/>
          </a:xfrm>
          <a:solidFill>
            <a:schemeClr val="tx1"/>
          </a:solidFill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05836" y="1759987"/>
            <a:ext cx="1236641" cy="1187499"/>
            <a:chOff x="0" y="0"/>
            <a:chExt cx="2473282" cy="2374997"/>
          </a:xfrm>
          <a:solidFill>
            <a:schemeClr val="tx1"/>
          </a:solidFill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3742745" y="2834712"/>
            <a:ext cx="1236641" cy="1187499"/>
            <a:chOff x="0" y="0"/>
            <a:chExt cx="2473282" cy="2374997"/>
          </a:xfrm>
          <a:solidFill>
            <a:schemeClr val="tx1"/>
          </a:solidFill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4979654" y="3909437"/>
            <a:ext cx="1236641" cy="1187499"/>
            <a:chOff x="0" y="0"/>
            <a:chExt cx="2473282" cy="2374997"/>
          </a:xfrm>
          <a:solidFill>
            <a:schemeClr val="tx1"/>
          </a:solidFill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  <a:grpFill/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6216562" y="4984163"/>
            <a:ext cx="1236641" cy="1187499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7111879" y="685800"/>
            <a:ext cx="4428363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53963" y="914906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23098" y="1989362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738816" y="5219080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62587" y="4136511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264500" y="3070168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7874E1-4822-8B8B-45F5-3CDE6846C345}"/>
              </a:ext>
            </a:extLst>
          </p:cNvPr>
          <p:cNvSpPr txBox="1"/>
          <p:nvPr/>
        </p:nvSpPr>
        <p:spPr>
          <a:xfrm>
            <a:off x="2719339" y="921294"/>
            <a:ext cx="35809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</a:rPr>
              <a:t>Data  understanding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AB35B4-22F5-80E8-3BE2-B5ED1B42CF31}"/>
              </a:ext>
            </a:extLst>
          </p:cNvPr>
          <p:cNvSpPr txBox="1"/>
          <p:nvPr/>
        </p:nvSpPr>
        <p:spPr>
          <a:xfrm>
            <a:off x="3769886" y="1775261"/>
            <a:ext cx="35809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</a:rPr>
              <a:t>Data  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93298A-84BC-0679-6880-52B14310CBC7}"/>
              </a:ext>
            </a:extLst>
          </p:cNvPr>
          <p:cNvSpPr txBox="1"/>
          <p:nvPr/>
        </p:nvSpPr>
        <p:spPr>
          <a:xfrm>
            <a:off x="5065685" y="2858423"/>
            <a:ext cx="35809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</a:rPr>
              <a:t>Data  modeling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B20605-0ACC-7A86-89F5-695AFF2E39A0}"/>
              </a:ext>
            </a:extLst>
          </p:cNvPr>
          <p:cNvSpPr txBox="1"/>
          <p:nvPr/>
        </p:nvSpPr>
        <p:spPr>
          <a:xfrm>
            <a:off x="6369192" y="3931645"/>
            <a:ext cx="35809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</a:rPr>
              <a:t>Data Analysis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8FA3E-A09F-A217-20C9-A2F447FD28C0}"/>
              </a:ext>
            </a:extLst>
          </p:cNvPr>
          <p:cNvSpPr txBox="1"/>
          <p:nvPr/>
        </p:nvSpPr>
        <p:spPr>
          <a:xfrm>
            <a:off x="7590933" y="5096936"/>
            <a:ext cx="358090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6454859-BB90-4C0A-92DA-7D8B8777DE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609384"/>
                  </p:ext>
                </p:extLst>
              </p:nvPr>
            </p:nvGraphicFramePr>
            <p:xfrm>
              <a:off x="0" y="1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6454859-BB90-4C0A-92DA-7D8B8777DE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66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ECE0AD-E424-87A6-8A03-007AEB23DE1B}"/>
              </a:ext>
            </a:extLst>
          </p:cNvPr>
          <p:cNvSpPr/>
          <p:nvPr/>
        </p:nvSpPr>
        <p:spPr>
          <a:xfrm>
            <a:off x="60610" y="737255"/>
            <a:ext cx="5687727" cy="1893403"/>
          </a:xfrm>
          <a:prstGeom prst="roundRect">
            <a:avLst>
              <a:gd name="adj" fmla="val 84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32B8D-02E8-36C2-7B7B-BB78D53D3795}"/>
              </a:ext>
            </a:extLst>
          </p:cNvPr>
          <p:cNvSpPr txBox="1"/>
          <p:nvPr/>
        </p:nvSpPr>
        <p:spPr>
          <a:xfrm>
            <a:off x="288584" y="814777"/>
            <a:ext cx="5807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2E6B49"/>
                </a:solidFill>
                <a:latin typeface="Abadi Extra Light" panose="020B0204020104020204" pitchFamily="34" charset="0"/>
              </a:rPr>
              <a:t>Service Category</a:t>
            </a:r>
          </a:p>
          <a:p>
            <a:r>
              <a:rPr lang="en-US" sz="1400" b="1" dirty="0">
                <a:solidFill>
                  <a:srgbClr val="3A7ABA"/>
                </a:solidFill>
              </a:rPr>
              <a:t>Mobile Money Services – Mobile Money transfer </a:t>
            </a:r>
          </a:p>
          <a:p>
            <a:r>
              <a:rPr lang="en-US" sz="1400" b="1" dirty="0">
                <a:solidFill>
                  <a:srgbClr val="3A7ABA"/>
                </a:solidFill>
              </a:rPr>
              <a:t>Digital Payments  – Airtime Purchase, Bill Payments, Merchant Payment</a:t>
            </a:r>
          </a:p>
          <a:p>
            <a:r>
              <a:rPr lang="en-US" sz="1400" b="1" dirty="0">
                <a:solidFill>
                  <a:srgbClr val="3A7ABA"/>
                </a:solidFill>
              </a:rPr>
              <a:t>Micro-lending Solutions – Loan Repayment, Loan Disbursement</a:t>
            </a:r>
          </a:p>
          <a:p>
            <a:endParaRPr lang="en-US" sz="1400" b="1" dirty="0">
              <a:solidFill>
                <a:srgbClr val="3A7ABA"/>
              </a:solidFill>
            </a:endParaRPr>
          </a:p>
          <a:p>
            <a:r>
              <a:rPr lang="en-US" sz="1400" b="1" dirty="0">
                <a:solidFill>
                  <a:srgbClr val="2E6B49"/>
                </a:solidFill>
              </a:rPr>
              <a:t>Channel</a:t>
            </a:r>
          </a:p>
          <a:p>
            <a:r>
              <a:rPr lang="en-US" sz="1400" b="1" dirty="0">
                <a:solidFill>
                  <a:srgbClr val="3A7ABA"/>
                </a:solidFill>
              </a:rPr>
              <a:t>Mobile App – Android , IOS</a:t>
            </a:r>
          </a:p>
          <a:p>
            <a:r>
              <a:rPr lang="en-US" sz="1400" b="1" dirty="0">
                <a:solidFill>
                  <a:srgbClr val="3A7ABA"/>
                </a:solidFill>
              </a:rPr>
              <a:t>USSD - USSD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079909-516C-19B4-3F5E-7A88795ECE7E}"/>
              </a:ext>
            </a:extLst>
          </p:cNvPr>
          <p:cNvSpPr/>
          <p:nvPr/>
        </p:nvSpPr>
        <p:spPr>
          <a:xfrm>
            <a:off x="107227" y="2928186"/>
            <a:ext cx="5762448" cy="3508902"/>
          </a:xfrm>
          <a:prstGeom prst="roundRect">
            <a:avLst>
              <a:gd name="adj" fmla="val 84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1913AA-2A5E-413E-8FD3-4A489B73B42B}"/>
              </a:ext>
            </a:extLst>
          </p:cNvPr>
          <p:cNvSpPr txBox="1"/>
          <p:nvPr/>
        </p:nvSpPr>
        <p:spPr>
          <a:xfrm>
            <a:off x="60610" y="3133572"/>
            <a:ext cx="5762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2E6B49"/>
                </a:solidFill>
                <a:latin typeface="Abadi Extra Light" panose="020B0204020104020204" pitchFamily="34" charset="0"/>
              </a:rPr>
              <a:t>Insights</a:t>
            </a:r>
            <a:endParaRPr lang="en-US" sz="1400" dirty="0">
              <a:latin typeface="Abadi Extra Light" panose="020B02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A79BC"/>
                </a:solidFill>
              </a:rPr>
              <a:t>The analysis revealed there is an 8% transaction failure rate and this could pose a risk to customer experience.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A79BC"/>
                </a:solidFill>
              </a:rPr>
              <a:t>Transaction volume and value are very low in Accra, this could indicate untapped growth potential.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A79BC"/>
                </a:solidFill>
              </a:rPr>
              <a:t>Transaction volume steadily increased from GHS15,547.81 in January to a peak of GHS18,217.96 in March. However, in April, it dropped sharply to GHS833.24 — a significant decrease of about 95.4% compared to March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badi Extra Light" panose="020B0204020104020204" pitchFamily="34" charset="0"/>
            </a:endParaRPr>
          </a:p>
          <a:p>
            <a:endParaRPr lang="en-US" sz="1400" dirty="0">
              <a:latin typeface="Abadi Extra Light" panose="020B0204020104020204" pitchFamily="34" charset="0"/>
            </a:endParaRPr>
          </a:p>
          <a:p>
            <a:endParaRPr lang="en-US" sz="1400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3D493F8-2A23-B97A-881E-B82172BB1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874119"/>
              </p:ext>
            </p:extLst>
          </p:nvPr>
        </p:nvGraphicFramePr>
        <p:xfrm>
          <a:off x="6503437" y="3690731"/>
          <a:ext cx="5243804" cy="2481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A1145DD-9C6D-42CF-84A0-39A664B5D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02986"/>
              </p:ext>
            </p:extLst>
          </p:nvPr>
        </p:nvGraphicFramePr>
        <p:xfrm>
          <a:off x="6443665" y="475525"/>
          <a:ext cx="5414783" cy="295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990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D31413-4A32-CD22-1911-FB122B804EFF}"/>
              </a:ext>
            </a:extLst>
          </p:cNvPr>
          <p:cNvSpPr/>
          <p:nvPr/>
        </p:nvSpPr>
        <p:spPr>
          <a:xfrm>
            <a:off x="5607956" y="761486"/>
            <a:ext cx="6177516" cy="5297716"/>
          </a:xfrm>
          <a:prstGeom prst="roundRect">
            <a:avLst>
              <a:gd name="adj" fmla="val 61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10151-E2D7-F2B6-D2B4-36661175ED1B}"/>
              </a:ext>
            </a:extLst>
          </p:cNvPr>
          <p:cNvSpPr txBox="1"/>
          <p:nvPr/>
        </p:nvSpPr>
        <p:spPr>
          <a:xfrm>
            <a:off x="5672935" y="1016893"/>
            <a:ext cx="6177516" cy="5658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/>
              <a:t>Insights</a:t>
            </a:r>
            <a:endParaRPr lang="en-US" sz="1400" b="1" dirty="0">
              <a:solidFill>
                <a:srgbClr val="3A79BC"/>
              </a:solidFill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A79BC"/>
                </a:solidFill>
              </a:rPr>
              <a:t>Number of transaction is at its highest in the Morning and had the highest failed transactions compared to Afternoon and Evening session.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A79BC"/>
                </a:solidFill>
              </a:rPr>
              <a:t>Mobile app had the highest number of transaction and volume compared to USSD. Mobile App Generates 73% of transaction value vs. USSD (27%).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5C90C6"/>
                </a:solidFill>
              </a:rPr>
              <a:t>Digital Payments and Micro-lending solutions account for 80% of Ghana Pay's transaction volume, indicating they are the company’s core drivers. It is therefore recommended that strategic efforts and resources be focused on enhancing and expanding these services</a:t>
            </a:r>
          </a:p>
          <a:p>
            <a:pPr algn="ctr">
              <a:lnSpc>
                <a:spcPct val="150000"/>
              </a:lnSpc>
            </a:pPr>
            <a:endParaRPr lang="en-US" sz="1400" b="1" dirty="0">
              <a:latin typeface="Abadi Extra Light" panose="020B02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latin typeface="Abadi Extra Light" panose="020B02040201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53BAB2-4BFE-41D6-A6AC-FF5F14E5B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590066"/>
              </p:ext>
            </p:extLst>
          </p:nvPr>
        </p:nvGraphicFramePr>
        <p:xfrm>
          <a:off x="189358" y="848994"/>
          <a:ext cx="2735607" cy="2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71F0E6A-87DC-99BC-CC04-64E3DEFC29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942983"/>
              </p:ext>
            </p:extLst>
          </p:nvPr>
        </p:nvGraphicFramePr>
        <p:xfrm>
          <a:off x="2872349" y="401178"/>
          <a:ext cx="2735607" cy="2736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626F0DF-68B4-477C-B9E5-B3669CF9A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691968"/>
              </p:ext>
            </p:extLst>
          </p:nvPr>
        </p:nvGraphicFramePr>
        <p:xfrm>
          <a:off x="815866" y="3845905"/>
          <a:ext cx="3669048" cy="2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1822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A94FDC-2701-08DE-99CF-7B5AA98286A4}"/>
              </a:ext>
            </a:extLst>
          </p:cNvPr>
          <p:cNvSpPr/>
          <p:nvPr/>
        </p:nvSpPr>
        <p:spPr>
          <a:xfrm>
            <a:off x="217714" y="174172"/>
            <a:ext cx="11701805" cy="2627085"/>
          </a:xfrm>
          <a:prstGeom prst="roundRect">
            <a:avLst>
              <a:gd name="adj" fmla="val 61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48973B-9D42-7C0D-346D-59834FFD6A11}"/>
              </a:ext>
            </a:extLst>
          </p:cNvPr>
          <p:cNvSpPr txBox="1"/>
          <p:nvPr/>
        </p:nvSpPr>
        <p:spPr>
          <a:xfrm>
            <a:off x="435430" y="328390"/>
            <a:ext cx="11197770" cy="2780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Abadi Extra Light" panose="020B0204020104020204" pitchFamily="34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84C1"/>
                </a:solidFill>
              </a:rPr>
              <a:t>Investigate why users aren’t transacting(April) repeatedly and target re-engagement campaigns for inactive users (e.g., SMS/email reminders, loyalty rewards).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B84C1"/>
                </a:solidFill>
              </a:rPr>
              <a:t>Explore Accra’s underperformance—competition, poor marketing, or infrastructure gaps. Prioritize localized campaigns (e.g., partnerships with local businesses).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4B84C1"/>
                </a:solidFill>
              </a:rPr>
              <a:t>Focus on app improvement (e.g., UX/UI, stability).</a:t>
            </a:r>
            <a:endParaRPr lang="en-US" b="1" dirty="0"/>
          </a:p>
          <a:p>
            <a:pPr algn="ctr">
              <a:lnSpc>
                <a:spcPct val="150000"/>
              </a:lnSpc>
            </a:pPr>
            <a:endParaRPr lang="en-US" sz="1400" b="1" dirty="0">
              <a:latin typeface="Abadi Extra Light" panose="020B02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2E269A-D9B0-437A-A803-3BA8704C574E}"/>
              </a:ext>
            </a:extLst>
          </p:cNvPr>
          <p:cNvSpPr/>
          <p:nvPr/>
        </p:nvSpPr>
        <p:spPr>
          <a:xfrm>
            <a:off x="245097" y="3367314"/>
            <a:ext cx="11701805" cy="3062515"/>
          </a:xfrm>
          <a:prstGeom prst="roundRect">
            <a:avLst>
              <a:gd name="adj" fmla="val 61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D925-3521-4F0C-A060-163FF51710F8}"/>
              </a:ext>
            </a:extLst>
          </p:cNvPr>
          <p:cNvSpPr txBox="1"/>
          <p:nvPr/>
        </p:nvSpPr>
        <p:spPr>
          <a:xfrm>
            <a:off x="558799" y="3600326"/>
            <a:ext cx="1107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Conclusion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4B84C1"/>
                </a:solidFill>
              </a:rPr>
              <a:t>Transaction volumes peaked in March but dropped sharply in April, highlighting the need for user re-engagement. Accra shows untapped potential despite being the capital. Mobile App dominates usage, while Digital Payments and Micro-lending drive most transactions. Addressing the 8% failure rate and improving peak-time performance are key to enhancing user experience and growth.</a:t>
            </a:r>
          </a:p>
          <a:p>
            <a:pPr algn="ctr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58043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84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4609" y="3701498"/>
            <a:ext cx="3590492" cy="289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733" spc="-17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5619" y="2399483"/>
            <a:ext cx="2364397" cy="2247499"/>
            <a:chOff x="0" y="0"/>
            <a:chExt cx="4728794" cy="4494997"/>
          </a:xfrm>
          <a:solidFill>
            <a:schemeClr val="bg1"/>
          </a:solidFill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  <a:grpFill/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F0D553"/>
              </a:solidFill>
            </p:spPr>
            <p:txBody>
              <a:bodyPr/>
              <a:lstStyle/>
              <a:p>
                <a:endParaRPr lang="en-US" sz="1200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112718" y="2785583"/>
            <a:ext cx="3819886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44742" y="-760204"/>
            <a:ext cx="11502517" cy="134471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344742" y="6262913"/>
            <a:ext cx="11502517" cy="134471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90F79C85-D8BA-4B43-929A-233A2B6FD644}">
  <we:reference id="wa200003233" version="2.0.0.3" store="en-US" storeType="OMEX"/>
  <we:alternateReferences>
    <we:reference id="wa200003233" version="2.0.0.3" store="wa200003233" storeType="OMEX"/>
  </we:alternateReferences>
  <we:properties>
    <we:property name="embedUrl" value="&quot;/reportEmbed?reportId=ebd8646f-7f0c-4588-92c4-ae125e936343&amp;config=eyJjbHVzdGVyVXJsIjoiaHR0cHM6Ly9XQUJJLVVTLUVBU1QyLUMtUFJJTUFSWS1yZWRpcmVjdC5hbmFseXNpcy53aW5kb3dzLm5ldCIsImVtYmVkRmVhdHVyZXMiOnsidXNhZ2VNZXRyaWNzVk5leHQiOnRydWV9fQ%3D%3D&amp;disableSensitivityBanner=true&amp;storytellingChangeViewModeShortcutKeys=true&quot;"/>
    <we:property name="bookmark" value="&quot;H4sIAAAAAAAAA+1YTW/bOBD9KwYvvRgL6tvKzXFa7ALpItgY2cMihxE5ttnKokFR3ngD//cdUrYT107dNmkdF70EMWc0H+89DSneM6nqWQmLP2GK7Iyda/1xCuZjJ2BdVrVrAFnYy4M0hjBNi4QHMgOy6plVuqrZ2T2zYMZob1TdQOkC0eI/LBQoI8hjmSSRzCLOozxnt10GZXkFY+czgrLGLpuhqXUFpfoP2xBksqbBZZfh3azUBlyiawsWXbI5udNvKiz4LaI6QFg1x2sUtl2VyUgEYZzwIk4x7yW9MENyq1sHX+9eFxfapx/oyoKqKI1bC4sioSYiLDLsBYhxLrxvrapxuSr44dnhYuYgs3hnC33nUCo+UGIXabmkhgALHkE8KiDNOe/lmQx9tJEq7SphsXh7NzOEIOHaRuvLOVSEJvOAGKzb/u/Ze4S6MT7A2y3DtW6MwL9w5E2VVXZBcS76wz5zVVwZTaD7taG2UHb6U91U1tsm+t+BQcJasjO+7P7AIgZNbfXUoXDcOqpmWqDp6FFnaKCqYaWb3aJuaeWzMhBg5Mq0pQT6YSSa84Vn+UKZtXjD7ie1vzzDVDXZYylEkRRchJz+ppFIgvigDgfU+FgbJXw/2+gPdNlMq+fUeamFf9GPzP6Tr8JhtksSMBqU52AGEzD2NZG+npPk8+HRJFxR2tb0ohze+nlXBDzLuRRJJPKi4IHI0uhZOvtdoQEjJotLnGO5W+vGvmta13kDRrVbiu/rq/tdbZWbMGwLggu3TTm3R5X4xc7DgjOv6mfvabeZnKzmS9on92r9sNp+WiZb5fMsiOI0GwkeAudpkqaQn8ZO/33H/KM9tbPRwzcob6b2C+/nH7JPINjKbgRZAXHG0zDJo0hEQST5kTd2oqmq6A051Rn3a19/RGGrsixFCDGP0pQLyHtciODYKhuqKbozu51gR8K+kXKi3xCvTn1P9vbDBuAO1a0q9944HFeV7tai+Sbe61IJNFtkM/o4HnsCx1jRCaT0fczabArrh163/7tZ35iQJt4ZPfWPrc4+7h3Y7qDL2gq4o/PvCTrJeNoqqewKgD8+AaX+cmbXRzXK/BRWlPcGysZfI1HYS2XbZu/bZXJ98w5UifKNc75tv2n9YxIs7AFlqqWHDT33+yOeQ62EC7j+RN6r5E1dLyqOVr4BnRZDjGUMEPSSmEZrevhu6FUc1k58srY4/Rquh0+XIEI5ghEPiyJOE5Sk0MPXRt9TE/05vchjfMbpbgzNGI9I+04H7TBb7h/8urH1DAReQYV7Bh3hC5V0nX922LnbdeZzEBSqKA8NR39RvxmNy+X/7O8dYDYYAAA=&quot;"/>
    <we:property name="datasetId" value="&quot;7637896a-d079-4216-8c47-7ddc9454d0ea&quot;"/>
    <we:property name="pageName" value="&quot;d5fc12450b46e985827e&quot;"/>
    <we:property name="reportUrl" value="&quot;/links/KIur_LmjIS?ctid=bd697c1b-c481-479c-841e-c618542675c3&amp;bookmarkGuid=3122f96c-8e08-43b3-93a6-6440113e65fa&quot;"/>
    <we:property name="reportName" value="&quot;GhanaPay Dashboard&quot;"/>
    <we:property name="reportState" value="&quot;CONNECTED&quot;"/>
    <we:property name="pageDisplayName" value="&quot;Page 1&quot;"/>
    <we:property name="backgroundColor" value="&quot;#9BBFE0&quot;"/>
    <we:property name="initialStateBookmark" value="&quot;H4sIAAAAAAAAA+1Y328aORD+V5Bf+oJO3t9s3giJdFKTNmpQXqroNLZnwe2yRl4vFy7ifz/bu6HhIEXXJCVUfUHamWE8M9/nGdv3RMh6XsLyA8yQnJBTpb7OQH/tBaRPqk728eP7y+Gn9399GF6eW7GaG6mqmpzcEwN6guZG1g2UzoMVfr7tEyjLK5i4rwLKGvtkjrpWFZTyH2yNrcroBld9gnfzUmlwLq8NGHRuF9bcftu1gz8iuyJwIxd4jdy0UpEUPAjjhLI4xXyQDMIMrVndGvjIdpo41375kaoMyMou42QhY0keiwhZhoMAMc65t61lNSm7gL/9d7ycu6oYvDNM3bl6sC92YedptbIJATIaQVwwSHNKB3kmQu+tkKXpFmTL87u5trWyFWy9DcUCKo6C+IJorNv878klQt1o7+B8Q3GtGs3xExZeVRlpltbP2XA8JC6KK61s0b1srAyUveFMNZXxuqn6e6TR1lqQE7rq/8QgRk1t1MxV4bBxVM2Moe6pojfWUNXQ8WY7qFsr+S4NOGjRqTaYYD+0QH269CifSf1A3rD/n9hfHmEbtdXHgnOWMMpDan/TiCdBvJeHI5v4RGnJfT6b1R+psplVz4nzQnG/0Q+M/pNbYT/apSUwahSnoEdT0OYtgf7QJ63Nl0edsIO0jelFMbz1/Y4FNMup4EnEc8ZowLM0ehbP/pSoQfPp8gIXWG7HutZvqx7ivAEt25Hi8/rf+XbTcO2GbJTgzI0pZ/YoEi/sfRM4dRc/ubTTZnq0nC/tnNzJ9f1s+2WRbJlPsyCK06zgNARK0yRNIT+OSf+6bf7RTO2t+fADzJvL3cT79ZvsExVsaVdAxiDOaBomeRTxKIgEPfBgtzBVld0hx9rjfs/1RxC2LMtShBDzKE0ph3xAOQ8OzbKxnKE7s5sp9gTsailHeod4c+x7Mref1gC3oG5ZGVpII7CX9SSJRBZRGuX7R+7rstK9WjQ/hHtdSo56A2xiL8cTD6AAAz6JebuUxFavhFejz/GeXEibd+v7BsrGuX13CrXk7xxa3VVwJ2LevH4hvNZFaGEK7KkoxFjEAMEgiW0LSfe/gbyJQ8mRd5C2Tr+byP5TFPBQFFDQkLE4TVBYhu5/HnlNTgwXdiNP8BmnmAk0Ezwg7FsZ+FI7o10NTjWmngPHK6hwR6Oz9YVKuMy/2+zcKzLxa9hSSFbua47+QXrdGlerfwFd6xxOARcAAA==&quot;"/>
    <we:property name="isFiltersActionButtonVisible" value="false"/>
    <we:property name="isVisualContainerHeaderHidden" value="false"/>
    <we:property name="reportEmbeddedTime" value="&quot;2025-05-01T16:18:57.844Z&quot;"/>
    <we:property name="creatorTenantId" value="&quot;bd697c1b-c481-479c-841e-c618542675c3&quot;"/>
    <we:property name="creatorUserId" value="&quot;1003200433757C30&quot;"/>
    <we:property name="creatorSessionId" value="&quot;e838505c-7af5-4e00-93fb-6d0bfbdf8ea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500</Words>
  <Application>Microsoft Office PowerPoint</Application>
  <PresentationFormat>Widescreen</PresentationFormat>
  <Paragraphs>76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Abadi Extra Light</vt:lpstr>
      <vt:lpstr>Aptos</vt:lpstr>
      <vt:lpstr>Aptos Display</vt:lpstr>
      <vt:lpstr>Arial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OheneNana Sintim Poku Annor</dc:creator>
  <cp:lastModifiedBy>Tee 💜</cp:lastModifiedBy>
  <cp:revision>147</cp:revision>
  <dcterms:created xsi:type="dcterms:W3CDTF">2025-04-06T14:40:32Z</dcterms:created>
  <dcterms:modified xsi:type="dcterms:W3CDTF">2025-05-01T18:35:22Z</dcterms:modified>
</cp:coreProperties>
</file>