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  <p:sldMasterId id="2147483721" r:id="rId5"/>
  </p:sldMasterIdLst>
  <p:notesMasterIdLst>
    <p:notesMasterId r:id="rId36"/>
  </p:notesMasterIdLst>
  <p:sldIdLst>
    <p:sldId id="257" r:id="rId6"/>
    <p:sldId id="359" r:id="rId7"/>
    <p:sldId id="362" r:id="rId8"/>
    <p:sldId id="363" r:id="rId9"/>
    <p:sldId id="367" r:id="rId10"/>
    <p:sldId id="365" r:id="rId11"/>
    <p:sldId id="364" r:id="rId12"/>
    <p:sldId id="371" r:id="rId13"/>
    <p:sldId id="372" r:id="rId14"/>
    <p:sldId id="373" r:id="rId15"/>
    <p:sldId id="388" r:id="rId16"/>
    <p:sldId id="390" r:id="rId17"/>
    <p:sldId id="389" r:id="rId18"/>
    <p:sldId id="374" r:id="rId19"/>
    <p:sldId id="368" r:id="rId20"/>
    <p:sldId id="369" r:id="rId21"/>
    <p:sldId id="381" r:id="rId22"/>
    <p:sldId id="375" r:id="rId23"/>
    <p:sldId id="380" r:id="rId24"/>
    <p:sldId id="379" r:id="rId25"/>
    <p:sldId id="377" r:id="rId26"/>
    <p:sldId id="378" r:id="rId27"/>
    <p:sldId id="383" r:id="rId28"/>
    <p:sldId id="386" r:id="rId29"/>
    <p:sldId id="384" r:id="rId30"/>
    <p:sldId id="385" r:id="rId31"/>
    <p:sldId id="382" r:id="rId32"/>
    <p:sldId id="366" r:id="rId33"/>
    <p:sldId id="387" r:id="rId34"/>
    <p:sldId id="360" r:id="rId3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F10"/>
    <a:srgbClr val="D8A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3714" autoAdjust="0"/>
  </p:normalViewPr>
  <p:slideViewPr>
    <p:cSldViewPr>
      <p:cViewPr varScale="1">
        <p:scale>
          <a:sx n="86" d="100"/>
          <a:sy n="86" d="100"/>
        </p:scale>
        <p:origin x="1488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5A7A4FFA-8150-40F1-AD4F-9065547CEE21}" type="datetimeFigureOut">
              <a:rPr lang="zh-TW" altLang="en-US"/>
              <a:pPr>
                <a:defRPr/>
              </a:pPr>
              <a:t>2020/4/29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40D96AD-20E4-4A50-8B4C-09BA287D70D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您可以將範本分解為更小、可重用的元件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並在部署時將它們連結在一起。 您還可以將一個範本嵌套在另一個範本中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通過使用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範本工具套件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(arm-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測試範本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確保範本遵循建議的準則。 此測試套件是一個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腳本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可以將範本整合到持續整合和持續部署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(CI/CD)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264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726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開頭的都是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7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4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7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47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44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434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431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081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0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資源管理器會將範本轉換為 </a:t>
            </a:r>
            <a:r>
              <a:rPr lang="en-US" altLang="zh-TW" sz="1200" dirty="0"/>
              <a:t>REST API </a:t>
            </a:r>
            <a:r>
              <a:rPr lang="zh-TW" altLang="en-US" sz="1200" dirty="0"/>
              <a:t>操作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9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694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600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322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810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0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489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Azure Deployment Manager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Lighthouse </a:t>
            </a:r>
            <a:r>
              <a:rPr lang="zh-TW" altLang="en-US" dirty="0" smtClean="0"/>
              <a:t>相關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425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8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Parameters- </a:t>
            </a:r>
            <a:r>
              <a:rPr lang="zh-TW" altLang="en-US" dirty="0"/>
              <a:t>在部署期間提供允許將同一範本用於不同環境的值。</a:t>
            </a:r>
          </a:p>
          <a:p>
            <a:r>
              <a:rPr lang="en-US" altLang="zh-TW" dirty="0"/>
              <a:t>Variables</a:t>
            </a:r>
            <a:r>
              <a:rPr lang="zh-TW" altLang="en-US" dirty="0"/>
              <a:t>─ 定義在樣本中重複使用的值。 它們可以從參數值構造。</a:t>
            </a:r>
          </a:p>
          <a:p>
            <a:r>
              <a:rPr lang="en-US" altLang="zh-TW" dirty="0"/>
              <a:t>User Defined Function- </a:t>
            </a:r>
            <a:r>
              <a:rPr lang="zh-TW" altLang="en-US" dirty="0"/>
              <a:t>創建簡化範本的自訂函數。</a:t>
            </a:r>
          </a:p>
          <a:p>
            <a:r>
              <a:rPr lang="en-US" altLang="zh-TW" dirty="0"/>
              <a:t>Resource- </a:t>
            </a:r>
            <a:r>
              <a:rPr lang="zh-TW" altLang="en-US" dirty="0"/>
              <a:t>指定要部署的資源。</a:t>
            </a:r>
          </a:p>
          <a:p>
            <a:r>
              <a:rPr lang="en-US" altLang="zh-TW" dirty="0"/>
              <a:t>Output- </a:t>
            </a:r>
            <a:r>
              <a:rPr lang="zh-TW" altLang="en-US" dirty="0"/>
              <a:t>從已部署的資源返回值。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28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storage-&gt;arm-storage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94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arm-storage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決定資源安裝順序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8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storage-&gt;arm-storage</a:t>
            </a:r>
          </a:p>
          <a:p>
            <a:endParaRPr lang="en-US" altLang="zh-TW" dirty="0"/>
          </a:p>
          <a:p>
            <a:r>
              <a:rPr lang="en-US" altLang="zh-TW" dirty="0"/>
              <a:t>Quick Create Parameter File in VS Code:</a:t>
            </a:r>
          </a:p>
          <a:p>
            <a:r>
              <a:rPr lang="en-US" altLang="zh-TW" dirty="0"/>
              <a:t>  Mouse right key-&gt;Select/Create Parameter File…</a:t>
            </a:r>
          </a:p>
          <a:p>
            <a:endParaRPr lang="en-US" altLang="zh-TW" dirty="0"/>
          </a:p>
          <a:p>
            <a:r>
              <a:rPr lang="en-US" altLang="zh-TW" dirty="0"/>
              <a:t>Debug </a:t>
            </a:r>
            <a:r>
              <a:rPr lang="zh-TW" altLang="en-US" dirty="0"/>
              <a:t>加上</a:t>
            </a:r>
            <a:endParaRPr lang="en-US" altLang="zh-TW" dirty="0"/>
          </a:p>
          <a:p>
            <a:r>
              <a:rPr lang="en-US" altLang="zh-TW" dirty="0"/>
              <a:t>-verbose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68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88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84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5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F594F-1006-49FF-99E8-A367019330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446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2DF53-B0B4-4B9B-A8F7-E9F7210E11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3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6B2A3-AF01-4497-9762-27FBF026B5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12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9FFA8-B732-4DFA-A8F5-50F0A4234A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60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46D12-DF84-49B6-92C0-F676D49122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1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1C922-B660-469E-AC0B-9D8F43917F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808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C4500-8BB4-48EC-8EAA-AD18E1A4E0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81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483A2-657E-4F60-9507-2C3433EB65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65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70C9A-E732-4F91-8266-57868B0F63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981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5A36B-4A64-4796-87FE-5B3710DFFF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7630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3290E-1720-4913-9F38-A82B3B955A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06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79083-E35B-49C9-A99D-000811EB89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5848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5F4C7-7B90-443F-9814-E531AE5A99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0371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9935E-CEFA-430C-A96C-08023479E0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2065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29FB6-4AD5-4CE5-A3A2-1C9FD8A470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74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34D89-BB62-408F-B441-96A131817E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97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71C21-153E-4F8F-9635-1A0AD46693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85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CE671-FA57-4B22-99BE-4B4E6F0F6A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684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9472F-DC66-460D-B8F8-151F8BCAB8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30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593C3-9A4E-479B-A9DE-EAB3FCE4D7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686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1D1F3-019F-4416-BCA9-48A5AD2A6F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194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72876-9E34-4B6B-9DBE-EAFCD31630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23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02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7E8C944-6AAA-4438-8738-367F1B1627E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695700" y="1052513"/>
            <a:ext cx="7105651" cy="0"/>
          </a:xfrm>
          <a:prstGeom prst="line">
            <a:avLst/>
          </a:prstGeom>
          <a:noFill/>
          <a:ln w="25400">
            <a:solidFill>
              <a:srgbClr val="DDDDDD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2192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8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98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B55A96D-6878-4BFA-8547-495CD847294C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2055" name="Picture 7" descr="ppt_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695700" y="1052513"/>
            <a:ext cx="7105651" cy="0"/>
          </a:xfrm>
          <a:prstGeom prst="line">
            <a:avLst/>
          </a:prstGeom>
          <a:noFill/>
          <a:ln w="25400">
            <a:solidFill>
              <a:srgbClr val="DDDDDD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"/>
            <a:ext cx="12192000" cy="68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template-functio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ploy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zh-tw/azure/azure-resource-manager/templates/deploy-to-azure-button" TargetMode="External"/><Relationship Id="rId5" Type="http://schemas.openxmlformats.org/officeDocument/2006/relationships/hyperlink" Target="https://github.com/kenhong4134/AzureTemplateTest/blob/master/deploy.json" TargetMode="External"/><Relationship Id="rId4" Type="http://schemas.openxmlformats.org/officeDocument/2006/relationships/hyperlink" Target="https://deploy.azure.com/?reposit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add-template-to-azure-pipelin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azure.com/kenhong4134/WorkJobWithObfuscar/_build" TargetMode="External"/><Relationship Id="rId4" Type="http://schemas.openxmlformats.org/officeDocument/2006/relationships/hyperlink" Target="https://docs.microsoft.com/zh-tw/azure/azure-resource-manager/templates/deployment-tutorial-pipeline#create-a-pipelin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template-tutorial-use-template-reference?tabs=CL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zh-tw/azure/azure-resource-manager/templates/deployment-manager-tutori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zh-tw/azure/azure-resource-manager/templates/deployment-modes" TargetMode="External"/><Relationship Id="rId3" Type="http://schemas.openxmlformats.org/officeDocument/2006/relationships/hyperlink" Target="https://docs.microsoft.com/zh-tw/azure/azure-resource-manager/templates/quickstart-create-templates-use-visual-studio-code?tabs=PowerShell" TargetMode="External"/><Relationship Id="rId7" Type="http://schemas.openxmlformats.org/officeDocument/2006/relationships/hyperlink" Target="https://docs.microsoft.com/zh-tw/azure/azure-resource-manager/templates/deploy-to-azure-butt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zh-tw/azure/azure-resource-manager/templates/quickstart-create-templates-use-the-portal" TargetMode="External"/><Relationship Id="rId5" Type="http://schemas.openxmlformats.org/officeDocument/2006/relationships/hyperlink" Target="https://azure.microsoft.com/zh-tw/resources/templates/" TargetMode="External"/><Relationship Id="rId4" Type="http://schemas.openxmlformats.org/officeDocument/2006/relationships/hyperlink" Target="https://docs.microsoft.com/zh-tw/azure/azure-resource-manager/templates/template-functions" TargetMode="External"/><Relationship Id="rId9" Type="http://schemas.openxmlformats.org/officeDocument/2006/relationships/hyperlink" Target="https://docs.microsoft.com/zh-tw/azure/azure-resource-manager/templates/deploy-to-subscrip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overview#template-deployment-proce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2"/>
          <p:cNvSpPr>
            <a:spLocks noGrp="1"/>
          </p:cNvSpPr>
          <p:nvPr>
            <p:ph type="ctrTitle"/>
          </p:nvPr>
        </p:nvSpPr>
        <p:spPr>
          <a:xfrm>
            <a:off x="479389" y="1700808"/>
            <a:ext cx="11233222" cy="1470025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Template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部屬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75" name="副標題 3"/>
          <p:cNvSpPr>
            <a:spLocks noGrp="1"/>
          </p:cNvSpPr>
          <p:nvPr>
            <p:ph type="subTitle" idx="1"/>
          </p:nvPr>
        </p:nvSpPr>
        <p:spPr>
          <a:xfrm>
            <a:off x="4007769" y="4149080"/>
            <a:ext cx="6335713" cy="1296988"/>
          </a:xfrm>
        </p:spPr>
        <p:txBody>
          <a:bodyPr/>
          <a:lstStyle/>
          <a:p>
            <a:pPr algn="r"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Ken,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洪楷舜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Deploy Azure Resource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xmlns="" id="{F6F48397-A7C4-4B51-8F76-1A1BA24D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7448" y="1466129"/>
            <a:ext cx="9667875" cy="3419475"/>
          </a:xfrm>
          <a:prstGeom prst="rect">
            <a:avLst/>
          </a:prstGeom>
        </p:spPr>
      </p:pic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91144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範本結構描述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://schema.management.azure.com/schemas/2019-04-01/deploymentTemplate.json</a:t>
            </a:r>
            <a:r>
              <a:rPr lang="en-US" altLang="zh-TW" dirty="0" smtClean="0"/>
              <a:t>#</a:t>
            </a:r>
            <a:endParaRPr lang="en-US" altLang="zh-TW" dirty="0"/>
          </a:p>
          <a:p>
            <a:r>
              <a:rPr lang="en-US" altLang="zh-TW" dirty="0"/>
              <a:t>https://schema.management.azure.com/schemas/2015-01-01/deploymentParameters.json#"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1" y="1772816"/>
            <a:ext cx="11813019" cy="33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5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範本結構描述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訂用帳戶層級 部屬</a:t>
            </a:r>
            <a:r>
              <a:rPr lang="zh-TW" altLang="en-US" sz="2800" dirty="0"/>
              <a:t>架構</a:t>
            </a:r>
            <a:r>
              <a:rPr lang="en-US" altLang="zh-TW" sz="2800" dirty="0" smtClean="0"/>
              <a:t>:</a:t>
            </a:r>
          </a:p>
          <a:p>
            <a:pPr lvl="1"/>
            <a:r>
              <a:rPr lang="en-US" altLang="zh-TW" sz="2400" dirty="0"/>
              <a:t>https://schema.management.azure.com/schemas/2018-05-01/subscriptionDeploymentTemplate.json</a:t>
            </a:r>
            <a:r>
              <a:rPr lang="en-US" altLang="zh-TW" sz="2400" dirty="0" smtClean="0"/>
              <a:t>#</a:t>
            </a:r>
          </a:p>
          <a:p>
            <a:r>
              <a:rPr lang="zh-TW" altLang="en-US" sz="2800" dirty="0" smtClean="0"/>
              <a:t>部屬層級 部屬架構</a:t>
            </a:r>
            <a:r>
              <a:rPr lang="en-US" altLang="zh-TW" sz="2800" dirty="0" smtClean="0"/>
              <a:t>:</a:t>
            </a:r>
          </a:p>
          <a:p>
            <a:pPr lvl="1"/>
            <a:r>
              <a:rPr lang="en-US" altLang="zh-TW" sz="2400" dirty="0" smtClean="0"/>
              <a:t>https</a:t>
            </a:r>
            <a:r>
              <a:rPr lang="en-US" altLang="zh-TW" sz="2400" dirty="0"/>
              <a:t>://schema.management.azure.com/schemas/2019-04-01/deploymentTemplate.json</a:t>
            </a:r>
            <a:r>
              <a:rPr lang="en-US" altLang="zh-TW" sz="2400" dirty="0" smtClean="0"/>
              <a:t>#</a:t>
            </a:r>
          </a:p>
          <a:p>
            <a:r>
              <a:rPr lang="zh-TW" altLang="en-US" sz="2800" dirty="0" smtClean="0"/>
              <a:t>參數檔 部屬</a:t>
            </a:r>
            <a:r>
              <a:rPr lang="zh-TW" altLang="en-US" sz="2800" dirty="0"/>
              <a:t>架構</a:t>
            </a:r>
            <a:r>
              <a:rPr lang="en-US" altLang="zh-TW" sz="2800" dirty="0" smtClean="0"/>
              <a:t>:</a:t>
            </a:r>
            <a:endParaRPr lang="en-US" altLang="zh-TW" sz="2800" dirty="0"/>
          </a:p>
          <a:p>
            <a:pPr lvl="1"/>
            <a:r>
              <a:rPr lang="en-US" altLang="zh-TW" sz="2400" dirty="0"/>
              <a:t>https://schema.management.azure.com/schemas/2015-01-01/deploymentParameters.json</a:t>
            </a:r>
            <a:r>
              <a:rPr lang="en-US" altLang="zh-TW" sz="2400" dirty="0" smtClean="0"/>
              <a:t>#</a:t>
            </a:r>
          </a:p>
          <a:p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6421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範本部屬模式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Complete </a:t>
            </a:r>
            <a:r>
              <a:rPr lang="en-US" altLang="zh-TW" dirty="0" smtClean="0"/>
              <a:t>mode</a:t>
            </a:r>
          </a:p>
          <a:p>
            <a:pPr lvl="1"/>
            <a:r>
              <a:rPr lang="zh-TW" altLang="en-US" dirty="0"/>
              <a:t>只有根層級範本支援完整部署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訂閱</a:t>
            </a:r>
            <a:r>
              <a:rPr lang="zh-TW" altLang="en-US" dirty="0"/>
              <a:t>級部署不支援完整模式。</a:t>
            </a:r>
          </a:p>
          <a:p>
            <a:pPr lvl="1"/>
            <a:r>
              <a:rPr lang="en-US" altLang="zh-TW" dirty="0" smtClean="0"/>
              <a:t>Azure Portal</a:t>
            </a:r>
            <a:r>
              <a:rPr lang="zh-TW" altLang="en-US" dirty="0" smtClean="0"/>
              <a:t>不</a:t>
            </a:r>
            <a:r>
              <a:rPr lang="zh-TW" altLang="en-US" dirty="0"/>
              <a:t>支援完整模式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Incremental mode</a:t>
            </a:r>
          </a:p>
          <a:p>
            <a:pPr lvl="1"/>
            <a:r>
              <a:rPr lang="zh-TW" altLang="en-US" dirty="0"/>
              <a:t>預設</a:t>
            </a:r>
          </a:p>
        </p:txBody>
      </p:sp>
    </p:spTree>
    <p:extLst>
      <p:ext uri="{BB962C8B-B14F-4D97-AF65-F5344CB8AC3E}">
        <p14:creationId xmlns:p14="http://schemas.microsoft.com/office/powerpoint/2010/main" val="329690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常見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Template Function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E21BEB3C-975F-4C47-AD59-E9032615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[parameters(‘</a:t>
            </a:r>
            <a:r>
              <a:rPr lang="en-US" altLang="zh-TW" b="1" i="1" dirty="0"/>
              <a:t>&lt;Parameter Name&gt;</a:t>
            </a:r>
            <a:r>
              <a:rPr lang="en-US" altLang="zh-TW" dirty="0"/>
              <a:t>’)]</a:t>
            </a:r>
          </a:p>
          <a:p>
            <a:endParaRPr lang="en-US" altLang="zh-TW" dirty="0"/>
          </a:p>
          <a:p>
            <a:r>
              <a:rPr lang="en-US" altLang="zh-TW" dirty="0"/>
              <a:t>[variables(‘’)]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[</a:t>
            </a:r>
            <a:r>
              <a:rPr lang="en-US" altLang="zh-TW" dirty="0" err="1"/>
              <a:t>resourceGroup</a:t>
            </a:r>
            <a:r>
              <a:rPr lang="en-US" altLang="zh-TW" dirty="0"/>
              <a:t>().</a:t>
            </a:r>
            <a:r>
              <a:rPr lang="en-US" altLang="zh-TW" b="1" i="1" dirty="0"/>
              <a:t>&lt;Azure Resource Property&gt;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 err="1"/>
              <a:t>Ex:location</a:t>
            </a:r>
            <a:r>
              <a:rPr lang="en-US" altLang="zh-TW" dirty="0"/>
              <a:t>, name</a:t>
            </a:r>
          </a:p>
          <a:p>
            <a:pPr lvl="1"/>
            <a:endParaRPr lang="en-US" altLang="zh-TW" dirty="0"/>
          </a:p>
          <a:p>
            <a:r>
              <a:rPr lang="en-US" altLang="zh-TW" dirty="0">
                <a:hlinkClick r:id="rId3"/>
              </a:rPr>
              <a:t>Reference: Function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07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 dirty="0"/>
          </a:p>
        </p:txBody>
      </p:sp>
      <p:pic>
        <p:nvPicPr>
          <p:cNvPr id="1028" name="Picture 4" descr="三層式範本">
            <a:extLst>
              <a:ext uri="{FF2B5EF4-FFF2-40B4-BE49-F238E27FC236}">
                <a16:creationId xmlns:a16="http://schemas.microsoft.com/office/drawing/2014/main" xmlns="" id="{C116F007-CE1C-4DB6-9B71-9C258454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90" y="1700808"/>
            <a:ext cx="5990197" cy="36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5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 dirty="0"/>
          </a:p>
        </p:txBody>
      </p:sp>
      <p:pic>
        <p:nvPicPr>
          <p:cNvPr id="1028" name="Picture 4" descr="三層式範本">
            <a:extLst>
              <a:ext uri="{FF2B5EF4-FFF2-40B4-BE49-F238E27FC236}">
                <a16:creationId xmlns:a16="http://schemas.microsoft.com/office/drawing/2014/main" xmlns="" id="{C116F007-CE1C-4DB6-9B71-9C258454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01" y="1772816"/>
            <a:ext cx="5990197" cy="36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1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模組化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1358900"/>
            <a:ext cx="68865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8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xmlns="" id="{A8528A59-9479-451B-AC74-90ACCF79B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63752" y="3068960"/>
            <a:ext cx="4148692" cy="8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7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23FACD4-1006-4E52-B895-D99DD66D9EA7}"/>
              </a:ext>
            </a:extLst>
          </p:cNvPr>
          <p:cNvSpPr/>
          <p:nvPr/>
        </p:nvSpPr>
        <p:spPr>
          <a:xfrm>
            <a:off x="609600" y="1417638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3"/>
              </a:rPr>
              <a:t>Old</a:t>
            </a:r>
            <a:r>
              <a:rPr lang="zh-TW" altLang="en-US" dirty="0" smtClean="0">
                <a:hlinkClick r:id="rId3"/>
              </a:rPr>
              <a:t> </a:t>
            </a:r>
            <a:r>
              <a:rPr lang="en-US" altLang="zh-TW" dirty="0" smtClean="0">
                <a:hlinkClick r:id="rId3"/>
              </a:rPr>
              <a:t>Method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4"/>
              </a:rPr>
              <a:t>https://deploy.azure.com/?repository</a:t>
            </a:r>
            <a:r>
              <a:rPr lang="en-US" altLang="zh-TW" dirty="0"/>
              <a:t>=</a:t>
            </a:r>
            <a:r>
              <a:rPr lang="en-US" altLang="zh-TW" dirty="0">
                <a:hlinkClick r:id="rId5"/>
              </a:rPr>
              <a:t> </a:t>
            </a:r>
            <a:r>
              <a:rPr lang="en-US" altLang="zh-TW" dirty="0"/>
              <a:t>https://github.com/kenhong4134/AzureTemplateTest/blob/master/~Excercise/deploy.json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6"/>
              </a:rPr>
              <a:t>Suggest Method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hlinkClick r:id="rId6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6"/>
              </a:rPr>
              <a:t>https</a:t>
            </a:r>
            <a:r>
              <a:rPr lang="en-US" altLang="zh-TW" dirty="0">
                <a:hlinkClick r:id="rId6"/>
              </a:rPr>
              <a:t>://</a:t>
            </a:r>
            <a:r>
              <a:rPr lang="en-US" altLang="zh-TW" dirty="0" smtClean="0">
                <a:hlinkClick r:id="rId6"/>
              </a:rPr>
              <a:t>docs.microsoft.com/zh-tw/azure/azure-resource-manager/templates/deploy-to-azure-button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20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1981201" y="1600201"/>
            <a:ext cx="8075613" cy="4525963"/>
          </a:xfrm>
        </p:spPr>
        <p:txBody>
          <a:bodyPr/>
          <a:lstStyle/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簡介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角色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(Actors)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令牌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(Tokens)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資料傳輸接點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EndPoints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版本差異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OpenID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的差異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授權方式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衍伸議題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</a:p>
          <a:p>
            <a:pPr marL="742950" lvl="2" indent="-342900">
              <a:buFont typeface="+mj-ea"/>
              <a:buAutoNum type="ea1ChtPeriod"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Facebook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資料驗證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742950" lvl="2" indent="-342900">
              <a:buFont typeface="+mj-ea"/>
              <a:buAutoNum type="ea1ChtPeriod"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Google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資料驗證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742950" lvl="2" indent="-342900">
              <a:buFont typeface="+mj-ea"/>
              <a:buAutoNum type="ea1ChtPeriod"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Line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資料驗證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342900" lvl="1" indent="-342900">
              <a:buFont typeface="+mj-ea"/>
              <a:buAutoNum type="ea1Cht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>
              <a:buFont typeface="+mj-ea"/>
              <a:buAutoNum type="ea1ChtPeriod"/>
            </a:pP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78162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4EF768F7-848C-4810-BDCA-850EECC7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11" y="1571625"/>
            <a:ext cx="8886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A12078D8-5B7A-4BA2-8940-A8FE4321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253019"/>
            <a:ext cx="9410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862DD08B-E593-40D1-B95B-A9E5B6E8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783556"/>
            <a:ext cx="118395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8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528436"/>
            <a:ext cx="99726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1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072" y="1434596"/>
            <a:ext cx="4575855" cy="4525963"/>
          </a:xfrm>
          <a:prstGeom prst="rect">
            <a:avLst/>
          </a:prstGeom>
        </p:spPr>
      </p:pic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56114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700808"/>
            <a:ext cx="92773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748632"/>
            <a:ext cx="3581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9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</a:p>
          <a:p>
            <a:pPr lvl="1"/>
            <a:r>
              <a:rPr lang="en-US" altLang="zh-TW" dirty="0" smtClean="0">
                <a:hlinkClick r:id="rId3"/>
              </a:rPr>
              <a:t>PowerShell Task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hlinkClick r:id="rId4"/>
              </a:rPr>
              <a:t>AzureResourceManagerTemplateDeployment</a:t>
            </a:r>
            <a:r>
              <a:rPr lang="en-US" altLang="zh-TW" dirty="0" smtClean="0">
                <a:hlinkClick r:id="rId4"/>
              </a:rPr>
              <a:t> Task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Hands-on</a:t>
            </a:r>
          </a:p>
          <a:p>
            <a:pPr lvl="1"/>
            <a:r>
              <a:rPr lang="en-US" altLang="zh-TW" dirty="0">
                <a:hlinkClick r:id="rId5"/>
              </a:rPr>
              <a:t>https://dev.azure.com/kenhong4134/WorkJobWithObfuscar/_</a:t>
            </a:r>
            <a:r>
              <a:rPr lang="en-US" altLang="zh-TW" dirty="0" smtClean="0">
                <a:hlinkClick r:id="rId5"/>
              </a:rPr>
              <a:t>build</a:t>
            </a:r>
            <a:endParaRPr lang="en-US" altLang="zh-TW" dirty="0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92818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AC12AE61-73D2-4E21-960F-A55039B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一次化部屬所有</a:t>
            </a:r>
            <a:r>
              <a:rPr lang="en-US" altLang="zh-TW" dirty="0"/>
              <a:t>Azure</a:t>
            </a:r>
            <a:r>
              <a:rPr lang="zh-TW" altLang="en-US" dirty="0" smtClean="0"/>
              <a:t>資源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可透過</a:t>
            </a:r>
            <a:r>
              <a:rPr lang="en-US" altLang="zh-TW" dirty="0" smtClean="0"/>
              <a:t>SAS</a:t>
            </a:r>
            <a:r>
              <a:rPr lang="zh-TW" altLang="en-US" dirty="0" smtClean="0"/>
              <a:t>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限制存取權限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可共享的發佈樣板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限制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不同功能需要不同範本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8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衍伸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AC12AE61-73D2-4E21-960F-A55039B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進階範本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Azure Deployment Manager(Preview)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17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Azure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建立資源方法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601242"/>
            <a:ext cx="10972800" cy="4525963"/>
          </a:xfrm>
        </p:spPr>
        <p:txBody>
          <a:bodyPr/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Portal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CLI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Powershell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REST API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BE0CBE2A-3145-484C-91F8-E94CBEA0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727129"/>
            <a:ext cx="8472264" cy="44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AFE72C19-E064-4B08-83F1-78B2FD0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快速入門：使用 </a:t>
            </a:r>
            <a:r>
              <a:rPr lang="en-US" altLang="zh-TW" dirty="0">
                <a:hlinkClick r:id="rId3"/>
              </a:rPr>
              <a:t>Visual Studio Code </a:t>
            </a:r>
            <a:r>
              <a:rPr lang="zh-TW" altLang="en-US" dirty="0">
                <a:hlinkClick r:id="rId3"/>
              </a:rPr>
              <a:t>建立 </a:t>
            </a:r>
            <a:r>
              <a:rPr lang="en-US" altLang="zh-TW" dirty="0">
                <a:hlinkClick r:id="rId3"/>
              </a:rPr>
              <a:t>Azure Resource Manager </a:t>
            </a:r>
            <a:r>
              <a:rPr lang="zh-TW" altLang="en-US" dirty="0">
                <a:hlinkClick r:id="rId3"/>
              </a:rPr>
              <a:t>範本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ARM </a:t>
            </a:r>
            <a:r>
              <a:rPr lang="zh-TW" altLang="en-US" dirty="0">
                <a:hlinkClick r:id="rId4"/>
              </a:rPr>
              <a:t>樣本函式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Azure </a:t>
            </a:r>
            <a:r>
              <a:rPr lang="zh-TW" altLang="en-US" dirty="0">
                <a:hlinkClick r:id="rId5"/>
              </a:rPr>
              <a:t>快速入門範本</a:t>
            </a:r>
            <a:endParaRPr lang="en-US" altLang="zh-TW" dirty="0"/>
          </a:p>
          <a:p>
            <a:r>
              <a:rPr lang="zh-TW" altLang="en-US" dirty="0">
                <a:hlinkClick r:id="rId6"/>
              </a:rPr>
              <a:t>快速入門：使用 </a:t>
            </a:r>
            <a:r>
              <a:rPr lang="en-US" altLang="zh-TW" dirty="0">
                <a:hlinkClick r:id="rId6"/>
              </a:rPr>
              <a:t>Azure </a:t>
            </a:r>
            <a:r>
              <a:rPr lang="zh-TW" altLang="en-US" dirty="0">
                <a:hlinkClick r:id="rId6"/>
              </a:rPr>
              <a:t>入口網站建立及部署 </a:t>
            </a:r>
            <a:r>
              <a:rPr lang="en-US" altLang="zh-TW" dirty="0">
                <a:hlinkClick r:id="rId6"/>
              </a:rPr>
              <a:t>ARM </a:t>
            </a:r>
            <a:r>
              <a:rPr lang="zh-TW" altLang="en-US" dirty="0">
                <a:hlinkClick r:id="rId6"/>
              </a:rPr>
              <a:t>範本</a:t>
            </a:r>
            <a:endParaRPr lang="en-US" altLang="zh-TW" dirty="0"/>
          </a:p>
          <a:p>
            <a:r>
              <a:rPr lang="zh-TW" altLang="en-US" dirty="0">
                <a:hlinkClick r:id="rId7"/>
              </a:rPr>
              <a:t>使用 </a:t>
            </a:r>
            <a:r>
              <a:rPr lang="en-US" altLang="zh-TW" dirty="0">
                <a:hlinkClick r:id="rId7"/>
              </a:rPr>
              <a:t>[</a:t>
            </a:r>
            <a:r>
              <a:rPr lang="zh-TW" altLang="en-US" dirty="0">
                <a:hlinkClick r:id="rId7"/>
              </a:rPr>
              <a:t>部署</a:t>
            </a:r>
            <a:r>
              <a:rPr lang="en-US" altLang="zh-TW" dirty="0">
                <a:hlinkClick r:id="rId7"/>
              </a:rPr>
              <a:t>] </a:t>
            </a:r>
            <a:r>
              <a:rPr lang="zh-TW" altLang="en-US" dirty="0">
                <a:hlinkClick r:id="rId7"/>
              </a:rPr>
              <a:t>按鈕來部署 </a:t>
            </a:r>
            <a:r>
              <a:rPr lang="en-US" altLang="zh-TW" dirty="0">
                <a:hlinkClick r:id="rId7"/>
              </a:rPr>
              <a:t>GitHub </a:t>
            </a:r>
            <a:r>
              <a:rPr lang="zh-TW" altLang="en-US" dirty="0">
                <a:hlinkClick r:id="rId7"/>
              </a:rPr>
              <a:t>存放庫中的</a:t>
            </a:r>
            <a:r>
              <a:rPr lang="zh-TW" altLang="en-US" dirty="0" smtClean="0">
                <a:hlinkClick r:id="rId7"/>
              </a:rPr>
              <a:t>範本</a:t>
            </a:r>
            <a:endParaRPr lang="en-US" altLang="zh-TW" dirty="0" smtClean="0"/>
          </a:p>
          <a:p>
            <a:r>
              <a:rPr lang="en-US" altLang="zh-TW" dirty="0">
                <a:hlinkClick r:id="rId8"/>
              </a:rPr>
              <a:t>Azure Resource Manager </a:t>
            </a:r>
            <a:r>
              <a:rPr lang="zh-TW" altLang="en-US" dirty="0">
                <a:hlinkClick r:id="rId8"/>
              </a:rPr>
              <a:t>部署</a:t>
            </a:r>
            <a:r>
              <a:rPr lang="zh-TW" altLang="en-US" dirty="0" smtClean="0">
                <a:hlinkClick r:id="rId8"/>
              </a:rPr>
              <a:t>模式</a:t>
            </a:r>
            <a:endParaRPr lang="en-US" altLang="zh-TW" dirty="0" smtClean="0"/>
          </a:p>
          <a:p>
            <a:r>
              <a:rPr lang="zh-TW" altLang="en-US" dirty="0" smtClean="0">
                <a:hlinkClick r:id="rId9"/>
              </a:rPr>
              <a:t>限域部屬</a:t>
            </a:r>
            <a:r>
              <a:rPr lang="en-US" altLang="zh-TW" dirty="0" smtClean="0">
                <a:hlinkClick r:id="rId9"/>
              </a:rPr>
              <a:t>(</a:t>
            </a:r>
            <a:r>
              <a:rPr lang="zh-TW" altLang="en-US" dirty="0" smtClean="0">
                <a:hlinkClick r:id="rId9"/>
              </a:rPr>
              <a:t>訂用帳戶、管理群組、管理租用戶</a:t>
            </a:r>
            <a:r>
              <a:rPr lang="en-US" altLang="zh-TW" dirty="0" smtClean="0">
                <a:hlinkClick r:id="rId9"/>
              </a:rPr>
              <a:t>…)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577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601242"/>
            <a:ext cx="5270376" cy="4525963"/>
          </a:xfrm>
        </p:spPr>
        <p:txBody>
          <a:bodyPr/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Resource Management Template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創建任何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資源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IaC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可模組化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假設部屬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Preview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CI/CD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FAED0E82-29F1-4B71-81C5-ABB65CFC4D56}"/>
              </a:ext>
            </a:extLst>
          </p:cNvPr>
          <p:cNvSpPr txBox="1">
            <a:spLocks/>
          </p:cNvSpPr>
          <p:nvPr/>
        </p:nvSpPr>
        <p:spPr bwMode="auto">
          <a:xfrm>
            <a:off x="6061319" y="1601242"/>
            <a:ext cx="54799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可分享樣本給他人</a:t>
            </a:r>
            <a:r>
              <a:rPr lang="zh-TW" altLang="en-US" sz="20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endParaRPr lang="en-US" altLang="zh-TW" sz="2000" kern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可傳遞敏感資料</a:t>
            </a:r>
            <a:r>
              <a:rPr lang="en-US" altLang="zh-TW" sz="20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Azure</a:t>
            </a:r>
            <a:r>
              <a:rPr lang="zh-TW" altLang="en-US" sz="20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kern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KeyVault</a:t>
            </a:r>
            <a:r>
              <a:rPr lang="en-US" altLang="zh-TW" sz="20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錯誤時重新部屬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範本大小限制為 </a:t>
            </a:r>
            <a:r>
              <a:rPr lang="en-US" altLang="zh-TW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4 MB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62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運作原理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601242"/>
            <a:ext cx="10972800" cy="4525963"/>
          </a:xfrm>
        </p:spPr>
        <p:txBody>
          <a:bodyPr/>
          <a:lstStyle/>
          <a:p>
            <a:r>
              <a:rPr lang="zh-TW" altLang="en-US" sz="2800" dirty="0"/>
              <a:t>範本將轉換為 </a:t>
            </a:r>
            <a:r>
              <a:rPr lang="en-US" altLang="zh-TW" sz="2800" dirty="0"/>
              <a:t>REST API </a:t>
            </a:r>
            <a:r>
              <a:rPr lang="zh-TW" altLang="en-US" sz="2800" dirty="0"/>
              <a:t>操作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>
                <a:hlinkClick r:id="rId3"/>
              </a:rPr>
              <a:t>https://docs.microsoft.com/zh-tw/azure/azure-resource-manager/templates/overview#template-deployment-process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0511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結構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AC12AE61-73D2-4E21-960F-A55039B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Parameters(</a:t>
            </a:r>
            <a:r>
              <a:rPr lang="zh-TW" altLang="en-US" dirty="0"/>
              <a:t>參數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Variables(</a:t>
            </a:r>
            <a:r>
              <a:rPr lang="zh-TW" altLang="en-US" dirty="0"/>
              <a:t>變數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User Defined Function(</a:t>
            </a:r>
            <a:r>
              <a:rPr lang="zh-TW" altLang="en-US" dirty="0"/>
              <a:t>使用者定義的函數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Resource(</a:t>
            </a:r>
            <a:r>
              <a:rPr lang="zh-TW" altLang="en-US" dirty="0"/>
              <a:t>資源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Output(</a:t>
            </a:r>
            <a:r>
              <a:rPr lang="zh-TW" altLang="en-US" dirty="0"/>
              <a:t>輸出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4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 dirty="0"/>
          </a:p>
        </p:txBody>
      </p:sp>
      <p:pic>
        <p:nvPicPr>
          <p:cNvPr id="4098" name="Picture 2" descr="安裝視覺化工作室代碼資源管理器工具擴展">
            <a:extLst>
              <a:ext uri="{FF2B5EF4-FFF2-40B4-BE49-F238E27FC236}">
                <a16:creationId xmlns:a16="http://schemas.microsoft.com/office/drawing/2014/main" xmlns="" id="{5B975159-B5A3-4488-80D1-554EB6F2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21" y="1287382"/>
            <a:ext cx="8622357" cy="51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EA469C38-365F-45F6-B327-6D505136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Write ARM Template..</a:t>
            </a: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236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Deploy Azure Resource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EA469C38-365F-45F6-B327-6D505136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※Use Azure </a:t>
            </a:r>
            <a:r>
              <a:rPr lang="en-US" altLang="zh-TW" sz="2000" dirty="0" err="1"/>
              <a:t>Powershell</a:t>
            </a:r>
            <a:r>
              <a:rPr lang="en-US" altLang="zh-TW" sz="2000" dirty="0"/>
              <a:t> </a:t>
            </a:r>
          </a:p>
          <a:p>
            <a:endParaRPr lang="zh-TW" altLang="en-US" sz="2400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7051D859-065D-4BE2-BCA4-DA9802209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37553"/>
              </p:ext>
            </p:extLst>
          </p:nvPr>
        </p:nvGraphicFramePr>
        <p:xfrm>
          <a:off x="911424" y="2204864"/>
          <a:ext cx="10585176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176">
                  <a:extLst>
                    <a:ext uri="{9D8B030D-6E8A-4147-A177-3AD203B41FA5}">
                      <a16:colId xmlns:a16="http://schemas.microsoft.com/office/drawing/2014/main" xmlns="" val="92526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Connect-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AzAccount</a:t>
                      </a:r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New-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AzResourceGroup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-Name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-Location “</a:t>
                      </a:r>
                      <a:r>
                        <a:rPr lang="en-US" altLang="zh-TW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Central US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</a:t>
                      </a:r>
                    </a:p>
                    <a:p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New-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AzResourceGroupDeployment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-Name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FirstDeploy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ResourceGroupName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TemplateFile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“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deploy.json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TemplateParameterFile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"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deploy.parameters.json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zh-TW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-verbose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655606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45BB4811-C4D0-4BA1-A195-CDFA29CE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4025363"/>
            <a:ext cx="7344816" cy="24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84843"/>
      </p:ext>
    </p:extLst>
  </p:cSld>
  <p:clrMapOvr>
    <a:masterClrMapping/>
  </p:clrMapOvr>
</p:sld>
</file>

<file path=ppt/theme/theme1.xml><?xml version="1.0" encoding="utf-8"?>
<a:theme xmlns:a="http://schemas.openxmlformats.org/drawingml/2006/main" name="2_BC 2009簡報格式">
  <a:themeElements>
    <a:clrScheme name="2_BC 2009簡報格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C 2009簡報格式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2_BC 2009簡報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C 2009簡報格式">
  <a:themeElements>
    <a:clrScheme name="1_BC 2009簡報格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C 2009簡報格式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BC 2009簡報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50C8F470990C84D8BED895C5E05B4E3" ma:contentTypeVersion="8" ma:contentTypeDescription="建立新的文件。" ma:contentTypeScope="" ma:versionID="d48040bb310774dcfb8f0bff109ecf2b">
  <xsd:schema xmlns:xsd="http://www.w3.org/2001/XMLSchema" xmlns:xs="http://www.w3.org/2001/XMLSchema" xmlns:p="http://schemas.microsoft.com/office/2006/metadata/properties" xmlns:ns2="c2b29fc5-4860-4f2a-a026-ada45673cf9c" targetNamespace="http://schemas.microsoft.com/office/2006/metadata/properties" ma:root="true" ma:fieldsID="4c69f3e6bc8ffb21720de403ea81add7" ns2:_="">
    <xsd:import namespace="c2b29fc5-4860-4f2a-a026-ada45673c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29fc5-4860-4f2a-a026-ada45673c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7CE3D6-4BB3-4091-9F23-8650A499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F0FB93-0D27-4C4A-B92F-2915D01FB4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b29fc5-4860-4f2a-a026-ada45673c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430E61-8781-4862-A77D-B1463B6A6D3E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c2b29fc5-4860-4f2a-a026-ada45673cf9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7724</TotalTime>
  <Words>765</Words>
  <Application>Microsoft Office PowerPoint</Application>
  <PresentationFormat>寬螢幕</PresentationFormat>
  <Paragraphs>240</Paragraphs>
  <Slides>30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微軟正黑體</vt:lpstr>
      <vt:lpstr>新細明體</vt:lpstr>
      <vt:lpstr>標楷體</vt:lpstr>
      <vt:lpstr>Arial</vt:lpstr>
      <vt:lpstr>Calibri</vt:lpstr>
      <vt:lpstr>Times New Roman</vt:lpstr>
      <vt:lpstr>2_BC 2009簡報格式</vt:lpstr>
      <vt:lpstr>1_BC 2009簡報格式</vt:lpstr>
      <vt:lpstr>ARM Template 部屬</vt:lpstr>
      <vt:lpstr>目錄</vt:lpstr>
      <vt:lpstr>現行Azure建立資源方法</vt:lpstr>
      <vt:lpstr>ARM Template </vt:lpstr>
      <vt:lpstr>ARM Template 運作原理</vt:lpstr>
      <vt:lpstr>ARM Template 結構</vt:lpstr>
      <vt:lpstr>ARM Template Demo</vt:lpstr>
      <vt:lpstr>ARM Template Demo</vt:lpstr>
      <vt:lpstr>Deploy Azure Resource</vt:lpstr>
      <vt:lpstr>Deploy Azure Resource</vt:lpstr>
      <vt:lpstr>ARM 範本結構描述</vt:lpstr>
      <vt:lpstr>ARM 範本結構描述</vt:lpstr>
      <vt:lpstr>ARM 範本部屬模式</vt:lpstr>
      <vt:lpstr>常見ARM Template Function</vt:lpstr>
      <vt:lpstr>ARM Template 設計</vt:lpstr>
      <vt:lpstr>ARM Template 設計</vt:lpstr>
      <vt:lpstr>ARM Template 模組化</vt:lpstr>
      <vt:lpstr>Share ARM Template</vt:lpstr>
      <vt:lpstr>Share ARM Template</vt:lpstr>
      <vt:lpstr>Share ARM Template</vt:lpstr>
      <vt:lpstr>Share ARM Template</vt:lpstr>
      <vt:lpstr>Share ARM Template</vt:lpstr>
      <vt:lpstr>ARM Template with Azure Devops</vt:lpstr>
      <vt:lpstr>ARM Template with Azure Devops</vt:lpstr>
      <vt:lpstr>ARM Template with Azure Devops</vt:lpstr>
      <vt:lpstr>ARM Template with Azure Devops</vt:lpstr>
      <vt:lpstr>ARM Template with Azure Devops</vt:lpstr>
      <vt:lpstr>結論</vt:lpstr>
      <vt:lpstr>衍伸</vt:lpstr>
      <vt:lpstr>Reference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kenhong4134@bestcom.com.tw</dc:creator>
  <cp:lastModifiedBy>Ken</cp:lastModifiedBy>
  <cp:revision>1154</cp:revision>
  <cp:lastPrinted>1601-01-01T00:00:00Z</cp:lastPrinted>
  <dcterms:created xsi:type="dcterms:W3CDTF">2008-11-06T03:41:27Z</dcterms:created>
  <dcterms:modified xsi:type="dcterms:W3CDTF">2020-04-29T16:05:54Z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ContentTypeId">
    <vt:lpwstr>0x010100C50C8F470990C84D8BED895C5E05B4E3</vt:lpwstr>
  </property>
</Properties>
</file>