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25" autoAdjust="0"/>
    <p:restoredTop sz="94660"/>
  </p:normalViewPr>
  <p:slideViewPr>
    <p:cSldViewPr snapToGrid="0">
      <p:cViewPr>
        <p:scale>
          <a:sx n="70" d="100"/>
          <a:sy n="70" d="100"/>
        </p:scale>
        <p:origin x="-462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0900862E-63CD-4C68-A420-DE0F89D90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D27DD01C-6247-4FF7-BAB0-B7F92F79A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80F68627-FFAF-4294-A494-3D56ABE8D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1676-61A6-40E5-9260-26D91A8166AF}" type="datetimeFigureOut">
              <a:rPr kumimoji="1" lang="ja-JP" altLang="en-US" smtClean="0"/>
              <a:pPr/>
              <a:t>2019/5/18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F3AD1A16-C987-4EA5-80F9-946CD59BB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C22AEA8F-633D-469F-936F-5827F822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0457-2BD3-425D-9879-65D317E60B4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8083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3997756-8297-4684-946F-6A5A5C18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5F97D44B-FBF3-4C19-9BBA-6FB37D379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C2F6A293-2CC6-4F22-A6A8-76B88427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1676-61A6-40E5-9260-26D91A8166AF}" type="datetimeFigureOut">
              <a:rPr kumimoji="1" lang="ja-JP" altLang="en-US" smtClean="0"/>
              <a:pPr/>
              <a:t>2019/5/18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9E8F20C7-AACC-4170-8401-BDD03D0F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E0D54ED8-7964-4169-AC16-A69532DB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0457-2BD3-425D-9879-65D317E60B4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1423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xmlns="" id="{102965F1-19B6-4F14-B50E-43F0BE74C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03560879-BC64-4253-BC18-108CDA33C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D5326971-DDC2-4D2B-AA87-B2A91CC1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1676-61A6-40E5-9260-26D91A8166AF}" type="datetimeFigureOut">
              <a:rPr kumimoji="1" lang="ja-JP" altLang="en-US" smtClean="0"/>
              <a:pPr/>
              <a:t>2019/5/18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50B04739-7724-450F-964D-E8356718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E30247B6-F36F-48E8-9056-A3C92512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0457-2BD3-425D-9879-65D317E60B4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54370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0367ABA8-6328-48AD-8584-E14C39E0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8A60E2BE-7209-4C7E-AE73-3CF6A8DC1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A6E97AD8-AD07-48F8-9C31-ACFDEB07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1676-61A6-40E5-9260-26D91A8166AF}" type="datetimeFigureOut">
              <a:rPr kumimoji="1" lang="ja-JP" altLang="en-US" smtClean="0"/>
              <a:pPr/>
              <a:t>2019/5/18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FE06441F-F2CA-489B-AAEA-7C8C3707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AF5EB6CB-E4FD-48BE-8C12-961125B5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0457-2BD3-425D-9879-65D317E60B4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14614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EC9A3F2-FEDB-40E3-85E3-88EA92E5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99566C33-AC9B-49C4-8205-58C106491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B034D02D-0EA6-47B5-A2C7-17DA516B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1676-61A6-40E5-9260-26D91A8166AF}" type="datetimeFigureOut">
              <a:rPr kumimoji="1" lang="ja-JP" altLang="en-US" smtClean="0"/>
              <a:pPr/>
              <a:t>2019/5/18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99C121F3-7DA4-40D1-B96E-A6AAD15EE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7F15F8D7-9F86-4BE8-AF3E-E14549D6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0457-2BD3-425D-9879-65D317E60B4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7850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5B9B57A1-3AAE-4207-9847-24CF9A19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4DDC2928-E5C9-463E-8448-C7C3C07DF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49CF98E9-FF69-4CDE-A3CE-5DB7C1834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58375F3A-FEE7-4074-9054-B2FCF9FE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1676-61A6-40E5-9260-26D91A8166AF}" type="datetimeFigureOut">
              <a:rPr kumimoji="1" lang="ja-JP" altLang="en-US" smtClean="0"/>
              <a:pPr/>
              <a:t>2019/5/18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6236EB8D-DEFB-4F21-BC28-980A1CFE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55FF425E-77AD-4553-BC9A-977A8E6B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0457-2BD3-425D-9879-65D317E60B4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08589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1DD1018-9E5A-478D-95E9-A5D882520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2A0FC1B3-0F97-4509-95F8-73F089BE8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65B51075-B201-4D26-899E-ED50643FD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xmlns="" id="{B37C2EF6-2FFD-4219-9F87-2CC9F6197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xmlns="" id="{0D2C2938-1F1A-4C84-8025-1001F22F8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xmlns="" id="{06CD45CB-FD77-44EA-B1DE-02CE1554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1676-61A6-40E5-9260-26D91A8166AF}" type="datetimeFigureOut">
              <a:rPr kumimoji="1" lang="ja-JP" altLang="en-US" smtClean="0"/>
              <a:pPr/>
              <a:t>2019/5/18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xmlns="" id="{AE84DF88-E0EC-44FE-B6DF-4D04A9DB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xmlns="" id="{3B81A3E9-2613-460F-89BD-EF39AD20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0457-2BD3-425D-9879-65D317E60B4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37198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79C6D2-8E01-4C16-B164-137A46E0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xmlns="" id="{3DA91F1E-8C78-424F-9745-8CCE204D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1676-61A6-40E5-9260-26D91A8166AF}" type="datetimeFigureOut">
              <a:rPr kumimoji="1" lang="ja-JP" altLang="en-US" smtClean="0"/>
              <a:pPr/>
              <a:t>2019/5/18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5E0A0638-BD10-4E1B-A8A8-C39FE51C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8D5BF710-48D9-479D-BDA7-1A88E6CC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0457-2BD3-425D-9879-65D317E60B4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6392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xmlns="" id="{31ADCFD7-17FC-413C-A165-BF60D00A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1676-61A6-40E5-9260-26D91A8166AF}" type="datetimeFigureOut">
              <a:rPr kumimoji="1" lang="ja-JP" altLang="en-US" smtClean="0"/>
              <a:pPr/>
              <a:t>2019/5/18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0767901B-BE8F-447D-8BFE-085AB6EFB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C003D00B-0CE9-42FC-B84B-630AA6C8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0457-2BD3-425D-9879-65D317E60B4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423297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F2F016C-213D-4B26-89FE-1C8745A2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A45D9684-AB5B-43AE-8185-68BF3FBEC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257D5A2C-653A-4061-AECE-F79590F02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1928128E-B5F7-45F3-81D7-AADF984A8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1676-61A6-40E5-9260-26D91A8166AF}" type="datetimeFigureOut">
              <a:rPr kumimoji="1" lang="ja-JP" altLang="en-US" smtClean="0"/>
              <a:pPr/>
              <a:t>2019/5/18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37FAAAB1-ED8A-4D2A-91B7-CC1A0068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301AA883-DAA6-4A47-A77D-4EDA0FE1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0457-2BD3-425D-9879-65D317E60B4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98358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0FD870E-DDEA-439C-B335-CE9A44E4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xmlns="" id="{7AB05739-91B6-4E94-B3DE-FDCD85A9F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E444816A-46D3-403C-A65C-BAA26B3CB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AEE1EF04-7D4A-487E-BA9B-4278B03FE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1676-61A6-40E5-9260-26D91A8166AF}" type="datetimeFigureOut">
              <a:rPr kumimoji="1" lang="ja-JP" altLang="en-US" smtClean="0"/>
              <a:pPr/>
              <a:t>2019/5/18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6BC58B10-D962-4ED8-AD67-C8BFFE57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8204986C-543A-4DB4-8BF8-CFB5DB9F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0457-2BD3-425D-9879-65D317E60B4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959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C8B09C7F-B301-4AE8-B0F5-0608E2B8D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1902E41D-9DB6-4E33-A3A1-4039BC876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57855640-7273-494B-AD97-6D82E99CC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11676-61A6-40E5-9260-26D91A8166AF}" type="datetimeFigureOut">
              <a:rPr kumimoji="1" lang="ja-JP" altLang="en-US" smtClean="0"/>
              <a:pPr/>
              <a:t>2019/5/18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94D3A11C-AB79-4165-9F3E-9F14AFED3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D73D0EB8-3372-4B6E-975F-6BB681A55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70457-2BD3-425D-9879-65D317E60B4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65466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2377944F-C3C3-4C99-8CC4-85EC69506692}"/>
              </a:ext>
            </a:extLst>
          </p:cNvPr>
          <p:cNvSpPr/>
          <p:nvPr/>
        </p:nvSpPr>
        <p:spPr>
          <a:xfrm>
            <a:off x="746057" y="298308"/>
            <a:ext cx="3213099" cy="379729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游ゴシック 本文"/>
              </a:rPr>
              <a:t>認証局（</a:t>
            </a:r>
            <a:r>
              <a:rPr lang="en-US" altLang="ja-JP" sz="1400" dirty="0">
                <a:solidFill>
                  <a:schemeClr val="tx1"/>
                </a:solidFill>
                <a:latin typeface="游ゴシック 本文"/>
              </a:rPr>
              <a:t>EC2</a:t>
            </a:r>
            <a:r>
              <a:rPr lang="ja-JP" altLang="en-US" sz="1400" dirty="0" smtClean="0">
                <a:solidFill>
                  <a:schemeClr val="tx1"/>
                </a:solidFill>
                <a:latin typeface="游ゴシック 本文"/>
              </a:rPr>
              <a:t>など）</a:t>
            </a:r>
            <a:endParaRPr lang="en-US" altLang="ja-JP" sz="1400" dirty="0">
              <a:solidFill>
                <a:schemeClr val="tx1"/>
              </a:solidFill>
              <a:latin typeface="游ゴシック 本文"/>
            </a:endParaRPr>
          </a:p>
        </p:txBody>
      </p:sp>
      <p:sp>
        <p:nvSpPr>
          <p:cNvPr id="71" name="四角形: メモ 16">
            <a:extLst>
              <a:ext uri="{FF2B5EF4-FFF2-40B4-BE49-F238E27FC236}">
                <a16:creationId xmlns:a16="http://schemas.microsoft.com/office/drawing/2014/main" xmlns="" id="{84EA2ED3-F26F-43CA-9DA1-EA67CA3FCCA3}"/>
              </a:ext>
            </a:extLst>
          </p:cNvPr>
          <p:cNvSpPr/>
          <p:nvPr/>
        </p:nvSpPr>
        <p:spPr>
          <a:xfrm>
            <a:off x="3018910" y="2822173"/>
            <a:ext cx="860657" cy="55628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游ゴシック 本文"/>
              </a:rPr>
              <a:t>deviceCert.crt</a:t>
            </a:r>
            <a:endParaRPr kumimoji="1" lang="ja-JP" altLang="en-US" sz="1000" dirty="0">
              <a:solidFill>
                <a:schemeClr val="tx1"/>
              </a:solidFill>
              <a:latin typeface="游ゴシック 本文"/>
            </a:endParaRPr>
          </a:p>
        </p:txBody>
      </p:sp>
      <p:sp>
        <p:nvSpPr>
          <p:cNvPr id="72" name="四角形: メモ 50">
            <a:extLst>
              <a:ext uri="{FF2B5EF4-FFF2-40B4-BE49-F238E27FC236}">
                <a16:creationId xmlns:a16="http://schemas.microsoft.com/office/drawing/2014/main" xmlns="" id="{6D010E67-FBD2-420D-8834-3E145510559A}"/>
              </a:ext>
            </a:extLst>
          </p:cNvPr>
          <p:cNvSpPr/>
          <p:nvPr/>
        </p:nvSpPr>
        <p:spPr>
          <a:xfrm>
            <a:off x="3018910" y="1344713"/>
            <a:ext cx="860657" cy="556281"/>
          </a:xfrm>
          <a:prstGeom prst="foldedCorner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>
                <a:solidFill>
                  <a:schemeClr val="tx1"/>
                </a:solidFill>
                <a:latin typeface="游ゴシック 本文"/>
              </a:rPr>
              <a:t>deviceCert.key</a:t>
            </a:r>
            <a:endParaRPr kumimoji="1" lang="ja-JP" altLang="en-US" sz="1000" dirty="0">
              <a:solidFill>
                <a:schemeClr val="tx1"/>
              </a:solidFill>
              <a:latin typeface="游ゴシック 本文"/>
            </a:endParaRPr>
          </a:p>
        </p:txBody>
      </p:sp>
      <p:sp>
        <p:nvSpPr>
          <p:cNvPr id="73" name="四角形: メモ 56">
            <a:extLst>
              <a:ext uri="{FF2B5EF4-FFF2-40B4-BE49-F238E27FC236}">
                <a16:creationId xmlns:a16="http://schemas.microsoft.com/office/drawing/2014/main" xmlns="" id="{301F1AC6-5A42-4244-AB5C-7DA788958275}"/>
              </a:ext>
            </a:extLst>
          </p:cNvPr>
          <p:cNvSpPr/>
          <p:nvPr/>
        </p:nvSpPr>
        <p:spPr>
          <a:xfrm>
            <a:off x="3018910" y="2061074"/>
            <a:ext cx="860657" cy="55628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>
                <a:solidFill>
                  <a:schemeClr val="tx1"/>
                </a:solidFill>
                <a:latin typeface="游ゴシック 本文"/>
              </a:rPr>
              <a:t>deviceCert.csr</a:t>
            </a:r>
            <a:endParaRPr kumimoji="1" lang="ja-JP" altLang="en-US" sz="1000" dirty="0">
              <a:solidFill>
                <a:schemeClr val="tx1"/>
              </a:solidFill>
              <a:latin typeface="游ゴシック 本文"/>
            </a:endParaRPr>
          </a:p>
        </p:txBody>
      </p:sp>
      <p:sp>
        <p:nvSpPr>
          <p:cNvPr id="75" name="四角形: メモ 57">
            <a:extLst>
              <a:ext uri="{FF2B5EF4-FFF2-40B4-BE49-F238E27FC236}">
                <a16:creationId xmlns:a16="http://schemas.microsoft.com/office/drawing/2014/main" xmlns="" id="{B009E445-8461-48A3-A2AF-23B69833C90B}"/>
              </a:ext>
            </a:extLst>
          </p:cNvPr>
          <p:cNvSpPr/>
          <p:nvPr/>
        </p:nvSpPr>
        <p:spPr>
          <a:xfrm>
            <a:off x="3018910" y="3507973"/>
            <a:ext cx="860657" cy="556281"/>
          </a:xfrm>
          <a:prstGeom prst="foldedCorner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游ゴシック 本文"/>
              </a:rPr>
              <a:t>deviceCertAndCACert.crt</a:t>
            </a:r>
            <a:endParaRPr kumimoji="1" lang="ja-JP" altLang="en-US" sz="1000" dirty="0">
              <a:solidFill>
                <a:schemeClr val="tx1"/>
              </a:solidFill>
              <a:latin typeface="游ゴシック 本文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xmlns="" id="{E751991B-EFD8-4992-9557-C8E466F75B91}"/>
              </a:ext>
            </a:extLst>
          </p:cNvPr>
          <p:cNvSpPr/>
          <p:nvPr/>
        </p:nvSpPr>
        <p:spPr>
          <a:xfrm>
            <a:off x="8026807" y="5401941"/>
            <a:ext cx="3799744" cy="123686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400" dirty="0">
              <a:solidFill>
                <a:schemeClr val="tx1"/>
              </a:solidFill>
              <a:latin typeface="游ゴシック 本文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xmlns="" id="{3E5A85B6-8B8C-47B3-8127-93EADEA578AE}"/>
              </a:ext>
            </a:extLst>
          </p:cNvPr>
          <p:cNvSpPr/>
          <p:nvPr/>
        </p:nvSpPr>
        <p:spPr>
          <a:xfrm>
            <a:off x="8133314" y="745832"/>
            <a:ext cx="1018041" cy="15941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400" dirty="0">
              <a:solidFill>
                <a:schemeClr val="tx1"/>
              </a:solidFill>
              <a:latin typeface="游ゴシック 本文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xmlns="" id="{3E5A85B6-8B8C-47B3-8127-93EADEA578AE}"/>
              </a:ext>
            </a:extLst>
          </p:cNvPr>
          <p:cNvSpPr/>
          <p:nvPr/>
        </p:nvSpPr>
        <p:spPr>
          <a:xfrm>
            <a:off x="8028414" y="652807"/>
            <a:ext cx="1018041" cy="15941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400" dirty="0">
              <a:solidFill>
                <a:schemeClr val="tx1"/>
              </a:solidFill>
              <a:latin typeface="游ゴシック 本文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xmlns="" id="{35F63398-A03D-4035-9858-823E54277107}"/>
              </a:ext>
            </a:extLst>
          </p:cNvPr>
          <p:cNvSpPr/>
          <p:nvPr/>
        </p:nvSpPr>
        <p:spPr>
          <a:xfrm>
            <a:off x="4716382" y="298309"/>
            <a:ext cx="4725208" cy="2128716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400" dirty="0">
              <a:solidFill>
                <a:schemeClr val="tx1"/>
              </a:solidFill>
              <a:latin typeface="游ゴシック 本文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xmlns="" id="{9BFC2601-633D-4A4B-9E60-13481090F9E3}"/>
              </a:ext>
            </a:extLst>
          </p:cNvPr>
          <p:cNvSpPr txBox="1"/>
          <p:nvPr/>
        </p:nvSpPr>
        <p:spPr>
          <a:xfrm>
            <a:off x="5798514" y="2834249"/>
            <a:ext cx="143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游ゴシック 本文"/>
              </a:rPr>
              <a:t>AWS IoT Core</a:t>
            </a:r>
          </a:p>
        </p:txBody>
      </p:sp>
      <p:pic>
        <p:nvPicPr>
          <p:cNvPr id="5" name="Graphic 18">
            <a:extLst>
              <a:ext uri="{FF2B5EF4-FFF2-40B4-BE49-F238E27FC236}">
                <a16:creationId xmlns:a16="http://schemas.microsoft.com/office/drawing/2014/main" xmlns="" id="{92D39C5D-7758-714A-8648-F00542FC22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142616" y="2146422"/>
            <a:ext cx="711200" cy="711200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xmlns="" id="{0A1CCA72-FC53-4EC0-BC20-7F478688C5B9}"/>
              </a:ext>
            </a:extLst>
          </p:cNvPr>
          <p:cNvCxnSpPr>
            <a:cxnSpLocks/>
            <a:stCxn id="18" idx="0"/>
            <a:endCxn id="59" idx="3"/>
          </p:cNvCxnSpPr>
          <p:nvPr/>
        </p:nvCxnSpPr>
        <p:spPr>
          <a:xfrm rot="5400000" flipH="1" flipV="1">
            <a:off x="5970992" y="4334857"/>
            <a:ext cx="1068619" cy="8795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メモ 15">
            <a:extLst>
              <a:ext uri="{FF2B5EF4-FFF2-40B4-BE49-F238E27FC236}">
                <a16:creationId xmlns:a16="http://schemas.microsoft.com/office/drawing/2014/main" xmlns="" id="{3993E482-7720-4218-BCAD-4D6BC0E2E78D}"/>
              </a:ext>
            </a:extLst>
          </p:cNvPr>
          <p:cNvSpPr/>
          <p:nvPr/>
        </p:nvSpPr>
        <p:spPr>
          <a:xfrm>
            <a:off x="1943831" y="2752898"/>
            <a:ext cx="860657" cy="556281"/>
          </a:xfrm>
          <a:prstGeom prst="foldedCorner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>
                <a:solidFill>
                  <a:schemeClr val="tx1"/>
                </a:solidFill>
                <a:latin typeface="游ゴシック 本文"/>
              </a:rPr>
              <a:t>verificationCert.pem</a:t>
            </a:r>
            <a:endParaRPr kumimoji="1" lang="ja-JP" altLang="en-US" sz="1000" dirty="0">
              <a:solidFill>
                <a:schemeClr val="tx1"/>
              </a:solidFill>
              <a:latin typeface="游ゴシック 本文"/>
            </a:endParaRPr>
          </a:p>
        </p:txBody>
      </p:sp>
      <p:sp>
        <p:nvSpPr>
          <p:cNvPr id="17" name="四角形: メモ 16">
            <a:extLst>
              <a:ext uri="{FF2B5EF4-FFF2-40B4-BE49-F238E27FC236}">
                <a16:creationId xmlns:a16="http://schemas.microsoft.com/office/drawing/2014/main" xmlns="" id="{84EA2ED3-F26F-43CA-9DA1-EA67CA3FCCA3}"/>
              </a:ext>
            </a:extLst>
          </p:cNvPr>
          <p:cNvSpPr/>
          <p:nvPr/>
        </p:nvSpPr>
        <p:spPr>
          <a:xfrm>
            <a:off x="2949635" y="2752898"/>
            <a:ext cx="860657" cy="55628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游ゴシック 本文"/>
              </a:rPr>
              <a:t>deviceCert.crt</a:t>
            </a:r>
            <a:endParaRPr kumimoji="1" lang="ja-JP" altLang="en-US" sz="1000" dirty="0">
              <a:solidFill>
                <a:schemeClr val="tx1"/>
              </a:solidFill>
              <a:latin typeface="游ゴシック 本文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xmlns="" id="{4885DD90-D051-4072-89E9-7CAFCFE2C321}"/>
              </a:ext>
            </a:extLst>
          </p:cNvPr>
          <p:cNvSpPr/>
          <p:nvPr/>
        </p:nvSpPr>
        <p:spPr>
          <a:xfrm>
            <a:off x="4358802" y="5308916"/>
            <a:ext cx="3413497" cy="133564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 本文"/>
              </a:rPr>
              <a:t>CA</a:t>
            </a:r>
            <a:r>
              <a:rPr lang="ja-JP" altLang="en-US" sz="1400" dirty="0">
                <a:solidFill>
                  <a:schemeClr val="tx1"/>
                </a:solidFill>
                <a:latin typeface="游ゴシック 本文"/>
              </a:rPr>
              <a:t>証明書登録（</a:t>
            </a:r>
            <a:r>
              <a:rPr lang="en-US" altLang="ja-JP" sz="1400" dirty="0">
                <a:solidFill>
                  <a:schemeClr val="tx1"/>
                </a:solidFill>
                <a:latin typeface="游ゴシック 本文"/>
              </a:rPr>
              <a:t>EC2</a:t>
            </a:r>
            <a:r>
              <a:rPr lang="ja-JP" altLang="en-US" sz="1400" dirty="0" smtClean="0">
                <a:solidFill>
                  <a:schemeClr val="tx1"/>
                </a:solidFill>
                <a:latin typeface="游ゴシック 本文"/>
              </a:rPr>
              <a:t>など）</a:t>
            </a:r>
            <a:endParaRPr lang="ja-JP" altLang="en-US" sz="1400" dirty="0">
              <a:solidFill>
                <a:schemeClr val="tx1"/>
              </a:solidFill>
              <a:latin typeface="游ゴシック 本文"/>
            </a:endParaRPr>
          </a:p>
        </p:txBody>
      </p:sp>
      <p:sp>
        <p:nvSpPr>
          <p:cNvPr id="47" name="TextBox 13">
            <a:extLst>
              <a:ext uri="{FF2B5EF4-FFF2-40B4-BE49-F238E27FC236}">
                <a16:creationId xmlns:a16="http://schemas.microsoft.com/office/drawing/2014/main" xmlns="" id="{4256BB3C-8013-824D-8B2A-F604C7B4DC6C}"/>
              </a:ext>
            </a:extLst>
          </p:cNvPr>
          <p:cNvSpPr txBox="1"/>
          <p:nvPr/>
        </p:nvSpPr>
        <p:spPr>
          <a:xfrm>
            <a:off x="173726" y="4234215"/>
            <a:ext cx="1513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游ゴシック 本文"/>
              </a:rPr>
              <a:t>Amazon EC2</a:t>
            </a:r>
          </a:p>
        </p:txBody>
      </p:sp>
      <p:pic>
        <p:nvPicPr>
          <p:cNvPr id="48" name="Graphic 6">
            <a:extLst>
              <a:ext uri="{FF2B5EF4-FFF2-40B4-BE49-F238E27FC236}">
                <a16:creationId xmlns:a16="http://schemas.microsoft.com/office/drawing/2014/main" xmlns="" id="{D8AF6CFD-7182-AE41-BE56-CA8D81C116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31757" y="3529096"/>
            <a:ext cx="711200" cy="711200"/>
          </a:xfrm>
          <a:prstGeom prst="rect">
            <a:avLst/>
          </a:prstGeom>
        </p:spPr>
      </p:pic>
      <p:sp>
        <p:nvSpPr>
          <p:cNvPr id="49" name="四角形: メモ 48">
            <a:extLst>
              <a:ext uri="{FF2B5EF4-FFF2-40B4-BE49-F238E27FC236}">
                <a16:creationId xmlns:a16="http://schemas.microsoft.com/office/drawing/2014/main" xmlns="" id="{C97E1096-4C76-438B-BB45-660FD8F3131C}"/>
              </a:ext>
            </a:extLst>
          </p:cNvPr>
          <p:cNvSpPr/>
          <p:nvPr/>
        </p:nvSpPr>
        <p:spPr>
          <a:xfrm>
            <a:off x="938027" y="1275438"/>
            <a:ext cx="860657" cy="55628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>
                <a:solidFill>
                  <a:schemeClr val="tx1"/>
                </a:solidFill>
                <a:latin typeface="游ゴシック 本文"/>
              </a:rPr>
              <a:t>rootCA.key</a:t>
            </a:r>
            <a:endParaRPr kumimoji="1" lang="ja-JP" altLang="en-US" sz="1000" dirty="0">
              <a:solidFill>
                <a:schemeClr val="tx1"/>
              </a:solidFill>
              <a:latin typeface="游ゴシック 本文"/>
            </a:endParaRPr>
          </a:p>
        </p:txBody>
      </p:sp>
      <p:sp>
        <p:nvSpPr>
          <p:cNvPr id="50" name="四角形: メモ 49">
            <a:extLst>
              <a:ext uri="{FF2B5EF4-FFF2-40B4-BE49-F238E27FC236}">
                <a16:creationId xmlns:a16="http://schemas.microsoft.com/office/drawing/2014/main" xmlns="" id="{A51F54BB-7241-41B4-8AED-D82C30CC33F4}"/>
              </a:ext>
            </a:extLst>
          </p:cNvPr>
          <p:cNvSpPr/>
          <p:nvPr/>
        </p:nvSpPr>
        <p:spPr>
          <a:xfrm>
            <a:off x="1943831" y="1275438"/>
            <a:ext cx="860657" cy="55628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>
                <a:solidFill>
                  <a:schemeClr val="tx1"/>
                </a:solidFill>
                <a:latin typeface="游ゴシック 本文"/>
              </a:rPr>
              <a:t>verificationCert.key</a:t>
            </a:r>
            <a:endParaRPr kumimoji="1" lang="ja-JP" altLang="en-US" sz="1000" dirty="0">
              <a:solidFill>
                <a:schemeClr val="tx1"/>
              </a:solidFill>
              <a:latin typeface="游ゴシック 本文"/>
            </a:endParaRPr>
          </a:p>
        </p:txBody>
      </p:sp>
      <p:sp>
        <p:nvSpPr>
          <p:cNvPr id="51" name="四角形: メモ 50">
            <a:extLst>
              <a:ext uri="{FF2B5EF4-FFF2-40B4-BE49-F238E27FC236}">
                <a16:creationId xmlns:a16="http://schemas.microsoft.com/office/drawing/2014/main" xmlns="" id="{6D010E67-FBD2-420D-8834-3E145510559A}"/>
              </a:ext>
            </a:extLst>
          </p:cNvPr>
          <p:cNvSpPr/>
          <p:nvPr/>
        </p:nvSpPr>
        <p:spPr>
          <a:xfrm>
            <a:off x="2949635" y="1275438"/>
            <a:ext cx="860657" cy="556281"/>
          </a:xfrm>
          <a:prstGeom prst="foldedCorner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>
                <a:solidFill>
                  <a:schemeClr val="tx1"/>
                </a:solidFill>
                <a:latin typeface="游ゴシック 本文"/>
              </a:rPr>
              <a:t>deviceCert.key</a:t>
            </a:r>
            <a:endParaRPr kumimoji="1" lang="ja-JP" altLang="en-US" sz="1000" dirty="0">
              <a:solidFill>
                <a:schemeClr val="tx1"/>
              </a:solidFill>
              <a:latin typeface="游ゴシック 本文"/>
            </a:endParaRPr>
          </a:p>
        </p:txBody>
      </p:sp>
      <p:sp>
        <p:nvSpPr>
          <p:cNvPr id="52" name="TextBox 4">
            <a:extLst>
              <a:ext uri="{FF2B5EF4-FFF2-40B4-BE49-F238E27FC236}">
                <a16:creationId xmlns:a16="http://schemas.microsoft.com/office/drawing/2014/main" xmlns="" id="{DE98F8C2-5488-4028-8D11-4916331232AA}"/>
              </a:ext>
            </a:extLst>
          </p:cNvPr>
          <p:cNvSpPr txBox="1"/>
          <p:nvPr/>
        </p:nvSpPr>
        <p:spPr>
          <a:xfrm>
            <a:off x="938027" y="679605"/>
            <a:ext cx="860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游ゴシック 本文"/>
              </a:rPr>
              <a:t>CA</a:t>
            </a:r>
            <a:r>
              <a:rPr lang="ja-JP" altLang="en-US" sz="1000" dirty="0" smtClean="0">
                <a:latin typeface="游ゴシック 本文"/>
              </a:rPr>
              <a:t>証明書</a:t>
            </a:r>
            <a:endParaRPr lang="en-US" altLang="ja-JP" sz="1000" dirty="0">
              <a:latin typeface="游ゴシック 本文"/>
            </a:endParaRPr>
          </a:p>
        </p:txBody>
      </p:sp>
      <p:sp>
        <p:nvSpPr>
          <p:cNvPr id="53" name="TextBox 4">
            <a:extLst>
              <a:ext uri="{FF2B5EF4-FFF2-40B4-BE49-F238E27FC236}">
                <a16:creationId xmlns:a16="http://schemas.microsoft.com/office/drawing/2014/main" xmlns="" id="{984DBECA-371E-478C-82CA-1A62725681F5}"/>
              </a:ext>
            </a:extLst>
          </p:cNvPr>
          <p:cNvSpPr txBox="1"/>
          <p:nvPr/>
        </p:nvSpPr>
        <p:spPr>
          <a:xfrm>
            <a:off x="1933278" y="679605"/>
            <a:ext cx="860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000" dirty="0">
                <a:latin typeface="游ゴシック 本文"/>
              </a:rPr>
              <a:t>検証</a:t>
            </a:r>
            <a:r>
              <a:rPr lang="ja-JP" altLang="en-US" sz="1000" dirty="0" smtClean="0">
                <a:latin typeface="游ゴシック 本文"/>
              </a:rPr>
              <a:t>証明書</a:t>
            </a:r>
            <a:endParaRPr lang="en-US" altLang="ja-JP" sz="1000" dirty="0">
              <a:latin typeface="游ゴシック 本文"/>
            </a:endParaRPr>
          </a:p>
        </p:txBody>
      </p:sp>
      <p:sp>
        <p:nvSpPr>
          <p:cNvPr id="54" name="TextBox 4">
            <a:extLst>
              <a:ext uri="{FF2B5EF4-FFF2-40B4-BE49-F238E27FC236}">
                <a16:creationId xmlns:a16="http://schemas.microsoft.com/office/drawing/2014/main" xmlns="" id="{69B1A5CA-5B5D-466C-BDC6-EAE8E1D5F1B6}"/>
              </a:ext>
            </a:extLst>
          </p:cNvPr>
          <p:cNvSpPr txBox="1"/>
          <p:nvPr/>
        </p:nvSpPr>
        <p:spPr>
          <a:xfrm>
            <a:off x="2808830" y="679605"/>
            <a:ext cx="11536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000" dirty="0">
                <a:latin typeface="游ゴシック 本文"/>
              </a:rPr>
              <a:t>デバイス証明書</a:t>
            </a:r>
            <a:endParaRPr lang="en-US" altLang="ja-JP" sz="1000" dirty="0">
              <a:latin typeface="游ゴシック 本文"/>
            </a:endParaRPr>
          </a:p>
          <a:p>
            <a:pPr algn="ctr"/>
            <a:r>
              <a:rPr lang="en-US" altLang="ja-JP" sz="1000" dirty="0">
                <a:latin typeface="游ゴシック 本文"/>
              </a:rPr>
              <a:t>(</a:t>
            </a:r>
            <a:r>
              <a:rPr lang="ja-JP" altLang="en-US" sz="1000" dirty="0">
                <a:latin typeface="游ゴシック 本文"/>
              </a:rPr>
              <a:t>複数個</a:t>
            </a:r>
            <a:r>
              <a:rPr lang="en-US" altLang="ja-JP" sz="1000" dirty="0">
                <a:latin typeface="游ゴシック 本文"/>
              </a:rPr>
              <a:t>)</a:t>
            </a:r>
          </a:p>
        </p:txBody>
      </p:sp>
      <p:sp>
        <p:nvSpPr>
          <p:cNvPr id="55" name="四角形: メモ 54">
            <a:extLst>
              <a:ext uri="{FF2B5EF4-FFF2-40B4-BE49-F238E27FC236}">
                <a16:creationId xmlns:a16="http://schemas.microsoft.com/office/drawing/2014/main" xmlns="" id="{67A3C2D4-58BD-4625-8550-8B96D294AF8B}"/>
              </a:ext>
            </a:extLst>
          </p:cNvPr>
          <p:cNvSpPr/>
          <p:nvPr/>
        </p:nvSpPr>
        <p:spPr>
          <a:xfrm>
            <a:off x="938027" y="1997731"/>
            <a:ext cx="860657" cy="556281"/>
          </a:xfrm>
          <a:prstGeom prst="foldedCorner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游ゴシック 本文"/>
              </a:rPr>
              <a:t>rootCA.pem</a:t>
            </a:r>
            <a:endParaRPr kumimoji="1" lang="ja-JP" altLang="en-US" sz="1000" dirty="0">
              <a:solidFill>
                <a:schemeClr val="tx1"/>
              </a:solidFill>
              <a:latin typeface="游ゴシック 本文"/>
            </a:endParaRPr>
          </a:p>
        </p:txBody>
      </p:sp>
      <p:sp>
        <p:nvSpPr>
          <p:cNvPr id="56" name="四角形: メモ 55">
            <a:extLst>
              <a:ext uri="{FF2B5EF4-FFF2-40B4-BE49-F238E27FC236}">
                <a16:creationId xmlns:a16="http://schemas.microsoft.com/office/drawing/2014/main" xmlns="" id="{79B92594-D332-497A-AEE8-E79FA4522D6A}"/>
              </a:ext>
            </a:extLst>
          </p:cNvPr>
          <p:cNvSpPr/>
          <p:nvPr/>
        </p:nvSpPr>
        <p:spPr>
          <a:xfrm>
            <a:off x="1943831" y="1991800"/>
            <a:ext cx="860657" cy="55628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游ゴシック 本文"/>
              </a:rPr>
              <a:t>verificationCert.csr</a:t>
            </a:r>
            <a:endParaRPr kumimoji="1" lang="ja-JP" altLang="en-US" sz="1000" dirty="0">
              <a:solidFill>
                <a:schemeClr val="tx1"/>
              </a:solidFill>
              <a:latin typeface="游ゴシック 本文"/>
            </a:endParaRPr>
          </a:p>
        </p:txBody>
      </p:sp>
      <p:sp>
        <p:nvSpPr>
          <p:cNvPr id="57" name="四角形: メモ 56">
            <a:extLst>
              <a:ext uri="{FF2B5EF4-FFF2-40B4-BE49-F238E27FC236}">
                <a16:creationId xmlns:a16="http://schemas.microsoft.com/office/drawing/2014/main" xmlns="" id="{301F1AC6-5A42-4244-AB5C-7DA788958275}"/>
              </a:ext>
            </a:extLst>
          </p:cNvPr>
          <p:cNvSpPr/>
          <p:nvPr/>
        </p:nvSpPr>
        <p:spPr>
          <a:xfrm>
            <a:off x="2949635" y="1991799"/>
            <a:ext cx="860657" cy="55628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>
                <a:solidFill>
                  <a:schemeClr val="tx1"/>
                </a:solidFill>
                <a:latin typeface="游ゴシック 本文"/>
              </a:rPr>
              <a:t>deviceCert.csr</a:t>
            </a:r>
            <a:endParaRPr kumimoji="1" lang="ja-JP" altLang="en-US" sz="1000" dirty="0">
              <a:solidFill>
                <a:schemeClr val="tx1"/>
              </a:solidFill>
              <a:latin typeface="游ゴシック 本文"/>
            </a:endParaRPr>
          </a:p>
        </p:txBody>
      </p:sp>
      <p:sp>
        <p:nvSpPr>
          <p:cNvPr id="58" name="四角形: メモ 57">
            <a:extLst>
              <a:ext uri="{FF2B5EF4-FFF2-40B4-BE49-F238E27FC236}">
                <a16:creationId xmlns:a16="http://schemas.microsoft.com/office/drawing/2014/main" xmlns="" id="{B009E445-8461-48A3-A2AF-23B69833C90B}"/>
              </a:ext>
            </a:extLst>
          </p:cNvPr>
          <p:cNvSpPr/>
          <p:nvPr/>
        </p:nvSpPr>
        <p:spPr>
          <a:xfrm>
            <a:off x="2949635" y="3438698"/>
            <a:ext cx="860657" cy="556281"/>
          </a:xfrm>
          <a:prstGeom prst="foldedCorner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游ゴシック 本文"/>
              </a:rPr>
              <a:t>deviceCertAndCACert.crt</a:t>
            </a:r>
            <a:endParaRPr kumimoji="1" lang="ja-JP" altLang="en-US" sz="1000" dirty="0">
              <a:solidFill>
                <a:schemeClr val="tx1"/>
              </a:solidFill>
              <a:latin typeface="游ゴシック 本文"/>
            </a:endParaRPr>
          </a:p>
        </p:txBody>
      </p:sp>
      <p:sp>
        <p:nvSpPr>
          <p:cNvPr id="59" name="フローチャート: 和接合 58">
            <a:extLst>
              <a:ext uri="{FF2B5EF4-FFF2-40B4-BE49-F238E27FC236}">
                <a16:creationId xmlns:a16="http://schemas.microsoft.com/office/drawing/2014/main" xmlns="" id="{E20920FD-D7A0-462F-BB0A-E1395193501D}"/>
              </a:ext>
            </a:extLst>
          </p:cNvPr>
          <p:cNvSpPr/>
          <p:nvPr/>
        </p:nvSpPr>
        <p:spPr>
          <a:xfrm>
            <a:off x="6761211" y="3682294"/>
            <a:ext cx="1255338" cy="653741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ゴシック 本文"/>
            </a:endParaRPr>
          </a:p>
        </p:txBody>
      </p:sp>
      <p:sp>
        <p:nvSpPr>
          <p:cNvPr id="62" name="四角形: メモ 61">
            <a:extLst>
              <a:ext uri="{FF2B5EF4-FFF2-40B4-BE49-F238E27FC236}">
                <a16:creationId xmlns:a16="http://schemas.microsoft.com/office/drawing/2014/main" xmlns="" id="{D4E223A2-11D5-4EA5-8301-8577B9527622}"/>
              </a:ext>
            </a:extLst>
          </p:cNvPr>
          <p:cNvSpPr/>
          <p:nvPr/>
        </p:nvSpPr>
        <p:spPr>
          <a:xfrm>
            <a:off x="4616073" y="5943538"/>
            <a:ext cx="860657" cy="556281"/>
          </a:xfrm>
          <a:prstGeom prst="foldedCorner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游ゴシック 本文"/>
              </a:rPr>
              <a:t>rootCA.pem</a:t>
            </a:r>
            <a:endParaRPr kumimoji="1" lang="ja-JP" altLang="en-US" sz="1000" dirty="0">
              <a:solidFill>
                <a:schemeClr val="tx1"/>
              </a:solidFill>
              <a:latin typeface="游ゴシック 本文"/>
            </a:endParaRPr>
          </a:p>
        </p:txBody>
      </p:sp>
      <p:sp>
        <p:nvSpPr>
          <p:cNvPr id="63" name="四角形: メモ 62">
            <a:extLst>
              <a:ext uri="{FF2B5EF4-FFF2-40B4-BE49-F238E27FC236}">
                <a16:creationId xmlns:a16="http://schemas.microsoft.com/office/drawing/2014/main" xmlns="" id="{00975186-FCB9-4557-AF43-719A08F02E1C}"/>
              </a:ext>
            </a:extLst>
          </p:cNvPr>
          <p:cNvSpPr/>
          <p:nvPr/>
        </p:nvSpPr>
        <p:spPr>
          <a:xfrm>
            <a:off x="5571679" y="5943537"/>
            <a:ext cx="860657" cy="556281"/>
          </a:xfrm>
          <a:prstGeom prst="foldedCorner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>
                <a:solidFill>
                  <a:schemeClr val="tx1"/>
                </a:solidFill>
                <a:latin typeface="游ゴシック 本文"/>
              </a:rPr>
              <a:t>verificationCert.pem</a:t>
            </a:r>
            <a:endParaRPr kumimoji="1" lang="ja-JP" altLang="en-US" sz="1000" dirty="0">
              <a:solidFill>
                <a:schemeClr val="tx1"/>
              </a:solidFill>
              <a:latin typeface="游ゴシック 本文"/>
            </a:endParaRPr>
          </a:p>
        </p:txBody>
      </p:sp>
      <p:sp>
        <p:nvSpPr>
          <p:cNvPr id="64" name="四角形: メモ 63">
            <a:extLst>
              <a:ext uri="{FF2B5EF4-FFF2-40B4-BE49-F238E27FC236}">
                <a16:creationId xmlns:a16="http://schemas.microsoft.com/office/drawing/2014/main" xmlns="" id="{8ABA2E45-5021-4660-92AB-428954C65FAE}"/>
              </a:ext>
            </a:extLst>
          </p:cNvPr>
          <p:cNvSpPr/>
          <p:nvPr/>
        </p:nvSpPr>
        <p:spPr>
          <a:xfrm>
            <a:off x="6507592" y="5943537"/>
            <a:ext cx="1013915" cy="55628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游ゴシック 本文"/>
              </a:rPr>
              <a:t>provisioning-</a:t>
            </a:r>
            <a:r>
              <a:rPr lang="en-US" altLang="ja-JP" sz="1000" dirty="0" err="1">
                <a:solidFill>
                  <a:schemeClr val="tx1"/>
                </a:solidFill>
                <a:latin typeface="游ゴシック 本文"/>
              </a:rPr>
              <a:t>template.json</a:t>
            </a:r>
            <a:endParaRPr kumimoji="1" lang="ja-JP" altLang="en-US" sz="1000" dirty="0">
              <a:solidFill>
                <a:schemeClr val="tx1"/>
              </a:solidFill>
              <a:latin typeface="游ゴシック 本文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xmlns="" id="{E751991B-EFD8-4992-9557-C8E466F75B91}"/>
              </a:ext>
            </a:extLst>
          </p:cNvPr>
          <p:cNvSpPr/>
          <p:nvPr/>
        </p:nvSpPr>
        <p:spPr>
          <a:xfrm>
            <a:off x="7910032" y="5308916"/>
            <a:ext cx="3799744" cy="123686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游ゴシック 本文"/>
              </a:rPr>
              <a:t>ジャストインタイムプロビジョニングの実行（</a:t>
            </a:r>
            <a:r>
              <a:rPr lang="en-US" altLang="ja-JP" sz="1400" dirty="0">
                <a:solidFill>
                  <a:schemeClr val="tx1"/>
                </a:solidFill>
                <a:latin typeface="游ゴシック 本文"/>
              </a:rPr>
              <a:t>EC2</a:t>
            </a:r>
            <a:r>
              <a:rPr lang="ja-JP" altLang="en-US" sz="1400" dirty="0" smtClean="0">
                <a:solidFill>
                  <a:schemeClr val="tx1"/>
                </a:solidFill>
                <a:latin typeface="游ゴシック 本文"/>
              </a:rPr>
              <a:t>など）</a:t>
            </a:r>
            <a:endParaRPr lang="ja-JP" altLang="en-US" sz="1400" dirty="0">
              <a:solidFill>
                <a:schemeClr val="tx1"/>
              </a:solidFill>
              <a:latin typeface="游ゴシック 本文"/>
            </a:endParaRPr>
          </a:p>
        </p:txBody>
      </p:sp>
      <p:sp>
        <p:nvSpPr>
          <p:cNvPr id="68" name="四角形: メモ 67">
            <a:extLst>
              <a:ext uri="{FF2B5EF4-FFF2-40B4-BE49-F238E27FC236}">
                <a16:creationId xmlns:a16="http://schemas.microsoft.com/office/drawing/2014/main" xmlns="" id="{39E51530-536B-45ED-91AF-66C279DD38B6}"/>
              </a:ext>
            </a:extLst>
          </p:cNvPr>
          <p:cNvSpPr/>
          <p:nvPr/>
        </p:nvSpPr>
        <p:spPr>
          <a:xfrm>
            <a:off x="8899228" y="5943536"/>
            <a:ext cx="860657" cy="556281"/>
          </a:xfrm>
          <a:prstGeom prst="foldedCorner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>
                <a:solidFill>
                  <a:schemeClr val="tx1"/>
                </a:solidFill>
                <a:latin typeface="游ゴシック 本文"/>
              </a:rPr>
              <a:t>deviceCert.key</a:t>
            </a:r>
            <a:endParaRPr kumimoji="1" lang="ja-JP" altLang="en-US" sz="1000" dirty="0">
              <a:solidFill>
                <a:schemeClr val="tx1"/>
              </a:solidFill>
              <a:latin typeface="游ゴシック 本文"/>
            </a:endParaRPr>
          </a:p>
        </p:txBody>
      </p:sp>
      <p:sp>
        <p:nvSpPr>
          <p:cNvPr id="69" name="四角形: メモ 68">
            <a:extLst>
              <a:ext uri="{FF2B5EF4-FFF2-40B4-BE49-F238E27FC236}">
                <a16:creationId xmlns:a16="http://schemas.microsoft.com/office/drawing/2014/main" xmlns="" id="{6057E0FB-7415-4896-AEFC-9F6AD8AF9EF3}"/>
              </a:ext>
            </a:extLst>
          </p:cNvPr>
          <p:cNvSpPr/>
          <p:nvPr/>
        </p:nvSpPr>
        <p:spPr>
          <a:xfrm>
            <a:off x="9937946" y="5943535"/>
            <a:ext cx="860657" cy="556281"/>
          </a:xfrm>
          <a:prstGeom prst="foldedCorner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游ゴシック 本文"/>
              </a:rPr>
              <a:t>deviceCertAndCACert.crt</a:t>
            </a:r>
            <a:endParaRPr kumimoji="1" lang="ja-JP" altLang="en-US" sz="1000" dirty="0">
              <a:solidFill>
                <a:schemeClr val="tx1"/>
              </a:solidFill>
              <a:latin typeface="游ゴシック 本文"/>
            </a:endParaRPr>
          </a:p>
        </p:txBody>
      </p:sp>
      <p:cxnSp>
        <p:nvCxnSpPr>
          <p:cNvPr id="70" name="直線矢印コネクタ 6">
            <a:extLst>
              <a:ext uri="{FF2B5EF4-FFF2-40B4-BE49-F238E27FC236}">
                <a16:creationId xmlns:a16="http://schemas.microsoft.com/office/drawing/2014/main" xmlns="" id="{C7F3B5EA-21DE-4168-AABF-A0615DFAE63A}"/>
              </a:ext>
            </a:extLst>
          </p:cNvPr>
          <p:cNvCxnSpPr>
            <a:cxnSpLocks/>
            <a:stCxn id="67" idx="0"/>
            <a:endCxn id="59" idx="5"/>
          </p:cNvCxnSpPr>
          <p:nvPr/>
        </p:nvCxnSpPr>
        <p:spPr>
          <a:xfrm rot="16200000" flipV="1">
            <a:off x="8286998" y="3786009"/>
            <a:ext cx="1068619" cy="19771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6">
            <a:extLst>
              <a:ext uri="{FF2B5EF4-FFF2-40B4-BE49-F238E27FC236}">
                <a16:creationId xmlns:a16="http://schemas.microsoft.com/office/drawing/2014/main" xmlns="" id="{37C791D6-00D4-41B9-94CB-68DC771CEBA6}"/>
              </a:ext>
            </a:extLst>
          </p:cNvPr>
          <p:cNvCxnSpPr>
            <a:cxnSpLocks/>
            <a:stCxn id="59" idx="0"/>
            <a:endCxn id="4" idx="2"/>
          </p:cNvCxnSpPr>
          <p:nvPr/>
        </p:nvCxnSpPr>
        <p:spPr>
          <a:xfrm rot="16200000" flipV="1">
            <a:off x="6682127" y="2975541"/>
            <a:ext cx="540268" cy="8732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xmlns="" id="{A5DF6696-F5C8-44B7-BE8E-E836DDD3349E}"/>
              </a:ext>
            </a:extLst>
          </p:cNvPr>
          <p:cNvCxnSpPr>
            <a:cxnSpLocks/>
            <a:stCxn id="118" idx="2"/>
            <a:endCxn id="119" idx="0"/>
          </p:cNvCxnSpPr>
          <p:nvPr/>
        </p:nvCxnSpPr>
        <p:spPr>
          <a:xfrm>
            <a:off x="8546283" y="1214837"/>
            <a:ext cx="0" cy="23346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xmlns="" id="{E96D7C92-549E-4897-937F-244CC8C8663C}"/>
              </a:ext>
            </a:extLst>
          </p:cNvPr>
          <p:cNvCxnSpPr>
            <a:cxnSpLocks/>
            <a:stCxn id="119" idx="1"/>
            <a:endCxn id="120" idx="3"/>
          </p:cNvCxnSpPr>
          <p:nvPr/>
        </p:nvCxnSpPr>
        <p:spPr>
          <a:xfrm rot="10800000">
            <a:off x="7821570" y="1686469"/>
            <a:ext cx="324590" cy="158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矢印: 折線 93">
            <a:extLst>
              <a:ext uri="{FF2B5EF4-FFF2-40B4-BE49-F238E27FC236}">
                <a16:creationId xmlns:a16="http://schemas.microsoft.com/office/drawing/2014/main" xmlns="" id="{22ED36F2-945E-4992-831E-D41E89EE321B}"/>
              </a:ext>
            </a:extLst>
          </p:cNvPr>
          <p:cNvSpPr/>
          <p:nvPr/>
        </p:nvSpPr>
        <p:spPr>
          <a:xfrm rot="10800000" flipH="1">
            <a:off x="2890834" y="4476068"/>
            <a:ext cx="1334102" cy="1374775"/>
          </a:xfrm>
          <a:prstGeom prst="bentArrow">
            <a:avLst>
              <a:gd name="adj1" fmla="val 20241"/>
              <a:gd name="adj2" fmla="val 22508"/>
              <a:gd name="adj3" fmla="val 33567"/>
              <a:gd name="adj4" fmla="val 3803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游ゴシック 本文"/>
            </a:endParaRPr>
          </a:p>
        </p:txBody>
      </p:sp>
      <p:sp>
        <p:nvSpPr>
          <p:cNvPr id="95" name="TextBox 13">
            <a:extLst>
              <a:ext uri="{FF2B5EF4-FFF2-40B4-BE49-F238E27FC236}">
                <a16:creationId xmlns:a16="http://schemas.microsoft.com/office/drawing/2014/main" xmlns="" id="{4203D820-7379-4888-A974-BED40832ECC7}"/>
              </a:ext>
            </a:extLst>
          </p:cNvPr>
          <p:cNvSpPr txBox="1"/>
          <p:nvPr/>
        </p:nvSpPr>
        <p:spPr>
          <a:xfrm>
            <a:off x="2243770" y="5939792"/>
            <a:ext cx="1877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latin typeface="游ゴシック 本文"/>
              </a:rPr>
              <a:t>1.</a:t>
            </a:r>
            <a:r>
              <a:rPr lang="ja-JP" altLang="en-US" sz="1200" dirty="0">
                <a:latin typeface="游ゴシック 本文"/>
              </a:rPr>
              <a:t>各種必要なファイル</a:t>
            </a:r>
            <a:r>
              <a:rPr lang="ja-JP" altLang="en-US" sz="1200" dirty="0" smtClean="0">
                <a:latin typeface="游ゴシック 本文"/>
              </a:rPr>
              <a:t>を</a:t>
            </a:r>
            <a:endParaRPr lang="en-US" altLang="ja-JP" sz="1200" dirty="0" smtClean="0">
              <a:latin typeface="游ゴシック 本文"/>
            </a:endParaRPr>
          </a:p>
          <a:p>
            <a:r>
              <a:rPr lang="ja-JP" altLang="en-US" sz="1200" dirty="0" smtClean="0">
                <a:latin typeface="游ゴシック 本文"/>
              </a:rPr>
              <a:t>実行</a:t>
            </a:r>
            <a:r>
              <a:rPr lang="ja-JP" altLang="en-US" sz="1200" dirty="0">
                <a:latin typeface="游ゴシック 本文"/>
              </a:rPr>
              <a:t>環境に用意</a:t>
            </a:r>
            <a:endParaRPr lang="en-US" sz="1200" dirty="0">
              <a:latin typeface="游ゴシック 本文"/>
            </a:endParaRPr>
          </a:p>
        </p:txBody>
      </p:sp>
      <p:sp>
        <p:nvSpPr>
          <p:cNvPr id="96" name="矢印: 上 95">
            <a:extLst>
              <a:ext uri="{FF2B5EF4-FFF2-40B4-BE49-F238E27FC236}">
                <a16:creationId xmlns:a16="http://schemas.microsoft.com/office/drawing/2014/main" xmlns="" id="{837629E2-E0F1-44DF-8D32-C95A3D86716F}"/>
              </a:ext>
            </a:extLst>
          </p:cNvPr>
          <p:cNvSpPr/>
          <p:nvPr/>
        </p:nvSpPr>
        <p:spPr>
          <a:xfrm>
            <a:off x="5392104" y="2448795"/>
            <a:ext cx="225630" cy="1704725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ゴシック 本文"/>
            </a:endParaRPr>
          </a:p>
        </p:txBody>
      </p:sp>
      <p:sp>
        <p:nvSpPr>
          <p:cNvPr id="98" name="TextBox 13">
            <a:extLst>
              <a:ext uri="{FF2B5EF4-FFF2-40B4-BE49-F238E27FC236}">
                <a16:creationId xmlns:a16="http://schemas.microsoft.com/office/drawing/2014/main" xmlns="" id="{500C364C-F025-4462-9B33-C120204F8031}"/>
              </a:ext>
            </a:extLst>
          </p:cNvPr>
          <p:cNvSpPr txBox="1"/>
          <p:nvPr/>
        </p:nvSpPr>
        <p:spPr>
          <a:xfrm>
            <a:off x="4110133" y="4254791"/>
            <a:ext cx="2895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>
                <a:latin typeface="游ゴシック 本文"/>
              </a:rPr>
              <a:t>2. CA</a:t>
            </a:r>
            <a:r>
              <a:rPr lang="ja-JP" altLang="en-US" sz="1200" dirty="0">
                <a:latin typeface="游ゴシック 本文"/>
              </a:rPr>
              <a:t>証明書を登録</a:t>
            </a:r>
            <a:endParaRPr lang="en-US" sz="1200" dirty="0">
              <a:latin typeface="游ゴシック 本文"/>
            </a:endParaRPr>
          </a:p>
        </p:txBody>
      </p:sp>
      <p:sp>
        <p:nvSpPr>
          <p:cNvPr id="100" name="TextBox 13">
            <a:extLst>
              <a:ext uri="{FF2B5EF4-FFF2-40B4-BE49-F238E27FC236}">
                <a16:creationId xmlns:a16="http://schemas.microsoft.com/office/drawing/2014/main" xmlns="" id="{4D3AC605-05B3-4496-A851-7EA2D6FCA894}"/>
              </a:ext>
            </a:extLst>
          </p:cNvPr>
          <p:cNvSpPr txBox="1"/>
          <p:nvPr/>
        </p:nvSpPr>
        <p:spPr>
          <a:xfrm>
            <a:off x="8108495" y="4068260"/>
            <a:ext cx="3514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latin typeface="游ゴシック 本文"/>
              </a:rPr>
              <a:t>3.</a:t>
            </a:r>
            <a:r>
              <a:rPr lang="ja-JP" altLang="en-US" sz="1200" dirty="0">
                <a:latin typeface="游ゴシック 本文"/>
              </a:rPr>
              <a:t>ジャストインタイムプロビジョニングの実行</a:t>
            </a:r>
            <a:r>
              <a:rPr lang="en-US" altLang="ja-JP" sz="1200" dirty="0">
                <a:latin typeface="游ゴシック 本文"/>
              </a:rPr>
              <a:t>(</a:t>
            </a:r>
            <a:r>
              <a:rPr lang="ja-JP" altLang="en-US" sz="1200" dirty="0">
                <a:latin typeface="游ゴシック 本文"/>
              </a:rPr>
              <a:t>デバイス証明書などの登録</a:t>
            </a:r>
            <a:r>
              <a:rPr lang="ja-JP" altLang="en-US" sz="1200" dirty="0" smtClean="0">
                <a:latin typeface="游ゴシック 本文"/>
              </a:rPr>
              <a:t>および</a:t>
            </a:r>
            <a:r>
              <a:rPr lang="en-US" altLang="ja-JP" sz="1200" dirty="0" smtClean="0">
                <a:latin typeface="游ゴシック 本文"/>
              </a:rPr>
              <a:t>STS</a:t>
            </a:r>
            <a:r>
              <a:rPr lang="ja-JP" altLang="en-US" sz="1200" dirty="0" smtClean="0">
                <a:latin typeface="游ゴシック 本文"/>
              </a:rPr>
              <a:t>で取得したロール</a:t>
            </a:r>
            <a:r>
              <a:rPr lang="ja-JP" altLang="en-US" sz="1200" dirty="0">
                <a:latin typeface="游ゴシック 本文"/>
              </a:rPr>
              <a:t>の返却</a:t>
            </a:r>
            <a:r>
              <a:rPr lang="en-US" altLang="ja-JP" sz="1200" dirty="0">
                <a:latin typeface="游ゴシック 本文"/>
              </a:rPr>
              <a:t>)</a:t>
            </a:r>
            <a:endParaRPr lang="en-US" sz="1200" dirty="0">
              <a:latin typeface="游ゴシック 本文"/>
            </a:endParaRPr>
          </a:p>
        </p:txBody>
      </p:sp>
      <p:sp>
        <p:nvSpPr>
          <p:cNvPr id="102" name="TextBox 13">
            <a:extLst>
              <a:ext uri="{FF2B5EF4-FFF2-40B4-BE49-F238E27FC236}">
                <a16:creationId xmlns:a16="http://schemas.microsoft.com/office/drawing/2014/main" xmlns="" id="{709552CB-7CE6-4421-AB3B-62577EBDD264}"/>
              </a:ext>
            </a:extLst>
          </p:cNvPr>
          <p:cNvSpPr txBox="1"/>
          <p:nvPr/>
        </p:nvSpPr>
        <p:spPr>
          <a:xfrm>
            <a:off x="8079790" y="1987038"/>
            <a:ext cx="956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>
                <a:latin typeface="游ゴシック 本文"/>
              </a:rPr>
              <a:t>(</a:t>
            </a:r>
            <a:r>
              <a:rPr lang="ja-JP" altLang="en-US" sz="1000" dirty="0">
                <a:latin typeface="游ゴシック 本文"/>
              </a:rPr>
              <a:t>複数個</a:t>
            </a:r>
            <a:r>
              <a:rPr lang="en-US" altLang="ja-JP" sz="1000" dirty="0">
                <a:latin typeface="游ゴシック 本文"/>
              </a:rPr>
              <a:t>)</a:t>
            </a:r>
            <a:endParaRPr lang="en-US" sz="1000" dirty="0">
              <a:latin typeface="游ゴシック 本文"/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xmlns="" id="{431473E5-0187-4C5A-A69B-8FB31EC026E9}"/>
              </a:ext>
            </a:extLst>
          </p:cNvPr>
          <p:cNvSpPr/>
          <p:nvPr/>
        </p:nvSpPr>
        <p:spPr>
          <a:xfrm>
            <a:off x="5134783" y="1436319"/>
            <a:ext cx="880270" cy="476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游ゴシック 本文"/>
              </a:rPr>
              <a:t>CA</a:t>
            </a:r>
            <a:r>
              <a:rPr lang="ja-JP" altLang="en-US" sz="1000" dirty="0">
                <a:solidFill>
                  <a:schemeClr val="tx1"/>
                </a:solidFill>
                <a:latin typeface="游ゴシック 本文"/>
              </a:rPr>
              <a:t>証明書</a:t>
            </a: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xmlns="" id="{2725FE12-65C6-4452-AB08-F43EB2D861AC}"/>
              </a:ext>
            </a:extLst>
          </p:cNvPr>
          <p:cNvSpPr/>
          <p:nvPr/>
        </p:nvSpPr>
        <p:spPr>
          <a:xfrm>
            <a:off x="8146160" y="738498"/>
            <a:ext cx="800245" cy="476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游ゴシック 本文"/>
              </a:rPr>
              <a:t>モノ</a:t>
            </a:r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xmlns="" id="{E09D3EF3-7205-4561-A2AA-27B883BD844B}"/>
              </a:ext>
            </a:extLst>
          </p:cNvPr>
          <p:cNvSpPr/>
          <p:nvPr/>
        </p:nvSpPr>
        <p:spPr>
          <a:xfrm>
            <a:off x="8146160" y="1448299"/>
            <a:ext cx="800245" cy="476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游ゴシック 本文"/>
              </a:rPr>
              <a:t>デバイス</a:t>
            </a:r>
            <a:endParaRPr lang="en-US" altLang="ja-JP" sz="1000" dirty="0">
              <a:solidFill>
                <a:schemeClr val="tx1"/>
              </a:solidFill>
              <a:latin typeface="游ゴシック 本文"/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  <a:latin typeface="游ゴシック 本文"/>
              </a:rPr>
              <a:t>証明書</a:t>
            </a: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xmlns="" id="{3BCB97C3-D9C8-47BB-9AC2-039C51E80594}"/>
              </a:ext>
            </a:extLst>
          </p:cNvPr>
          <p:cNvSpPr/>
          <p:nvPr/>
        </p:nvSpPr>
        <p:spPr>
          <a:xfrm>
            <a:off x="7021325" y="1448299"/>
            <a:ext cx="800245" cy="476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游ゴシック 本文"/>
              </a:rPr>
              <a:t>ポリシー</a:t>
            </a: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xmlns="" id="{A0A97B57-BF97-4577-AF9F-E366A98872F2}"/>
              </a:ext>
            </a:extLst>
          </p:cNvPr>
          <p:cNvSpPr/>
          <p:nvPr/>
        </p:nvSpPr>
        <p:spPr>
          <a:xfrm>
            <a:off x="7009450" y="679605"/>
            <a:ext cx="800245" cy="476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游ゴシック 本文"/>
              </a:rPr>
              <a:t>ロールエイリアス</a:t>
            </a:r>
          </a:p>
        </p:txBody>
      </p:sp>
      <p:sp>
        <p:nvSpPr>
          <p:cNvPr id="139" name="矢印: U ターン 138">
            <a:extLst>
              <a:ext uri="{FF2B5EF4-FFF2-40B4-BE49-F238E27FC236}">
                <a16:creationId xmlns:a16="http://schemas.microsoft.com/office/drawing/2014/main" xmlns="" id="{9F4E42B6-C97B-4FD6-8273-1A71A0E6B9A2}"/>
              </a:ext>
            </a:extLst>
          </p:cNvPr>
          <p:cNvSpPr/>
          <p:nvPr/>
        </p:nvSpPr>
        <p:spPr>
          <a:xfrm>
            <a:off x="8420312" y="2425045"/>
            <a:ext cx="344384" cy="1662545"/>
          </a:xfrm>
          <a:prstGeom prst="uturnArrow">
            <a:avLst>
              <a:gd name="adj1" fmla="val 23182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游ゴシック 本文"/>
            </a:endParaRPr>
          </a:p>
        </p:txBody>
      </p:sp>
      <p:sp>
        <p:nvSpPr>
          <p:cNvPr id="60" name="TextBox 13">
            <a:extLst>
              <a:ext uri="{FF2B5EF4-FFF2-40B4-BE49-F238E27FC236}">
                <a16:creationId xmlns:a16="http://schemas.microsoft.com/office/drawing/2014/main" xmlns="" id="{709552CB-7CE6-4421-AB3B-62577EBDD264}"/>
              </a:ext>
            </a:extLst>
          </p:cNvPr>
          <p:cNvSpPr txBox="1"/>
          <p:nvPr/>
        </p:nvSpPr>
        <p:spPr>
          <a:xfrm>
            <a:off x="11082275" y="6295801"/>
            <a:ext cx="6749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>
                <a:latin typeface="游ゴシック 本文"/>
              </a:rPr>
              <a:t>(</a:t>
            </a:r>
            <a:r>
              <a:rPr lang="ja-JP" altLang="en-US" sz="1000" dirty="0">
                <a:latin typeface="游ゴシック 本文"/>
              </a:rPr>
              <a:t>複数個</a:t>
            </a:r>
            <a:r>
              <a:rPr lang="en-US" altLang="ja-JP" sz="1000" dirty="0">
                <a:latin typeface="游ゴシック 本文"/>
              </a:rPr>
              <a:t>)</a:t>
            </a:r>
            <a:endParaRPr lang="en-US" sz="1000" dirty="0">
              <a:latin typeface="游ゴシック 本文"/>
            </a:endParaRPr>
          </a:p>
        </p:txBody>
      </p:sp>
      <p:sp>
        <p:nvSpPr>
          <p:cNvPr id="76" name="TextBox 12"/>
          <p:cNvSpPr txBox="1">
            <a:spLocks noChangeArrowheads="1"/>
          </p:cNvSpPr>
          <p:nvPr/>
        </p:nvSpPr>
        <p:spPr bwMode="auto">
          <a:xfrm>
            <a:off x="10020964" y="1867192"/>
            <a:ext cx="1319213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ja-JP" sz="1400" dirty="0"/>
              <a:t>AWS-STS</a:t>
            </a:r>
          </a:p>
        </p:txBody>
      </p:sp>
      <p:pic>
        <p:nvPicPr>
          <p:cNvPr id="77" name="Graphic 40">
            <a:extLst>
              <a:ext uri="{FF2B5EF4-FFF2-40B4-BE49-F238E27FC236}">
                <a16:creationId xmlns:a16="http://schemas.microsoft.com/office/drawing/2014/main" xmlns="" id="{E9420ABA-AF58-BB4F-A8C1-C126FFE1472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>
            <a:off x="10446414" y="1489367"/>
            <a:ext cx="469900" cy="469900"/>
          </a:xfrm>
          <a:prstGeom prst="rect">
            <a:avLst/>
          </a:prstGeom>
        </p:spPr>
      </p:pic>
      <p:sp>
        <p:nvSpPr>
          <p:cNvPr id="78" name="矢印: U ターン 138">
            <a:extLst>
              <a:ext uri="{FF2B5EF4-FFF2-40B4-BE49-F238E27FC236}">
                <a16:creationId xmlns:a16="http://schemas.microsoft.com/office/drawing/2014/main" xmlns="" id="{9F4E42B6-C97B-4FD6-8273-1A71A0E6B9A2}"/>
              </a:ext>
            </a:extLst>
          </p:cNvPr>
          <p:cNvSpPr/>
          <p:nvPr/>
        </p:nvSpPr>
        <p:spPr>
          <a:xfrm rot="5400000">
            <a:off x="9601905" y="1480956"/>
            <a:ext cx="510639" cy="807522"/>
          </a:xfrm>
          <a:prstGeom prst="uturnArrow">
            <a:avLst>
              <a:gd name="adj1" fmla="val 23182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游ゴシック 本文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071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105</Words>
  <Application>Microsoft Office PowerPoint</Application>
  <PresentationFormat>ユーザー設定</PresentationFormat>
  <Paragraphs>40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NAGAHARA Kenichi 長原 健一</dc:creator>
  <cp:lastModifiedBy>n</cp:lastModifiedBy>
  <cp:revision>98</cp:revision>
  <dcterms:created xsi:type="dcterms:W3CDTF">2019-05-17T04:13:44Z</dcterms:created>
  <dcterms:modified xsi:type="dcterms:W3CDTF">2019-05-18T07:09:57Z</dcterms:modified>
</cp:coreProperties>
</file>