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omfortaa"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5AC67C-9C9B-4D68-A3FE-A3F34385AF1D}">
  <a:tblStyle styleId="{975AC67C-9C9B-4D68-A3FE-A3F34385AF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39D334-D167-45CB-879E-28E56E8A1C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p:scale>
          <a:sx n="170" d="100"/>
          <a:sy n="170" d="100"/>
        </p:scale>
        <p:origin x="-114" y="-4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b77171ca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b77171c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ca4c6a64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ca4c6a6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c55aa7130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c55aa7130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ca4c6a64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ca4c6a6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ca4c6a64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ca4c6a6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77171ca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77171ca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b77171cac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b77171cac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Gwen</a:t>
            </a:r>
            <a:endParaRPr/>
          </a:p>
          <a:p>
            <a:pPr marL="0" lvl="0" indent="0" algn="l" rtl="0">
              <a:spcBef>
                <a:spcPts val="0"/>
              </a:spcBef>
              <a:spcAft>
                <a:spcPts val="0"/>
              </a:spcAft>
              <a:buNone/>
            </a:pPr>
            <a:r>
              <a:rPr lang="en"/>
              <a:t>After separating the state</a:t>
            </a:r>
            <a:endParaRPr/>
          </a:p>
          <a:p>
            <a:pPr marL="457200" lvl="0" indent="-298450" algn="l" rtl="0">
              <a:spcBef>
                <a:spcPts val="0"/>
              </a:spcBef>
              <a:spcAft>
                <a:spcPts val="0"/>
              </a:spcAft>
              <a:buSzPts val="1100"/>
              <a:buChar char="-"/>
            </a:pPr>
            <a:r>
              <a:rPr lang="en"/>
              <a:t>This slide shows the XL state which is the outlier states that populaties 33% of the US</a:t>
            </a:r>
            <a:endParaRPr/>
          </a:p>
          <a:p>
            <a:pPr marL="457200" lvl="0" indent="-298450" algn="l" rtl="0">
              <a:spcBef>
                <a:spcPts val="0"/>
              </a:spcBef>
              <a:spcAft>
                <a:spcPts val="0"/>
              </a:spcAft>
              <a:buSzPts val="1100"/>
              <a:buChar char="-"/>
            </a:pPr>
            <a:r>
              <a:rPr lang="en"/>
              <a:t>This chart shows the our vaccination data of total doses distributed, total doses administered and the different age groups that completed the primary series that is differentiated by colors. </a:t>
            </a:r>
            <a:endParaRPr/>
          </a:p>
          <a:p>
            <a:pPr marL="457200" lvl="0" indent="-298450" algn="l" rtl="0">
              <a:spcBef>
                <a:spcPts val="0"/>
              </a:spcBef>
              <a:spcAft>
                <a:spcPts val="0"/>
              </a:spcAft>
              <a:buSzPts val="1100"/>
              <a:buChar char="-"/>
            </a:pPr>
            <a:r>
              <a:rPr lang="en">
                <a:solidFill>
                  <a:schemeClr val="dk1"/>
                </a:solidFill>
              </a:rPr>
              <a:t>surprisingly : +65 people have the least completed series and ages 5+ has the most completed series </a:t>
            </a:r>
            <a:endParaRPr>
              <a:solidFill>
                <a:schemeClr val="dk1"/>
              </a:solidFill>
            </a:endParaRPr>
          </a:p>
          <a:p>
            <a:pPr marL="457200" lvl="0" indent="-298450" algn="l" rtl="0">
              <a:spcBef>
                <a:spcPts val="0"/>
              </a:spcBef>
              <a:spcAft>
                <a:spcPts val="0"/>
              </a:spcAft>
              <a:buSzPts val="1100"/>
              <a:buChar char="-"/>
            </a:pPr>
            <a:r>
              <a:rPr lang="en">
                <a:solidFill>
                  <a:schemeClr val="dk1"/>
                </a:solidFill>
              </a:rPr>
              <a:t>These groups  might have a biggest primary series completion because schools make it mandatory for vaccinations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Explain what the colors represent, </a:t>
            </a:r>
            <a:endParaRPr/>
          </a:p>
          <a:p>
            <a:pPr marL="0" lvl="0" indent="0" algn="l" rtl="0">
              <a:spcBef>
                <a:spcPts val="0"/>
              </a:spcBef>
              <a:spcAft>
                <a:spcPts val="0"/>
              </a:spcAft>
              <a:buNone/>
            </a:pPr>
            <a:r>
              <a:rPr lang="en"/>
              <a:t>Outlier states (33% of US)</a:t>
            </a:r>
            <a:endParaRPr/>
          </a:p>
          <a:p>
            <a:pPr marL="0" lvl="0" indent="0" algn="l" rtl="0">
              <a:spcBef>
                <a:spcPts val="0"/>
              </a:spcBef>
              <a:spcAft>
                <a:spcPts val="0"/>
              </a:spcAft>
              <a:buNone/>
            </a:pPr>
            <a:r>
              <a:rPr lang="en"/>
              <a:t>What we realize is that the range of ages stop at the next group of people (so for examples Residents 5+ is basically kids from ages 5 to 11</a:t>
            </a:r>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b77171cac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b77171ca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Gwen</a:t>
            </a:r>
            <a:endParaRPr/>
          </a:p>
          <a:p>
            <a:pPr marL="0" lvl="0" indent="0" algn="l" rtl="0">
              <a:spcBef>
                <a:spcPts val="0"/>
              </a:spcBef>
              <a:spcAft>
                <a:spcPts val="0"/>
              </a:spcAft>
              <a:buNone/>
            </a:pPr>
            <a:r>
              <a:rPr lang="en"/>
              <a:t>This slide shows the population of the large states, the total population of these states are 32% of the us. We can also see that people with the age of 65+ have the least vaccination</a:t>
            </a:r>
            <a:endParaRPr/>
          </a:p>
          <a:p>
            <a:pPr marL="0" lvl="0" indent="0" algn="l" rtl="0">
              <a:spcBef>
                <a:spcPts val="0"/>
              </a:spcBef>
              <a:spcAft>
                <a:spcPts val="0"/>
              </a:spcAft>
              <a:buNone/>
            </a:pPr>
            <a:r>
              <a:rPr lang="en"/>
              <a:t>large (32% of states) (Q3)</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becc60d1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becc60d1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Gwen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are the medium states that populate around 28% of the US (Q2)</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They have the most states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here can see the same patterns as the previous analysis (young people have the most completed series)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9becc60d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9becc60d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Gwen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Last but not least the small states populate around 4%  of the US(Q1)</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Again we see the same patterns thus we can conclude that they have a consistent pattern of old people having the least completed series and young people having the most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becc60d1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becc60d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800"/>
              </a:spcBef>
              <a:spcAft>
                <a:spcPts val="0"/>
              </a:spcAft>
              <a:buNone/>
            </a:pPr>
            <a:r>
              <a:rPr lang="en" sz="1400">
                <a:solidFill>
                  <a:schemeClr val="dk1"/>
                </a:solidFill>
                <a:latin typeface="Times New Roman"/>
                <a:ea typeface="Times New Roman"/>
                <a:cs typeface="Times New Roman"/>
                <a:sym typeface="Times New Roman"/>
              </a:rPr>
              <a:t>JACKIE</a:t>
            </a:r>
            <a:endParaRPr sz="1400">
              <a:solidFill>
                <a:schemeClr val="dk1"/>
              </a:solidFill>
              <a:latin typeface="Times New Roman"/>
              <a:ea typeface="Times New Roman"/>
              <a:cs typeface="Times New Roman"/>
              <a:sym typeface="Times New Roman"/>
            </a:endParaRPr>
          </a:p>
          <a:p>
            <a:pPr marL="0" lvl="0" indent="0" algn="l" rtl="0">
              <a:lnSpc>
                <a:spcPct val="150000"/>
              </a:lnSpc>
              <a:spcBef>
                <a:spcPts val="2700"/>
              </a:spcBef>
              <a:spcAft>
                <a:spcPts val="0"/>
              </a:spcAft>
              <a:buNone/>
            </a:pPr>
            <a:r>
              <a:rPr lang="en" sz="1400">
                <a:solidFill>
                  <a:schemeClr val="dk1"/>
                </a:solidFill>
                <a:latin typeface="Times New Roman"/>
                <a:ea typeface="Times New Roman"/>
                <a:cs typeface="Times New Roman"/>
                <a:sym typeface="Times New Roman"/>
              </a:rPr>
              <a:t>Exec sum: intro, data, limits, h1, h2, analysis</a:t>
            </a:r>
            <a:br>
              <a:rPr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An executive summary or overview of the project and project goals:</a:t>
            </a:r>
            <a:br>
              <a:rPr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Explain how the project relates to the industry you selected.</a:t>
            </a:r>
            <a:endParaRPr sz="1400">
              <a:solidFill>
                <a:schemeClr val="dk1"/>
              </a:solidFill>
              <a:latin typeface="Times New Roman"/>
              <a:ea typeface="Times New Roman"/>
              <a:cs typeface="Times New Roman"/>
              <a:sym typeface="Times New Roman"/>
            </a:endParaRPr>
          </a:p>
          <a:p>
            <a:pPr marL="0" lvl="0" indent="0" algn="l" rtl="0">
              <a:lnSpc>
                <a:spcPct val="150000"/>
              </a:lnSpc>
              <a:spcBef>
                <a:spcPts val="27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lnSpc>
                <a:spcPct val="150000"/>
              </a:lnSpc>
              <a:spcBef>
                <a:spcPts val="2700"/>
              </a:spcBef>
              <a:spcAft>
                <a:spcPts val="270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61786414c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61786414c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9b77171cac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9b77171ca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Kenia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Quantity of doses that were used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57.6% is not administered in NY</a:t>
            </a: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1786414c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1786414c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9ca4c6a64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9ca4c6a64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9ca4c6a64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9ca4c6a64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1786414c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61786414c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Jackie</a:t>
            </a:r>
            <a:endParaRPr/>
          </a:p>
          <a:p>
            <a:pPr marL="0" lvl="0" indent="0" algn="l" rtl="0">
              <a:spcBef>
                <a:spcPts val="0"/>
              </a:spcBef>
              <a:spcAft>
                <a:spcPts val="0"/>
              </a:spcAft>
              <a:buClr>
                <a:schemeClr val="dk1"/>
              </a:buClr>
              <a:buSzPts val="1100"/>
              <a:buFont typeface="Arial"/>
              <a:buNone/>
            </a:pPr>
            <a:r>
              <a:rPr lang="en"/>
              <a:t>large states = 39029342 to 22244823</a:t>
            </a:r>
            <a:endParaRPr/>
          </a:p>
          <a:p>
            <a:pPr marL="0" lvl="0" indent="0" algn="l" rtl="0">
              <a:spcBef>
                <a:spcPts val="0"/>
              </a:spcBef>
              <a:spcAft>
                <a:spcPts val="0"/>
              </a:spcAft>
              <a:buClr>
                <a:schemeClr val="dk1"/>
              </a:buClr>
              <a:buSzPts val="1100"/>
              <a:buFont typeface="Arial"/>
              <a:buNone/>
            </a:pPr>
            <a:r>
              <a:rPr lang="en"/>
              <a:t>medium states = 22244823 to 4129968</a:t>
            </a:r>
            <a:endParaRPr/>
          </a:p>
          <a:p>
            <a:pPr marL="0" lvl="0" indent="0" algn="l" rtl="0">
              <a:spcBef>
                <a:spcPts val="0"/>
              </a:spcBef>
              <a:spcAft>
                <a:spcPts val="0"/>
              </a:spcAft>
              <a:buClr>
                <a:schemeClr val="dk1"/>
              </a:buClr>
              <a:buSzPts val="1100"/>
              <a:buFont typeface="Arial"/>
              <a:buNone/>
            </a:pPr>
            <a:r>
              <a:rPr lang="en"/>
              <a:t>small = &lt; 4129968</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617853a4a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17853a4a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JACKIE</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When decompose the ask</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decompose the ask -&gt; what is our question -&gt; pop density affects death nums, vaccine affect death nums </a:t>
            </a:r>
            <a:endParaRPr sz="1800" strike="sngStrike">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1786414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1786414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Comfortaa"/>
                <a:ea typeface="Comfortaa"/>
                <a:cs typeface="Comfortaa"/>
                <a:sym typeface="Comfortaa"/>
              </a:rPr>
              <a:t>JACKIE</a:t>
            </a:r>
            <a:endParaRPr b="1">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b="1">
                <a:solidFill>
                  <a:schemeClr val="dk1"/>
                </a:solidFill>
                <a:latin typeface="Comfortaa"/>
                <a:ea typeface="Comfortaa"/>
                <a:cs typeface="Comfortaa"/>
                <a:sym typeface="Comfortaa"/>
              </a:rPr>
              <a:t>v2: we chose data from: data gov (bunch of us datasets), the CDC, and the us census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1786414c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1786414c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becc5968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becc5968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JACKIE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1786414c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1786414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a:p>
            <a:pPr marL="0" lvl="0" indent="0" algn="l" rtl="0">
              <a:spcBef>
                <a:spcPts val="0"/>
              </a:spcBef>
              <a:spcAft>
                <a:spcPts val="0"/>
              </a:spcAft>
              <a:buNone/>
            </a:pPr>
            <a:r>
              <a:rPr lang="en"/>
              <a:t>What is the relationship of Covid deaths and state population?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1786414c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1786414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SALLY</a:t>
            </a:r>
            <a:endParaRPr/>
          </a:p>
          <a:p>
            <a:pPr marL="0" lvl="0" indent="0" algn="l" rtl="0">
              <a:spcBef>
                <a:spcPts val="0"/>
              </a:spcBef>
              <a:spcAft>
                <a:spcPts val="0"/>
              </a:spcAft>
              <a:buClr>
                <a:schemeClr val="dk1"/>
              </a:buClr>
              <a:buSzPts val="1100"/>
              <a:buFont typeface="Arial"/>
              <a:buNone/>
            </a:pPr>
            <a:r>
              <a:rPr lang="en">
                <a:solidFill>
                  <a:schemeClr val="dk1"/>
                </a:solidFill>
              </a:rPr>
              <a:t>What is the relationship of vaccination and Covid deaths?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1786414c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1786414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Gwen</a:t>
            </a:r>
            <a:endParaRPr/>
          </a:p>
          <a:p>
            <a:pPr marL="0" lvl="0" indent="0" algn="l" rtl="0">
              <a:spcBef>
                <a:spcPts val="0"/>
              </a:spcBef>
              <a:spcAft>
                <a:spcPts val="0"/>
              </a:spcAft>
              <a:buNone/>
            </a:pPr>
            <a:r>
              <a:rPr lang="en"/>
              <a:t>Population is not consistent, which led us to separate with quartiles</a:t>
            </a:r>
            <a:endParaRPr/>
          </a:p>
          <a:p>
            <a:pPr marL="457200" lvl="0" indent="-298450" algn="l" rtl="0">
              <a:spcBef>
                <a:spcPts val="0"/>
              </a:spcBef>
              <a:spcAft>
                <a:spcPts val="0"/>
              </a:spcAft>
              <a:buSzPts val="1100"/>
              <a:buChar char="-"/>
            </a:pPr>
            <a:r>
              <a:rPr lang="en"/>
              <a:t>From the data we got from census.gov we made it into a bar chart to visualize the data, this data represents the population estimation of states in the year 2022</a:t>
            </a:r>
            <a:endParaRPr/>
          </a:p>
          <a:p>
            <a:pPr marL="457200" lvl="0" indent="-298450" algn="l" rtl="0">
              <a:spcBef>
                <a:spcPts val="0"/>
              </a:spcBef>
              <a:spcAft>
                <a:spcPts val="0"/>
              </a:spcAft>
              <a:buSzPts val="1100"/>
              <a:buChar char="-"/>
            </a:pPr>
            <a:r>
              <a:rPr lang="en"/>
              <a:t>As you can see there are states with really high population like california and texas while other states like vermont, maine, delaware with really small population.</a:t>
            </a:r>
            <a:endParaRPr/>
          </a:p>
          <a:p>
            <a:pPr marL="457200" lvl="0" indent="-298450" algn="l" rtl="0">
              <a:spcBef>
                <a:spcPts val="0"/>
              </a:spcBef>
              <a:spcAft>
                <a:spcPts val="0"/>
              </a:spcAft>
              <a:buSzPts val="1100"/>
              <a:buChar char="-"/>
            </a:pPr>
            <a:r>
              <a:rPr lang="en"/>
              <a:t>There is a lot of variance with the population data in each state</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285F4">
            <a:alpha val="1258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Times New Roman"/>
              <a:buChar char="●"/>
              <a:defRPr sz="1800">
                <a:solidFill>
                  <a:schemeClr val="dk1"/>
                </a:solidFill>
                <a:latin typeface="Times New Roman"/>
                <a:ea typeface="Times New Roman"/>
                <a:cs typeface="Times New Roman"/>
                <a:sym typeface="Times New Roman"/>
              </a:defRPr>
            </a:lvl1pPr>
            <a:lvl2pPr marL="914400" lvl="1"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2pPr>
            <a:lvl3pPr marL="1371600" lvl="2"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3pPr>
            <a:lvl4pPr marL="1828800" lvl="3"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4pPr>
            <a:lvl5pPr marL="2286000" lvl="4"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5pPr>
            <a:lvl6pPr marL="2743200" lvl="5"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6pPr>
            <a:lvl7pPr marL="3200400" lvl="6"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7pPr>
            <a:lvl8pPr marL="3657600" lvl="7"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8pPr>
            <a:lvl9pPr marL="4114800" lvl="8" indent="-3175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provisional-covid-19-death-counts-by-sex-age-and-stat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2.census.gov/programs-surveys/popest/datasets/2020-2022/state/totals/" TargetMode="External"/><Relationship Id="rId4" Type="http://schemas.openxmlformats.org/officeDocument/2006/relationships/hyperlink" Target="https://covid.cdc.gov/covid-data-tracker/#vaccinations_vacc-people-booster-percent-pop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latin typeface="Times New Roman"/>
                <a:ea typeface="Times New Roman"/>
                <a:cs typeface="Times New Roman"/>
                <a:sym typeface="Times New Roman"/>
              </a:rPr>
              <a:t>Project 1</a:t>
            </a:r>
            <a:r>
              <a:rPr lang="en" sz="5500"/>
              <a:t>:</a:t>
            </a:r>
            <a:br>
              <a:rPr lang="en" sz="1000">
                <a:latin typeface="Times New Roman"/>
                <a:ea typeface="Times New Roman"/>
                <a:cs typeface="Times New Roman"/>
                <a:sym typeface="Times New Roman"/>
              </a:rPr>
            </a:br>
            <a:endParaRPr sz="1000">
              <a:latin typeface="Times New Roman"/>
              <a:ea typeface="Times New Roman"/>
              <a:cs typeface="Times New Roman"/>
              <a:sym typeface="Times New Roman"/>
            </a:endParaRPr>
          </a:p>
          <a:p>
            <a:pPr marL="0" lvl="0" indent="0" algn="ctr" rtl="0">
              <a:spcBef>
                <a:spcPts val="0"/>
              </a:spcBef>
              <a:spcAft>
                <a:spcPts val="0"/>
              </a:spcAft>
              <a:buNone/>
            </a:pPr>
            <a:r>
              <a:rPr lang="en" sz="3400"/>
              <a:t>Vaccinations and </a:t>
            </a:r>
            <a:r>
              <a:rPr lang="en" sz="3400">
                <a:latin typeface="Times New Roman"/>
                <a:ea typeface="Times New Roman"/>
                <a:cs typeface="Times New Roman"/>
                <a:sym typeface="Times New Roman"/>
              </a:rPr>
              <a:t>C</a:t>
            </a:r>
            <a:r>
              <a:rPr lang="en" sz="3400"/>
              <a:t>OVID-</a:t>
            </a:r>
            <a:r>
              <a:rPr lang="en" sz="3400">
                <a:latin typeface="Times New Roman"/>
                <a:ea typeface="Times New Roman"/>
                <a:cs typeface="Times New Roman"/>
                <a:sym typeface="Times New Roman"/>
              </a:rPr>
              <a:t>19 Deaths</a:t>
            </a:r>
            <a:endParaRPr sz="34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3062725"/>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a:solidFill>
                  <a:schemeClr val="dk1"/>
                </a:solidFill>
                <a:latin typeface="Times New Roman"/>
                <a:ea typeface="Times New Roman"/>
                <a:cs typeface="Times New Roman"/>
                <a:sym typeface="Times New Roman"/>
              </a:rPr>
              <a:t>by: Sally Anderson, Kenia Oquendo Berrios, Gwendolyn Lukman, and Jackie Rosales</a:t>
            </a:r>
            <a:endParaRPr>
              <a:solidFill>
                <a:schemeClr val="dk1"/>
              </a:solidFill>
              <a:latin typeface="Times New Roman"/>
              <a:ea typeface="Times New Roman"/>
              <a:cs typeface="Times New Roman"/>
              <a:sym typeface="Times New Roman"/>
            </a:endParaRPr>
          </a:p>
        </p:txBody>
      </p:sp>
      <p:sp>
        <p:nvSpPr>
          <p:cNvPr id="56" name="Google Shape;56;p13"/>
          <p:cNvSpPr/>
          <p:nvPr/>
        </p:nvSpPr>
        <p:spPr>
          <a:xfrm rot="3345240">
            <a:off x="7464313" y="-193968"/>
            <a:ext cx="3790334" cy="2127735"/>
          </a:xfrm>
          <a:prstGeom prst="can">
            <a:avLst>
              <a:gd name="adj" fmla="val 25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rot="-7662643">
            <a:off x="-1506378" y="4203308"/>
            <a:ext cx="3790248" cy="2127708"/>
          </a:xfrm>
          <a:prstGeom prst="can">
            <a:avLst>
              <a:gd name="adj" fmla="val 25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Deaths Per Region = </a:t>
            </a:r>
            <a:r>
              <a:rPr lang="en"/>
              <a:t>S</a:t>
            </a:r>
            <a:r>
              <a:rPr lang="en">
                <a:latin typeface="Times New Roman"/>
                <a:ea typeface="Times New Roman"/>
                <a:cs typeface="Times New Roman"/>
                <a:sym typeface="Times New Roman"/>
              </a:rPr>
              <a:t>kewed </a:t>
            </a:r>
            <a:r>
              <a:rPr lang="en"/>
              <a:t>D</a:t>
            </a:r>
            <a:r>
              <a:rPr lang="en">
                <a:latin typeface="Times New Roman"/>
                <a:ea typeface="Times New Roman"/>
                <a:cs typeface="Times New Roman"/>
                <a:sym typeface="Times New Roman"/>
              </a:rPr>
              <a:t>ata!</a:t>
            </a:r>
            <a:endParaRPr>
              <a:latin typeface="Times New Roman"/>
              <a:ea typeface="Times New Roman"/>
              <a:cs typeface="Times New Roman"/>
              <a:sym typeface="Times New Roman"/>
            </a:endParaRPr>
          </a:p>
        </p:txBody>
      </p:sp>
      <p:pic>
        <p:nvPicPr>
          <p:cNvPr id="136" name="Google Shape;136;p22"/>
          <p:cNvPicPr preferRelativeResize="0"/>
          <p:nvPr/>
        </p:nvPicPr>
        <p:blipFill>
          <a:blip r:embed="rId3">
            <a:alphaModFix/>
          </a:blip>
          <a:stretch>
            <a:fillRect/>
          </a:stretch>
        </p:blipFill>
        <p:spPr>
          <a:xfrm>
            <a:off x="4739525" y="1191625"/>
            <a:ext cx="4052397" cy="3218325"/>
          </a:xfrm>
          <a:prstGeom prst="rect">
            <a:avLst/>
          </a:prstGeom>
          <a:noFill/>
          <a:ln>
            <a:noFill/>
          </a:ln>
        </p:spPr>
      </p:pic>
      <p:sp>
        <p:nvSpPr>
          <p:cNvPr id="137" name="Google Shape;137;p22"/>
          <p:cNvSpPr/>
          <p:nvPr/>
        </p:nvSpPr>
        <p:spPr>
          <a:xfrm rot="3465249">
            <a:off x="-856917" y="3680017"/>
            <a:ext cx="2773106" cy="1848484"/>
          </a:xfrm>
          <a:prstGeom prst="triangl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2"/>
          <p:cNvSpPr/>
          <p:nvPr/>
        </p:nvSpPr>
        <p:spPr>
          <a:xfrm rot="2922897">
            <a:off x="7549123" y="-538918"/>
            <a:ext cx="2773089" cy="1848351"/>
          </a:xfrm>
          <a:prstGeom prst="triangl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9" name="Google Shape;139;p22"/>
          <p:cNvPicPr preferRelativeResize="0"/>
          <p:nvPr/>
        </p:nvPicPr>
        <p:blipFill>
          <a:blip r:embed="rId3">
            <a:alphaModFix/>
          </a:blip>
          <a:stretch>
            <a:fillRect/>
          </a:stretch>
        </p:blipFill>
        <p:spPr>
          <a:xfrm>
            <a:off x="4739525" y="1236496"/>
            <a:ext cx="3995900" cy="3173453"/>
          </a:xfrm>
          <a:prstGeom prst="rect">
            <a:avLst/>
          </a:prstGeom>
          <a:noFill/>
          <a:ln>
            <a:noFill/>
          </a:ln>
        </p:spPr>
      </p:pic>
      <p:pic>
        <p:nvPicPr>
          <p:cNvPr id="140" name="Google Shape;140;p22"/>
          <p:cNvPicPr preferRelativeResize="0"/>
          <p:nvPr/>
        </p:nvPicPr>
        <p:blipFill>
          <a:blip r:embed="rId4">
            <a:alphaModFix/>
          </a:blip>
          <a:stretch>
            <a:fillRect/>
          </a:stretch>
        </p:blipFill>
        <p:spPr>
          <a:xfrm>
            <a:off x="455875" y="1191616"/>
            <a:ext cx="4052400" cy="3218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State Population Have Extreme Variance </a:t>
            </a:r>
            <a:endParaRPr/>
          </a:p>
        </p:txBody>
      </p:sp>
      <p:pic>
        <p:nvPicPr>
          <p:cNvPr id="146" name="Google Shape;146;p23"/>
          <p:cNvPicPr preferRelativeResize="0"/>
          <p:nvPr/>
        </p:nvPicPr>
        <p:blipFill>
          <a:blip r:embed="rId3">
            <a:alphaModFix/>
          </a:blip>
          <a:stretch>
            <a:fillRect/>
          </a:stretch>
        </p:blipFill>
        <p:spPr>
          <a:xfrm>
            <a:off x="161350" y="572700"/>
            <a:ext cx="2482325" cy="1997340"/>
          </a:xfrm>
          <a:prstGeom prst="rect">
            <a:avLst/>
          </a:prstGeom>
          <a:noFill/>
          <a:ln>
            <a:noFill/>
          </a:ln>
        </p:spPr>
      </p:pic>
      <p:pic>
        <p:nvPicPr>
          <p:cNvPr id="147" name="Google Shape;147;p23"/>
          <p:cNvPicPr preferRelativeResize="0"/>
          <p:nvPr/>
        </p:nvPicPr>
        <p:blipFill>
          <a:blip r:embed="rId4">
            <a:alphaModFix/>
          </a:blip>
          <a:stretch>
            <a:fillRect/>
          </a:stretch>
        </p:blipFill>
        <p:spPr>
          <a:xfrm>
            <a:off x="2833400" y="2353000"/>
            <a:ext cx="3058024" cy="1539200"/>
          </a:xfrm>
          <a:prstGeom prst="rect">
            <a:avLst/>
          </a:prstGeom>
          <a:noFill/>
          <a:ln>
            <a:noFill/>
          </a:ln>
        </p:spPr>
      </p:pic>
      <p:pic>
        <p:nvPicPr>
          <p:cNvPr id="148" name="Google Shape;148;p23"/>
          <p:cNvPicPr preferRelativeResize="0"/>
          <p:nvPr/>
        </p:nvPicPr>
        <p:blipFill>
          <a:blip r:embed="rId5">
            <a:alphaModFix/>
          </a:blip>
          <a:stretch>
            <a:fillRect/>
          </a:stretch>
        </p:blipFill>
        <p:spPr>
          <a:xfrm>
            <a:off x="6020525" y="527650"/>
            <a:ext cx="2538350" cy="2042400"/>
          </a:xfrm>
          <a:prstGeom prst="rect">
            <a:avLst/>
          </a:prstGeom>
          <a:noFill/>
          <a:ln>
            <a:noFill/>
          </a:ln>
        </p:spPr>
      </p:pic>
      <p:sp>
        <p:nvSpPr>
          <p:cNvPr id="149" name="Google Shape;149;p23"/>
          <p:cNvSpPr/>
          <p:nvPr/>
        </p:nvSpPr>
        <p:spPr>
          <a:xfrm rot="5404122">
            <a:off x="298800" y="2917320"/>
            <a:ext cx="750601" cy="171900"/>
          </a:xfrm>
          <a:prstGeom prst="rightArrow">
            <a:avLst>
              <a:gd name="adj1" fmla="val 50000"/>
              <a:gd name="adj2" fmla="val 50000"/>
            </a:avLst>
          </a:prstGeom>
          <a:solidFill>
            <a:srgbClr val="4285F4">
              <a:alpha val="3019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3"/>
          <p:cNvSpPr txBox="1"/>
          <p:nvPr/>
        </p:nvSpPr>
        <p:spPr>
          <a:xfrm>
            <a:off x="280500" y="3261650"/>
            <a:ext cx="1364100" cy="8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51" name="Google Shape;151;p23"/>
          <p:cNvSpPr txBox="1"/>
          <p:nvPr/>
        </p:nvSpPr>
        <p:spPr>
          <a:xfrm>
            <a:off x="275300" y="3356600"/>
            <a:ext cx="2683200" cy="14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a:t>
            </a:r>
            <a:r>
              <a:rPr lang="en" sz="1300" b="1">
                <a:solidFill>
                  <a:schemeClr val="dk1"/>
                </a:solidFill>
                <a:latin typeface="Times New Roman"/>
                <a:ea typeface="Times New Roman"/>
                <a:cs typeface="Times New Roman"/>
                <a:sym typeface="Times New Roman"/>
              </a:rPr>
              <a:t> variance:</a:t>
            </a:r>
            <a:endParaRPr sz="1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54,407,169,506,007</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(+54 trillion!)</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lang="en" sz="1300" b="1">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7,376,121</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(+7 million)</a:t>
            </a:r>
            <a:endParaRPr sz="1300">
              <a:solidFill>
                <a:schemeClr val="dk1"/>
              </a:solidFill>
              <a:latin typeface="Times New Roman"/>
              <a:ea typeface="Times New Roman"/>
              <a:cs typeface="Times New Roman"/>
              <a:sym typeface="Times New Roman"/>
            </a:endParaRPr>
          </a:p>
        </p:txBody>
      </p:sp>
      <p:sp>
        <p:nvSpPr>
          <p:cNvPr id="152" name="Google Shape;152;p23"/>
          <p:cNvSpPr txBox="1"/>
          <p:nvPr/>
        </p:nvSpPr>
        <p:spPr>
          <a:xfrm>
            <a:off x="6147475" y="3447400"/>
            <a:ext cx="2906100" cy="15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lang="en" sz="1300" b="1">
                <a:solidFill>
                  <a:schemeClr val="dk1"/>
                </a:solidFill>
                <a:latin typeface="Times New Roman"/>
                <a:ea typeface="Times New Roman"/>
                <a:cs typeface="Times New Roman"/>
                <a:sym typeface="Times New Roman"/>
              </a:rPr>
              <a:t>variance</a:t>
            </a:r>
            <a:r>
              <a:rPr lang="en" sz="1300">
                <a:solidFill>
                  <a:schemeClr val="dk1"/>
                </a:solidFill>
                <a:latin typeface="Times New Roman"/>
                <a:ea typeface="Times New Roman"/>
                <a:cs typeface="Times New Roman"/>
                <a:sym typeface="Times New Roman"/>
              </a:rPr>
              <a:t>: 12,131,875,053,153</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(12+ trillion… much better)</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lang="en" sz="1300" b="1">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3,483,084</a:t>
            </a:r>
            <a:endParaRPr sz="1300">
              <a:solidFill>
                <a:schemeClr val="dk1"/>
              </a:solidFill>
              <a:latin typeface="Times New Roman"/>
              <a:ea typeface="Times New Roman"/>
              <a:cs typeface="Times New Roman"/>
              <a:sym typeface="Times New Roman"/>
            </a:endParaRPr>
          </a:p>
        </p:txBody>
      </p:sp>
      <p:sp>
        <p:nvSpPr>
          <p:cNvPr id="153" name="Google Shape;153;p23"/>
          <p:cNvSpPr/>
          <p:nvPr/>
        </p:nvSpPr>
        <p:spPr>
          <a:xfrm rot="5400000">
            <a:off x="1825300" y="2523425"/>
            <a:ext cx="827400" cy="930600"/>
          </a:xfrm>
          <a:prstGeom prst="bentUpArrow">
            <a:avLst>
              <a:gd name="adj1" fmla="val 25000"/>
              <a:gd name="adj2" fmla="val 25000"/>
              <a:gd name="adj3" fmla="val 25000"/>
            </a:avLst>
          </a:prstGeom>
          <a:solidFill>
            <a:srgbClr val="4285F4">
              <a:alpha val="3019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3"/>
          <p:cNvSpPr/>
          <p:nvPr/>
        </p:nvSpPr>
        <p:spPr>
          <a:xfrm>
            <a:off x="6147475" y="2645575"/>
            <a:ext cx="802200" cy="726300"/>
          </a:xfrm>
          <a:prstGeom prst="bentUpArrow">
            <a:avLst>
              <a:gd name="adj1" fmla="val 25000"/>
              <a:gd name="adj2" fmla="val 25000"/>
              <a:gd name="adj3" fmla="val 25000"/>
            </a:avLst>
          </a:prstGeom>
          <a:solidFill>
            <a:srgbClr val="4285F4">
              <a:alpha val="3019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3"/>
          <p:cNvSpPr/>
          <p:nvPr/>
        </p:nvSpPr>
        <p:spPr>
          <a:xfrm rot="5404122">
            <a:off x="7225225" y="2922770"/>
            <a:ext cx="750601" cy="171900"/>
          </a:xfrm>
          <a:prstGeom prst="rightArrow">
            <a:avLst>
              <a:gd name="adj1" fmla="val 50000"/>
              <a:gd name="adj2" fmla="val 50000"/>
            </a:avLst>
          </a:prstGeom>
          <a:solidFill>
            <a:srgbClr val="4285F4">
              <a:alpha val="3019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3"/>
          <p:cNvSpPr/>
          <p:nvPr/>
        </p:nvSpPr>
        <p:spPr>
          <a:xfrm>
            <a:off x="-378425" y="3436500"/>
            <a:ext cx="1946400" cy="1958700"/>
          </a:xfrm>
          <a:prstGeom prst="ellipse">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57" name="Google Shape;157;p23"/>
          <p:cNvSpPr txBox="1"/>
          <p:nvPr/>
        </p:nvSpPr>
        <p:spPr>
          <a:xfrm>
            <a:off x="275300" y="3356600"/>
            <a:ext cx="3525900" cy="14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a:t>
            </a:r>
            <a:r>
              <a:rPr lang="en" sz="1300" b="1">
                <a:solidFill>
                  <a:schemeClr val="dk1"/>
                </a:solidFill>
                <a:latin typeface="Times New Roman"/>
                <a:ea typeface="Times New Roman"/>
                <a:cs typeface="Times New Roman"/>
                <a:sym typeface="Times New Roman"/>
              </a:rPr>
              <a:t> variance:</a:t>
            </a:r>
            <a:endParaRPr sz="1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54,407,169,506,007</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(+54 trillion!)</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lang="en" sz="1300" b="1">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7,376,121</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(+7 million)</a:t>
            </a:r>
            <a:endParaRPr sz="1300">
              <a:solidFill>
                <a:schemeClr val="dk1"/>
              </a:solidFill>
              <a:latin typeface="Times New Roman"/>
              <a:ea typeface="Times New Roman"/>
              <a:cs typeface="Times New Roman"/>
              <a:sym typeface="Times New Roman"/>
            </a:endParaRPr>
          </a:p>
        </p:txBody>
      </p:sp>
      <p:sp>
        <p:nvSpPr>
          <p:cNvPr id="158" name="Google Shape;158;p23"/>
          <p:cNvSpPr/>
          <p:nvPr/>
        </p:nvSpPr>
        <p:spPr>
          <a:xfrm>
            <a:off x="7514125" y="-301575"/>
            <a:ext cx="1946400" cy="1958700"/>
          </a:xfrm>
          <a:prstGeom prst="ellipse">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159" name="Google Shape;159;p23"/>
          <p:cNvPicPr preferRelativeResize="0"/>
          <p:nvPr/>
        </p:nvPicPr>
        <p:blipFill>
          <a:blip r:embed="rId5">
            <a:alphaModFix/>
          </a:blip>
          <a:stretch>
            <a:fillRect/>
          </a:stretch>
        </p:blipFill>
        <p:spPr>
          <a:xfrm>
            <a:off x="6020525" y="527650"/>
            <a:ext cx="2538350" cy="2042400"/>
          </a:xfrm>
          <a:prstGeom prst="rect">
            <a:avLst/>
          </a:prstGeom>
          <a:noFill/>
          <a:ln>
            <a:noFill/>
          </a:ln>
        </p:spPr>
      </p:pic>
      <p:sp>
        <p:nvSpPr>
          <p:cNvPr id="160" name="Google Shape;160;p23"/>
          <p:cNvSpPr txBox="1"/>
          <p:nvPr/>
        </p:nvSpPr>
        <p:spPr>
          <a:xfrm>
            <a:off x="2725600" y="929000"/>
            <a:ext cx="32130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dirty="0">
                <a:solidFill>
                  <a:srgbClr val="FF0000"/>
                </a:solidFill>
                <a:latin typeface="Times New Roman"/>
                <a:ea typeface="Times New Roman"/>
                <a:cs typeface="Times New Roman"/>
                <a:sym typeface="Times New Roman"/>
              </a:rPr>
              <a:t>5 (New York)	=	19,677,151</a:t>
            </a:r>
            <a:endParaRPr sz="1100"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dirty="0">
                <a:solidFill>
                  <a:srgbClr val="FF0000"/>
                </a:solidFill>
                <a:latin typeface="Times New Roman"/>
                <a:ea typeface="Times New Roman"/>
                <a:cs typeface="Times New Roman"/>
                <a:sym typeface="Times New Roman"/>
              </a:rPr>
              <a:t>20 (Florida)	=	22,244,823</a:t>
            </a:r>
            <a:endParaRPr sz="1100"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dirty="0">
                <a:solidFill>
                  <a:srgbClr val="FF0000"/>
                </a:solidFill>
                <a:latin typeface="Times New Roman"/>
                <a:ea typeface="Times New Roman"/>
                <a:cs typeface="Times New Roman"/>
                <a:sym typeface="Times New Roman"/>
              </a:rPr>
              <a:t>34 (Texas)	= 	30,029,572</a:t>
            </a:r>
            <a:endParaRPr sz="1100"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dirty="0">
                <a:solidFill>
                  <a:srgbClr val="FF0000"/>
                </a:solidFill>
                <a:latin typeface="Times New Roman"/>
                <a:ea typeface="Times New Roman"/>
                <a:cs typeface="Times New Roman"/>
                <a:sym typeface="Times New Roman"/>
              </a:rPr>
              <a:t>39 (California)	= 	39,029,342</a:t>
            </a:r>
            <a:endParaRPr sz="11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955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Quartiles to determine Thresholds</a:t>
            </a:r>
            <a:endParaRPr/>
          </a:p>
        </p:txBody>
      </p:sp>
      <p:pic>
        <p:nvPicPr>
          <p:cNvPr id="166" name="Google Shape;166;p24"/>
          <p:cNvPicPr preferRelativeResize="0"/>
          <p:nvPr/>
        </p:nvPicPr>
        <p:blipFill>
          <a:blip r:embed="rId3">
            <a:alphaModFix/>
          </a:blip>
          <a:stretch>
            <a:fillRect/>
          </a:stretch>
        </p:blipFill>
        <p:spPr>
          <a:xfrm>
            <a:off x="1935775" y="1556750"/>
            <a:ext cx="4651232" cy="1190512"/>
          </a:xfrm>
          <a:prstGeom prst="rect">
            <a:avLst/>
          </a:prstGeom>
          <a:noFill/>
          <a:ln>
            <a:noFill/>
          </a:ln>
        </p:spPr>
      </p:pic>
      <p:graphicFrame>
        <p:nvGraphicFramePr>
          <p:cNvPr id="167" name="Google Shape;167;p24"/>
          <p:cNvGraphicFramePr/>
          <p:nvPr/>
        </p:nvGraphicFramePr>
        <p:xfrm>
          <a:off x="54588" y="2797650"/>
          <a:ext cx="3000000" cy="3000000"/>
        </p:xfrm>
        <a:graphic>
          <a:graphicData uri="http://schemas.openxmlformats.org/drawingml/2006/table">
            <a:tbl>
              <a:tblPr>
                <a:noFill/>
                <a:tableStyleId>{975AC67C-9C9B-4D68-A3FE-A3F34385AF1D}</a:tableStyleId>
              </a:tblPr>
              <a:tblGrid>
                <a:gridCol w="579475">
                  <a:extLst>
                    <a:ext uri="{9D8B030D-6E8A-4147-A177-3AD203B41FA5}">
                      <a16:colId xmlns:a16="http://schemas.microsoft.com/office/drawing/2014/main" val="20000"/>
                    </a:ext>
                  </a:extLst>
                </a:gridCol>
                <a:gridCol w="1177325">
                  <a:extLst>
                    <a:ext uri="{9D8B030D-6E8A-4147-A177-3AD203B41FA5}">
                      <a16:colId xmlns:a16="http://schemas.microsoft.com/office/drawing/2014/main" val="20001"/>
                    </a:ext>
                  </a:extLst>
                </a:gridCol>
                <a:gridCol w="886725">
                  <a:extLst>
                    <a:ext uri="{9D8B030D-6E8A-4147-A177-3AD203B41FA5}">
                      <a16:colId xmlns:a16="http://schemas.microsoft.com/office/drawing/2014/main" val="20002"/>
                    </a:ext>
                  </a:extLst>
                </a:gridCol>
                <a:gridCol w="2374550">
                  <a:extLst>
                    <a:ext uri="{9D8B030D-6E8A-4147-A177-3AD203B41FA5}">
                      <a16:colId xmlns:a16="http://schemas.microsoft.com/office/drawing/2014/main" val="20003"/>
                    </a:ext>
                  </a:extLst>
                </a:gridCol>
                <a:gridCol w="3932450">
                  <a:extLst>
                    <a:ext uri="{9D8B030D-6E8A-4147-A177-3AD203B41FA5}">
                      <a16:colId xmlns:a16="http://schemas.microsoft.com/office/drawing/2014/main" val="20004"/>
                    </a:ext>
                  </a:extLst>
                </a:gridCol>
              </a:tblGrid>
              <a:tr h="397800">
                <a:tc gridSpan="2">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Quartiles</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Amount</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300" b="1">
                          <a:solidFill>
                            <a:schemeClr val="dk1"/>
                          </a:solidFill>
                          <a:latin typeface="Times New Roman"/>
                          <a:ea typeface="Times New Roman"/>
                          <a:cs typeface="Times New Roman"/>
                          <a:sym typeface="Times New Roman"/>
                        </a:rPr>
                        <a:t>Population Threshold</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States</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7800">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Q3</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75% of data</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Higher</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&lt; 19,677,151 &amp; &gt; 6,944,739</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MA, NJ, PA, IL, MI, OH, GA, NC, TN, VA, AZ, WA</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6475">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Q2</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50% of data</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Medium </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&lt; 6,944,739 &amp; &gt; 1,816,125</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CT, IN, IA, MN, MO, WI, AL, AR, KS, KY, LA, MD, MS, NE, OK, SC, CO, ID, NV, NM, OR, UT</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7800">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Q1</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25% of data</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Lower</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&lt; 1,816,125</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ME, NH, RI, VT, DE, ND, SD, WV, AK, HI, MT, WY</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68" name="Google Shape;168;p24"/>
          <p:cNvGraphicFramePr/>
          <p:nvPr/>
        </p:nvGraphicFramePr>
        <p:xfrm>
          <a:off x="634063" y="546350"/>
          <a:ext cx="3000000" cy="3000000"/>
        </p:xfrm>
        <a:graphic>
          <a:graphicData uri="http://schemas.openxmlformats.org/drawingml/2006/table">
            <a:tbl>
              <a:tblPr>
                <a:noFill/>
                <a:tableStyleId>{975AC67C-9C9B-4D68-A3FE-A3F34385AF1D}</a:tableStyleId>
              </a:tblPr>
              <a:tblGrid>
                <a:gridCol w="727325">
                  <a:extLst>
                    <a:ext uri="{9D8B030D-6E8A-4147-A177-3AD203B41FA5}">
                      <a16:colId xmlns:a16="http://schemas.microsoft.com/office/drawing/2014/main" val="20000"/>
                    </a:ext>
                  </a:extLst>
                </a:gridCol>
                <a:gridCol w="1092000">
                  <a:extLst>
                    <a:ext uri="{9D8B030D-6E8A-4147-A177-3AD203B41FA5}">
                      <a16:colId xmlns:a16="http://schemas.microsoft.com/office/drawing/2014/main" val="20001"/>
                    </a:ext>
                  </a:extLst>
                </a:gridCol>
                <a:gridCol w="1587300">
                  <a:extLst>
                    <a:ext uri="{9D8B030D-6E8A-4147-A177-3AD203B41FA5}">
                      <a16:colId xmlns:a16="http://schemas.microsoft.com/office/drawing/2014/main" val="20002"/>
                    </a:ext>
                  </a:extLst>
                </a:gridCol>
                <a:gridCol w="2040125">
                  <a:extLst>
                    <a:ext uri="{9D8B030D-6E8A-4147-A177-3AD203B41FA5}">
                      <a16:colId xmlns:a16="http://schemas.microsoft.com/office/drawing/2014/main" val="20003"/>
                    </a:ext>
                  </a:extLst>
                </a:gridCol>
                <a:gridCol w="1908525">
                  <a:extLst>
                    <a:ext uri="{9D8B030D-6E8A-4147-A177-3AD203B41FA5}">
                      <a16:colId xmlns:a16="http://schemas.microsoft.com/office/drawing/2014/main" val="20004"/>
                    </a:ext>
                  </a:extLst>
                </a:gridCol>
              </a:tblGrid>
              <a:tr h="0">
                <a:tc gridSpan="2">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Quartiles</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Amount</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Population Threshold</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b="1">
                          <a:latin typeface="Times New Roman"/>
                          <a:ea typeface="Times New Roman"/>
                          <a:cs typeface="Times New Roman"/>
                          <a:sym typeface="Times New Roman"/>
                        </a:rPr>
                        <a:t>States</a:t>
                      </a:r>
                      <a:endParaRPr sz="1300" b="1">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5000">
                <a:tc gridSpan="2">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Outliers</a:t>
                      </a:r>
                      <a:endParaRPr sz="1300">
                        <a:latin typeface="Times New Roman"/>
                        <a:ea typeface="Times New Roman"/>
                        <a:cs typeface="Times New Roman"/>
                        <a:sym typeface="Times New Roman"/>
                      </a:endParaRPr>
                    </a:p>
                    <a:p>
                      <a:pPr marL="0" lvl="0" indent="0" algn="ctr" rtl="0">
                        <a:spcBef>
                          <a:spcPts val="0"/>
                        </a:spcBef>
                        <a:spcAft>
                          <a:spcPts val="0"/>
                        </a:spcAft>
                        <a:buNone/>
                      </a:pP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Extremely High</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&gt;= 19,677,151</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Times New Roman"/>
                          <a:ea typeface="Times New Roman"/>
                          <a:cs typeface="Times New Roman"/>
                          <a:sym typeface="Times New Roman"/>
                        </a:rPr>
                        <a:t>NY, FL, TX, CA</a:t>
                      </a:r>
                      <a:endParaRPr sz="1300">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9" name="Google Shape;169;p24"/>
          <p:cNvSpPr/>
          <p:nvPr/>
        </p:nvSpPr>
        <p:spPr>
          <a:xfrm>
            <a:off x="-106575" y="4620500"/>
            <a:ext cx="10232700" cy="454500"/>
          </a:xfrm>
          <a:prstGeom prst="homePlat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70" name="Google Shape;170;p24"/>
          <p:cNvSpPr/>
          <p:nvPr/>
        </p:nvSpPr>
        <p:spPr>
          <a:xfrm>
            <a:off x="0" y="41475"/>
            <a:ext cx="10232700" cy="454500"/>
          </a:xfrm>
          <a:prstGeom prst="homePlat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XL States (Outliers) Histogram</a:t>
            </a:r>
            <a:endParaRPr/>
          </a:p>
        </p:txBody>
      </p:sp>
      <p:pic>
        <p:nvPicPr>
          <p:cNvPr id="176" name="Google Shape;176;p25"/>
          <p:cNvPicPr preferRelativeResize="0"/>
          <p:nvPr/>
        </p:nvPicPr>
        <p:blipFill>
          <a:blip r:embed="rId3">
            <a:alphaModFix/>
          </a:blip>
          <a:stretch>
            <a:fillRect/>
          </a:stretch>
        </p:blipFill>
        <p:spPr>
          <a:xfrm>
            <a:off x="2412550" y="1017724"/>
            <a:ext cx="3711053" cy="2964900"/>
          </a:xfrm>
          <a:prstGeom prst="rect">
            <a:avLst/>
          </a:prstGeom>
          <a:noFill/>
          <a:ln>
            <a:noFill/>
          </a:ln>
        </p:spPr>
      </p:pic>
      <p:graphicFrame>
        <p:nvGraphicFramePr>
          <p:cNvPr id="177" name="Google Shape;177;p25"/>
          <p:cNvGraphicFramePr/>
          <p:nvPr/>
        </p:nvGraphicFramePr>
        <p:xfrm>
          <a:off x="2190125" y="4117425"/>
          <a:ext cx="3000000" cy="3000000"/>
        </p:xfrm>
        <a:graphic>
          <a:graphicData uri="http://schemas.openxmlformats.org/drawingml/2006/table">
            <a:tbl>
              <a:tblPr>
                <a:noFill/>
                <a:tableStyleId>{975AC67C-9C9B-4D68-A3FE-A3F34385AF1D}</a:tableStyleId>
              </a:tblPr>
              <a:tblGrid>
                <a:gridCol w="2072625">
                  <a:extLst>
                    <a:ext uri="{9D8B030D-6E8A-4147-A177-3AD203B41FA5}">
                      <a16:colId xmlns:a16="http://schemas.microsoft.com/office/drawing/2014/main" val="20000"/>
                    </a:ext>
                  </a:extLst>
                </a:gridCol>
                <a:gridCol w="20832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Variance</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Standard deviation</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56,974,444,479,285</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7,548,141</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78" name="Google Shape;178;p25"/>
          <p:cNvSpPr/>
          <p:nvPr/>
        </p:nvSpPr>
        <p:spPr>
          <a:xfrm rot="623">
            <a:off x="8349175" y="101"/>
            <a:ext cx="1656000" cy="5143200"/>
          </a:xfrm>
          <a:prstGeom prst="diamond">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79" name="Google Shape;179;p25"/>
          <p:cNvSpPr txBox="1"/>
          <p:nvPr/>
        </p:nvSpPr>
        <p:spPr>
          <a:xfrm>
            <a:off x="6183025" y="1017725"/>
            <a:ext cx="2018100" cy="28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Outlier states total population is </a:t>
            </a:r>
            <a:r>
              <a:rPr lang="en" sz="1800" b="1">
                <a:solidFill>
                  <a:schemeClr val="dk1"/>
                </a:solidFill>
                <a:latin typeface="Times New Roman"/>
                <a:ea typeface="Times New Roman"/>
                <a:cs typeface="Times New Roman"/>
                <a:sym typeface="Times New Roman"/>
              </a:rPr>
              <a:t>33%</a:t>
            </a:r>
            <a:r>
              <a:rPr lang="en" sz="1800">
                <a:solidFill>
                  <a:schemeClr val="dk1"/>
                </a:solidFill>
                <a:latin typeface="Times New Roman"/>
                <a:ea typeface="Times New Roman"/>
                <a:cs typeface="Times New Roman"/>
                <a:sym typeface="Times New Roman"/>
              </a:rPr>
              <a:t> of the United States total population</a:t>
            </a:r>
            <a:endParaRPr sz="1800">
              <a:solidFill>
                <a:schemeClr val="dk1"/>
              </a:solidFill>
              <a:latin typeface="Times New Roman"/>
              <a:ea typeface="Times New Roman"/>
              <a:cs typeface="Times New Roman"/>
              <a:sym typeface="Times New Roman"/>
            </a:endParaRPr>
          </a:p>
        </p:txBody>
      </p:sp>
      <p:sp>
        <p:nvSpPr>
          <p:cNvPr id="180" name="Google Shape;180;p25"/>
          <p:cNvSpPr/>
          <p:nvPr/>
        </p:nvSpPr>
        <p:spPr>
          <a:xfrm rot="623">
            <a:off x="-808700" y="101"/>
            <a:ext cx="1656000" cy="5143200"/>
          </a:xfrm>
          <a:prstGeom prst="diamond">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81" name="Google Shape;181;p25"/>
          <p:cNvSpPr txBox="1">
            <a:spLocks noGrp="1"/>
          </p:cNvSpPr>
          <p:nvPr>
            <p:ph type="body" idx="1"/>
          </p:nvPr>
        </p:nvSpPr>
        <p:spPr>
          <a:xfrm>
            <a:off x="847288" y="1017725"/>
            <a:ext cx="1656000" cy="29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440"/>
              <a:buNone/>
            </a:pPr>
            <a:r>
              <a:rPr lang="en" sz="1520"/>
              <a:t>New dataframe for XL States only (NY/CA/TX/FL) - only 4 states (small sample size)</a:t>
            </a:r>
            <a:endParaRPr sz="1520"/>
          </a:p>
          <a:p>
            <a:pPr marL="0" lvl="0" indent="0" algn="l" rtl="0">
              <a:spcBef>
                <a:spcPts val="1200"/>
              </a:spcBef>
              <a:spcAft>
                <a:spcPts val="1200"/>
              </a:spcAft>
              <a:buSzPts val="440"/>
              <a:buNone/>
            </a:pPr>
            <a:endParaRPr sz="15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5999237" y="823920"/>
            <a:ext cx="2942600" cy="2350979"/>
          </a:xfrm>
          <a:prstGeom prst="rect">
            <a:avLst/>
          </a:prstGeom>
          <a:noFill/>
          <a:ln>
            <a:noFill/>
          </a:ln>
        </p:spPr>
      </p:pic>
      <p:sp>
        <p:nvSpPr>
          <p:cNvPr id="187" name="Google Shape;187;p26"/>
          <p:cNvSpPr txBox="1"/>
          <p:nvPr/>
        </p:nvSpPr>
        <p:spPr>
          <a:xfrm>
            <a:off x="62475" y="3195038"/>
            <a:ext cx="2909400" cy="9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Large states</a:t>
            </a:r>
            <a:r>
              <a:rPr lang="en" sz="1500">
                <a:solidFill>
                  <a:schemeClr val="dk1"/>
                </a:solidFill>
                <a:latin typeface="Times New Roman"/>
                <a:ea typeface="Times New Roman"/>
                <a:cs typeface="Times New Roman"/>
                <a:sym typeface="Times New Roman"/>
              </a:rPr>
              <a:t> total population is </a:t>
            </a:r>
            <a:r>
              <a:rPr lang="en" sz="1500" b="1">
                <a:solidFill>
                  <a:schemeClr val="dk1"/>
                </a:solidFill>
                <a:latin typeface="Times New Roman"/>
                <a:ea typeface="Times New Roman"/>
                <a:cs typeface="Times New Roman"/>
                <a:sym typeface="Times New Roman"/>
              </a:rPr>
              <a:t>35%</a:t>
            </a:r>
            <a:r>
              <a:rPr lang="en" sz="1500">
                <a:solidFill>
                  <a:schemeClr val="dk1"/>
                </a:solidFill>
                <a:latin typeface="Times New Roman"/>
                <a:ea typeface="Times New Roman"/>
                <a:cs typeface="Times New Roman"/>
                <a:sym typeface="Times New Roman"/>
              </a:rPr>
              <a:t> of the United States total population</a:t>
            </a:r>
            <a:endParaRPr sz="1500">
              <a:solidFill>
                <a:schemeClr val="dk1"/>
              </a:solidFill>
              <a:latin typeface="Times New Roman"/>
              <a:ea typeface="Times New Roman"/>
              <a:cs typeface="Times New Roman"/>
              <a:sym typeface="Times New Roman"/>
            </a:endParaRPr>
          </a:p>
        </p:txBody>
      </p:sp>
      <p:sp>
        <p:nvSpPr>
          <p:cNvPr id="188" name="Google Shape;188;p26"/>
          <p:cNvSpPr txBox="1"/>
          <p:nvPr/>
        </p:nvSpPr>
        <p:spPr>
          <a:xfrm>
            <a:off x="3091175" y="3223275"/>
            <a:ext cx="2999700" cy="9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Medium states</a:t>
            </a:r>
            <a:r>
              <a:rPr lang="en" sz="1500">
                <a:solidFill>
                  <a:schemeClr val="dk1"/>
                </a:solidFill>
                <a:latin typeface="Times New Roman"/>
                <a:ea typeface="Times New Roman"/>
                <a:cs typeface="Times New Roman"/>
                <a:sym typeface="Times New Roman"/>
              </a:rPr>
              <a:t> total population is </a:t>
            </a:r>
            <a:r>
              <a:rPr lang="en" sz="1500" b="1">
                <a:solidFill>
                  <a:schemeClr val="dk1"/>
                </a:solidFill>
                <a:latin typeface="Times New Roman"/>
                <a:ea typeface="Times New Roman"/>
                <a:cs typeface="Times New Roman"/>
                <a:sym typeface="Times New Roman"/>
              </a:rPr>
              <a:t>28%</a:t>
            </a:r>
            <a:r>
              <a:rPr lang="en" sz="1500">
                <a:solidFill>
                  <a:schemeClr val="dk1"/>
                </a:solidFill>
                <a:latin typeface="Times New Roman"/>
                <a:ea typeface="Times New Roman"/>
                <a:cs typeface="Times New Roman"/>
                <a:sym typeface="Times New Roman"/>
              </a:rPr>
              <a:t> of the United States total population</a:t>
            </a:r>
            <a:endParaRPr sz="1500">
              <a:solidFill>
                <a:schemeClr val="dk1"/>
              </a:solidFill>
              <a:latin typeface="Times New Roman"/>
              <a:ea typeface="Times New Roman"/>
              <a:cs typeface="Times New Roman"/>
              <a:sym typeface="Times New Roman"/>
            </a:endParaRPr>
          </a:p>
        </p:txBody>
      </p:sp>
      <p:sp>
        <p:nvSpPr>
          <p:cNvPr id="189" name="Google Shape;189;p26"/>
          <p:cNvSpPr txBox="1"/>
          <p:nvPr/>
        </p:nvSpPr>
        <p:spPr>
          <a:xfrm>
            <a:off x="6205400" y="3223275"/>
            <a:ext cx="2836500" cy="9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Small states</a:t>
            </a:r>
            <a:r>
              <a:rPr lang="en" sz="1500">
                <a:solidFill>
                  <a:schemeClr val="dk1"/>
                </a:solidFill>
                <a:latin typeface="Times New Roman"/>
                <a:ea typeface="Times New Roman"/>
                <a:cs typeface="Times New Roman"/>
                <a:sym typeface="Times New Roman"/>
              </a:rPr>
              <a:t> total population is</a:t>
            </a:r>
            <a:r>
              <a:rPr lang="en" sz="1500">
                <a:solidFill>
                  <a:schemeClr val="dk2"/>
                </a:solidFill>
                <a:latin typeface="Times New Roman"/>
                <a:ea typeface="Times New Roman"/>
                <a:cs typeface="Times New Roman"/>
                <a:sym typeface="Times New Roman"/>
              </a:rPr>
              <a:t> </a:t>
            </a:r>
            <a:r>
              <a:rPr lang="en" sz="1500" b="1">
                <a:solidFill>
                  <a:srgbClr val="FF0000"/>
                </a:solidFill>
                <a:latin typeface="Times New Roman"/>
                <a:ea typeface="Times New Roman"/>
                <a:cs typeface="Times New Roman"/>
                <a:sym typeface="Times New Roman"/>
              </a:rPr>
              <a:t>4%</a:t>
            </a:r>
            <a:r>
              <a:rPr lang="en" sz="1500">
                <a:solidFill>
                  <a:schemeClr val="dk2"/>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of the United States total population</a:t>
            </a:r>
            <a:endParaRPr sz="1500">
              <a:solidFill>
                <a:schemeClr val="dk1"/>
              </a:solidFill>
              <a:latin typeface="Times New Roman"/>
              <a:ea typeface="Times New Roman"/>
              <a:cs typeface="Times New Roman"/>
              <a:sym typeface="Times New Roman"/>
            </a:endParaRPr>
          </a:p>
        </p:txBody>
      </p:sp>
      <p:graphicFrame>
        <p:nvGraphicFramePr>
          <p:cNvPr id="190" name="Google Shape;190;p26"/>
          <p:cNvGraphicFramePr/>
          <p:nvPr/>
        </p:nvGraphicFramePr>
        <p:xfrm>
          <a:off x="57700" y="4119375"/>
          <a:ext cx="3000000" cy="3000000"/>
        </p:xfrm>
        <a:graphic>
          <a:graphicData uri="http://schemas.openxmlformats.org/drawingml/2006/table">
            <a:tbl>
              <a:tblPr>
                <a:noFill/>
                <a:tableStyleId>{975AC67C-9C9B-4D68-A3FE-A3F34385AF1D}</a:tableStyleId>
              </a:tblPr>
              <a:tblGrid>
                <a:gridCol w="1384950">
                  <a:extLst>
                    <a:ext uri="{9D8B030D-6E8A-4147-A177-3AD203B41FA5}">
                      <a16:colId xmlns:a16="http://schemas.microsoft.com/office/drawing/2014/main" val="20000"/>
                    </a:ext>
                  </a:extLst>
                </a:gridCol>
                <a:gridCol w="15340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Variance</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Standard deviation</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4,215,283,147,536</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2,053,115</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191" name="Google Shape;191;p26"/>
          <p:cNvGraphicFramePr/>
          <p:nvPr/>
        </p:nvGraphicFramePr>
        <p:xfrm>
          <a:off x="3164700" y="4127475"/>
          <a:ext cx="3000000" cy="3000000"/>
        </p:xfrm>
        <a:graphic>
          <a:graphicData uri="http://schemas.openxmlformats.org/drawingml/2006/table">
            <a:tbl>
              <a:tblPr>
                <a:noFill/>
                <a:tableStyleId>{975AC67C-9C9B-4D68-A3FE-A3F34385AF1D}</a:tableStyleId>
              </a:tblPr>
              <a:tblGrid>
                <a:gridCol w="1407300">
                  <a:extLst>
                    <a:ext uri="{9D8B030D-6E8A-4147-A177-3AD203B41FA5}">
                      <a16:colId xmlns:a16="http://schemas.microsoft.com/office/drawing/2014/main" val="20000"/>
                    </a:ext>
                  </a:extLst>
                </a:gridCol>
                <a:gridCol w="15188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Variance</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Standard deviation</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2,126,604,782,650</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1,458,288</a:t>
                      </a:r>
                      <a:endParaRPr sz="11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192" name="Google Shape;192;p26"/>
          <p:cNvGraphicFramePr/>
          <p:nvPr/>
        </p:nvGraphicFramePr>
        <p:xfrm>
          <a:off x="6267663" y="4127475"/>
          <a:ext cx="3000000" cy="3000000"/>
        </p:xfrm>
        <a:graphic>
          <a:graphicData uri="http://schemas.openxmlformats.org/drawingml/2006/table">
            <a:tbl>
              <a:tblPr>
                <a:noFill/>
                <a:tableStyleId>{975AC67C-9C9B-4D68-A3FE-A3F34385AF1D}</a:tableStyleId>
              </a:tblPr>
              <a:tblGrid>
                <a:gridCol w="1265100">
                  <a:extLst>
                    <a:ext uri="{9D8B030D-6E8A-4147-A177-3AD203B41FA5}">
                      <a16:colId xmlns:a16="http://schemas.microsoft.com/office/drawing/2014/main" val="20000"/>
                    </a:ext>
                  </a:extLst>
                </a:gridCol>
                <a:gridCol w="15091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Variance</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b="1">
                          <a:latin typeface="Times New Roman"/>
                          <a:ea typeface="Times New Roman"/>
                          <a:cs typeface="Times New Roman"/>
                          <a:sym typeface="Times New Roman"/>
                        </a:rPr>
                        <a:t>Standard deviation</a:t>
                      </a:r>
                      <a:endParaRPr sz="1100" b="1">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123,863,654,010</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100">
                          <a:latin typeface="Times New Roman"/>
                          <a:ea typeface="Times New Roman"/>
                          <a:cs typeface="Times New Roman"/>
                          <a:sym typeface="Times New Roman"/>
                        </a:rPr>
                        <a:t>351,942</a:t>
                      </a:r>
                      <a:endParaRPr sz="1100">
                        <a:latin typeface="Times New Roman"/>
                        <a:ea typeface="Times New Roman"/>
                        <a:cs typeface="Times New Roman"/>
                        <a:sym typeface="Times New Roman"/>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93" name="Google Shape;193;p26"/>
          <p:cNvSpPr txBox="1">
            <a:spLocks noGrp="1"/>
          </p:cNvSpPr>
          <p:nvPr>
            <p:ph type="title"/>
          </p:nvPr>
        </p:nvSpPr>
        <p:spPr>
          <a:xfrm>
            <a:off x="327950" y="202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Large, Medium, and Small State Histograms</a:t>
            </a:r>
            <a:endParaRPr/>
          </a:p>
        </p:txBody>
      </p:sp>
      <p:sp>
        <p:nvSpPr>
          <p:cNvPr id="194" name="Google Shape;194;p26"/>
          <p:cNvSpPr/>
          <p:nvPr/>
        </p:nvSpPr>
        <p:spPr>
          <a:xfrm rot="5400000">
            <a:off x="-859004" y="-2575822"/>
            <a:ext cx="1656000" cy="5143500"/>
          </a:xfrm>
          <a:prstGeom prst="diamond">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95" name="Google Shape;195;p26"/>
          <p:cNvSpPr/>
          <p:nvPr/>
        </p:nvSpPr>
        <p:spPr>
          <a:xfrm rot="5400623">
            <a:off x="8309110" y="-2575677"/>
            <a:ext cx="1656000" cy="5143200"/>
          </a:xfrm>
          <a:prstGeom prst="diamond">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196" name="Google Shape;196;p26"/>
          <p:cNvPicPr preferRelativeResize="0"/>
          <p:nvPr/>
        </p:nvPicPr>
        <p:blipFill>
          <a:blip r:embed="rId4">
            <a:alphaModFix/>
          </a:blip>
          <a:stretch>
            <a:fillRect/>
          </a:stretch>
        </p:blipFill>
        <p:spPr>
          <a:xfrm>
            <a:off x="115675" y="823925"/>
            <a:ext cx="2942600" cy="2350975"/>
          </a:xfrm>
          <a:prstGeom prst="rect">
            <a:avLst/>
          </a:prstGeom>
          <a:noFill/>
          <a:ln>
            <a:noFill/>
          </a:ln>
        </p:spPr>
      </p:pic>
      <p:pic>
        <p:nvPicPr>
          <p:cNvPr id="197" name="Google Shape;197;p26"/>
          <p:cNvPicPr preferRelativeResize="0"/>
          <p:nvPr/>
        </p:nvPicPr>
        <p:blipFill>
          <a:blip r:embed="rId5">
            <a:alphaModFix/>
          </a:blip>
          <a:stretch>
            <a:fillRect/>
          </a:stretch>
        </p:blipFill>
        <p:spPr>
          <a:xfrm>
            <a:off x="3091194" y="823925"/>
            <a:ext cx="2875119" cy="235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7"/>
          <p:cNvPicPr preferRelativeResize="0"/>
          <p:nvPr/>
        </p:nvPicPr>
        <p:blipFill rotWithShape="1">
          <a:blip r:embed="rId3">
            <a:alphaModFix/>
          </a:blip>
          <a:srcRect b="9379"/>
          <a:stretch/>
        </p:blipFill>
        <p:spPr>
          <a:xfrm>
            <a:off x="655600" y="613987"/>
            <a:ext cx="2956451" cy="2224879"/>
          </a:xfrm>
          <a:prstGeom prst="rect">
            <a:avLst/>
          </a:prstGeom>
          <a:noFill/>
          <a:ln>
            <a:noFill/>
          </a:ln>
        </p:spPr>
      </p:pic>
      <p:pic>
        <p:nvPicPr>
          <p:cNvPr id="203" name="Google Shape;203;p27"/>
          <p:cNvPicPr preferRelativeResize="0"/>
          <p:nvPr/>
        </p:nvPicPr>
        <p:blipFill rotWithShape="1">
          <a:blip r:embed="rId4">
            <a:alphaModFix/>
          </a:blip>
          <a:srcRect b="8592"/>
          <a:stretch/>
        </p:blipFill>
        <p:spPr>
          <a:xfrm>
            <a:off x="3974442" y="614000"/>
            <a:ext cx="3062509" cy="2224875"/>
          </a:xfrm>
          <a:prstGeom prst="rect">
            <a:avLst/>
          </a:prstGeom>
          <a:noFill/>
          <a:ln>
            <a:noFill/>
          </a:ln>
        </p:spPr>
      </p:pic>
      <p:sp>
        <p:nvSpPr>
          <p:cNvPr id="204" name="Google Shape;204;p27"/>
          <p:cNvSpPr txBox="1"/>
          <p:nvPr/>
        </p:nvSpPr>
        <p:spPr>
          <a:xfrm>
            <a:off x="655600" y="614000"/>
            <a:ext cx="969000" cy="262500"/>
          </a:xfrm>
          <a:prstGeom prst="rect">
            <a:avLst/>
          </a:prstGeom>
          <a:solidFill>
            <a:srgbClr val="F6B26B"/>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XL STATES</a:t>
            </a:r>
            <a:endParaRPr sz="900" b="1">
              <a:solidFill>
                <a:schemeClr val="dk2"/>
              </a:solidFill>
            </a:endParaRPr>
          </a:p>
        </p:txBody>
      </p:sp>
      <p:sp>
        <p:nvSpPr>
          <p:cNvPr id="205" name="Google Shape;205;p27"/>
          <p:cNvSpPr txBox="1"/>
          <p:nvPr/>
        </p:nvSpPr>
        <p:spPr>
          <a:xfrm>
            <a:off x="3974450" y="614000"/>
            <a:ext cx="1031700" cy="262500"/>
          </a:xfrm>
          <a:prstGeom prst="rect">
            <a:avLst/>
          </a:prstGeom>
          <a:solidFill>
            <a:srgbClr val="6AA84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LG STATES</a:t>
            </a:r>
            <a:endParaRPr sz="900" b="1">
              <a:solidFill>
                <a:schemeClr val="dk2"/>
              </a:solidFill>
            </a:endParaRPr>
          </a:p>
        </p:txBody>
      </p:sp>
      <p:sp>
        <p:nvSpPr>
          <p:cNvPr id="206" name="Google Shape;206;p27"/>
          <p:cNvSpPr txBox="1"/>
          <p:nvPr/>
        </p:nvSpPr>
        <p:spPr>
          <a:xfrm>
            <a:off x="311700" y="2923000"/>
            <a:ext cx="933600" cy="2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chemeClr val="dk2"/>
              </a:solidFill>
            </a:endParaRPr>
          </a:p>
        </p:txBody>
      </p:sp>
      <p:pic>
        <p:nvPicPr>
          <p:cNvPr id="207" name="Google Shape;207;p27"/>
          <p:cNvPicPr preferRelativeResize="0"/>
          <p:nvPr/>
        </p:nvPicPr>
        <p:blipFill rotWithShape="1">
          <a:blip r:embed="rId5">
            <a:alphaModFix/>
          </a:blip>
          <a:srcRect l="-119090" t="11340" r="119089" b="-11339"/>
          <a:stretch/>
        </p:blipFill>
        <p:spPr>
          <a:xfrm>
            <a:off x="4003837" y="2906850"/>
            <a:ext cx="3003726" cy="2384876"/>
          </a:xfrm>
          <a:prstGeom prst="rect">
            <a:avLst/>
          </a:prstGeom>
          <a:noFill/>
          <a:ln>
            <a:noFill/>
          </a:ln>
        </p:spPr>
      </p:pic>
      <p:pic>
        <p:nvPicPr>
          <p:cNvPr id="208" name="Google Shape;208;p27"/>
          <p:cNvPicPr preferRelativeResize="0"/>
          <p:nvPr/>
        </p:nvPicPr>
        <p:blipFill rotWithShape="1">
          <a:blip r:embed="rId5">
            <a:alphaModFix/>
          </a:blip>
          <a:srcRect b="9526"/>
          <a:stretch/>
        </p:blipFill>
        <p:spPr>
          <a:xfrm>
            <a:off x="683350" y="2906850"/>
            <a:ext cx="2956451" cy="2123783"/>
          </a:xfrm>
          <a:prstGeom prst="rect">
            <a:avLst/>
          </a:prstGeom>
          <a:noFill/>
          <a:ln>
            <a:noFill/>
          </a:ln>
        </p:spPr>
      </p:pic>
      <p:pic>
        <p:nvPicPr>
          <p:cNvPr id="209" name="Google Shape;209;p27"/>
          <p:cNvPicPr preferRelativeResize="0"/>
          <p:nvPr/>
        </p:nvPicPr>
        <p:blipFill rotWithShape="1">
          <a:blip r:embed="rId6">
            <a:alphaModFix/>
          </a:blip>
          <a:srcRect t="-2059" b="10122"/>
          <a:stretch/>
        </p:blipFill>
        <p:spPr>
          <a:xfrm>
            <a:off x="3974450" y="2874550"/>
            <a:ext cx="3098874" cy="2181350"/>
          </a:xfrm>
          <a:prstGeom prst="rect">
            <a:avLst/>
          </a:prstGeom>
          <a:noFill/>
          <a:ln>
            <a:noFill/>
          </a:ln>
        </p:spPr>
      </p:pic>
      <p:sp>
        <p:nvSpPr>
          <p:cNvPr id="210" name="Google Shape;210;p27"/>
          <p:cNvSpPr txBox="1"/>
          <p:nvPr/>
        </p:nvSpPr>
        <p:spPr>
          <a:xfrm>
            <a:off x="683350" y="2906850"/>
            <a:ext cx="1031700" cy="2463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MD STATES</a:t>
            </a:r>
            <a:endParaRPr sz="900" b="1">
              <a:solidFill>
                <a:schemeClr val="dk2"/>
              </a:solidFill>
            </a:endParaRPr>
          </a:p>
        </p:txBody>
      </p:sp>
      <p:sp>
        <p:nvSpPr>
          <p:cNvPr id="211" name="Google Shape;211;p27"/>
          <p:cNvSpPr txBox="1"/>
          <p:nvPr/>
        </p:nvSpPr>
        <p:spPr>
          <a:xfrm>
            <a:off x="3974450" y="2906850"/>
            <a:ext cx="1031700" cy="246300"/>
          </a:xfrm>
          <a:prstGeom prst="rect">
            <a:avLst/>
          </a:prstGeom>
          <a:solidFill>
            <a:srgbClr val="C9DAF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SM STATES</a:t>
            </a:r>
            <a:endParaRPr sz="900" b="1">
              <a:solidFill>
                <a:schemeClr val="dk2"/>
              </a:solidFill>
            </a:endParaRPr>
          </a:p>
        </p:txBody>
      </p:sp>
      <p:sp>
        <p:nvSpPr>
          <p:cNvPr id="212" name="Google Shape;212;p27"/>
          <p:cNvSpPr txBox="1"/>
          <p:nvPr/>
        </p:nvSpPr>
        <p:spPr>
          <a:xfrm>
            <a:off x="7152625" y="529875"/>
            <a:ext cx="1841100" cy="43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Total deaths=</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800" b="1">
                <a:solidFill>
                  <a:schemeClr val="dk1"/>
                </a:solidFill>
                <a:latin typeface="Times New Roman"/>
                <a:ea typeface="Times New Roman"/>
                <a:cs typeface="Times New Roman"/>
                <a:sym typeface="Times New Roman"/>
              </a:rPr>
              <a:t>ALL</a:t>
            </a:r>
            <a:r>
              <a:rPr lang="en" sz="1800">
                <a:solidFill>
                  <a:schemeClr val="dk1"/>
                </a:solidFill>
                <a:latin typeface="Times New Roman"/>
                <a:ea typeface="Times New Roman"/>
                <a:cs typeface="Times New Roman"/>
                <a:sym typeface="Times New Roman"/>
              </a:rPr>
              <a:t> deaths</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 XL states: ~</a:t>
            </a:r>
            <a:r>
              <a:rPr lang="en" sz="1600" b="1">
                <a:solidFill>
                  <a:schemeClr val="dk1"/>
                </a:solidFill>
                <a:latin typeface="Times New Roman"/>
                <a:ea typeface="Times New Roman"/>
                <a:cs typeface="Times New Roman"/>
                <a:sym typeface="Times New Roman"/>
              </a:rPr>
              <a:t>10%</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Lg &amp; Md states: ~</a:t>
            </a:r>
            <a:r>
              <a:rPr lang="en" sz="1600" b="1">
                <a:solidFill>
                  <a:schemeClr val="dk1"/>
                </a:solidFill>
                <a:latin typeface="Times New Roman"/>
                <a:ea typeface="Times New Roman"/>
                <a:cs typeface="Times New Roman"/>
                <a:sym typeface="Times New Roman"/>
              </a:rPr>
              <a:t>7%</a:t>
            </a:r>
            <a:r>
              <a:rPr lang="en" sz="1600">
                <a:solidFill>
                  <a:schemeClr val="dk1"/>
                </a:solidFill>
                <a:latin typeface="Times New Roman"/>
                <a:ea typeface="Times New Roman"/>
                <a:cs typeface="Times New Roman"/>
                <a:sym typeface="Times New Roman"/>
              </a:rPr>
              <a:t> to </a:t>
            </a:r>
            <a:r>
              <a:rPr lang="en" sz="1600" b="1">
                <a:solidFill>
                  <a:schemeClr val="dk1"/>
                </a:solidFill>
                <a:latin typeface="Times New Roman"/>
                <a:ea typeface="Times New Roman"/>
                <a:cs typeface="Times New Roman"/>
                <a:sym typeface="Times New Roman"/>
              </a:rPr>
              <a:t>~9% </a:t>
            </a:r>
            <a:endParaRPr sz="16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Sm states: </a:t>
            </a:r>
            <a:r>
              <a:rPr lang="en" sz="1600" b="1">
                <a:solidFill>
                  <a:schemeClr val="dk1"/>
                </a:solidFill>
                <a:latin typeface="Times New Roman"/>
                <a:ea typeface="Times New Roman"/>
                <a:cs typeface="Times New Roman"/>
                <a:sym typeface="Times New Roman"/>
              </a:rPr>
              <a:t>~5%</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13" name="Google Shape;213;p27"/>
          <p:cNvSpPr/>
          <p:nvPr/>
        </p:nvSpPr>
        <p:spPr>
          <a:xfrm>
            <a:off x="0" y="0"/>
            <a:ext cx="1772400" cy="1621500"/>
          </a:xfrm>
          <a:prstGeom prst="halfFrame">
            <a:avLst>
              <a:gd name="adj1" fmla="val 33333"/>
              <a:gd name="adj2" fmla="val 33333"/>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14" name="Google Shape;214;p27"/>
          <p:cNvSpPr/>
          <p:nvPr/>
        </p:nvSpPr>
        <p:spPr>
          <a:xfrm rot="10800000">
            <a:off x="7371600" y="3522000"/>
            <a:ext cx="1772400" cy="1621500"/>
          </a:xfrm>
          <a:prstGeom prst="halfFrame">
            <a:avLst>
              <a:gd name="adj1" fmla="val 33333"/>
              <a:gd name="adj2" fmla="val 33333"/>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15" name="Google Shape;215;p27"/>
          <p:cNvSpPr txBox="1">
            <a:spLocks noGrp="1"/>
          </p:cNvSpPr>
          <p:nvPr>
            <p:ph type="title"/>
          </p:nvPr>
        </p:nvSpPr>
        <p:spPr>
          <a:xfrm>
            <a:off x="683350" y="-42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Death Comparisons</a:t>
            </a:r>
            <a:endParaRPr>
              <a:latin typeface="Times New Roman"/>
              <a:ea typeface="Times New Roman"/>
              <a:cs typeface="Times New Roman"/>
              <a:sym typeface="Times New Roman"/>
            </a:endParaRPr>
          </a:p>
        </p:txBody>
      </p:sp>
      <p:sp>
        <p:nvSpPr>
          <p:cNvPr id="216" name="Google Shape;216;p27"/>
          <p:cNvSpPr txBox="1"/>
          <p:nvPr/>
        </p:nvSpPr>
        <p:spPr>
          <a:xfrm>
            <a:off x="435600" y="1499213"/>
            <a:ext cx="3621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3</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3</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
        <p:nvSpPr>
          <p:cNvPr id="217" name="Google Shape;217;p27"/>
          <p:cNvSpPr txBox="1"/>
          <p:nvPr/>
        </p:nvSpPr>
        <p:spPr>
          <a:xfrm>
            <a:off x="7011300" y="1507288"/>
            <a:ext cx="2382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35%</a:t>
            </a:r>
            <a:endParaRPr sz="900">
              <a:solidFill>
                <a:schemeClr val="dk1"/>
              </a:solidFill>
              <a:latin typeface="Times New Roman"/>
              <a:ea typeface="Times New Roman"/>
              <a:cs typeface="Times New Roman"/>
              <a:sym typeface="Times New Roman"/>
            </a:endParaRPr>
          </a:p>
        </p:txBody>
      </p:sp>
      <p:sp>
        <p:nvSpPr>
          <p:cNvPr id="218" name="Google Shape;218;p27"/>
          <p:cNvSpPr txBox="1"/>
          <p:nvPr/>
        </p:nvSpPr>
        <p:spPr>
          <a:xfrm>
            <a:off x="435600" y="3790950"/>
            <a:ext cx="2382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2</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8</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
        <p:nvSpPr>
          <p:cNvPr id="219" name="Google Shape;219;p27"/>
          <p:cNvSpPr txBox="1"/>
          <p:nvPr/>
        </p:nvSpPr>
        <p:spPr>
          <a:xfrm>
            <a:off x="7036950" y="3725888"/>
            <a:ext cx="1869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4</a:t>
            </a:r>
            <a:endParaRPr sz="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5" name="Google Shape;225;p28"/>
          <p:cNvSpPr/>
          <p:nvPr/>
        </p:nvSpPr>
        <p:spPr>
          <a:xfrm>
            <a:off x="0" y="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26" name="Google Shape;226;p28"/>
          <p:cNvSpPr/>
          <p:nvPr/>
        </p:nvSpPr>
        <p:spPr>
          <a:xfrm rot="5400000">
            <a:off x="7239000" y="15240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227" name="Google Shape;227;p28"/>
          <p:cNvPicPr preferRelativeResize="0"/>
          <p:nvPr/>
        </p:nvPicPr>
        <p:blipFill>
          <a:blip r:embed="rId3">
            <a:alphaModFix/>
          </a:blip>
          <a:stretch>
            <a:fillRect/>
          </a:stretch>
        </p:blipFill>
        <p:spPr>
          <a:xfrm>
            <a:off x="379300" y="1152475"/>
            <a:ext cx="8385399" cy="3303350"/>
          </a:xfrm>
          <a:prstGeom prst="rect">
            <a:avLst/>
          </a:prstGeom>
          <a:noFill/>
          <a:ln>
            <a:noFill/>
          </a:ln>
        </p:spPr>
      </p:pic>
      <p:sp>
        <p:nvSpPr>
          <p:cNvPr id="228" name="Google Shape;22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X</a:t>
            </a:r>
            <a:r>
              <a:rPr lang="en"/>
              <a:t>L</a:t>
            </a:r>
            <a:r>
              <a:rPr lang="en">
                <a:latin typeface="Times New Roman"/>
                <a:ea typeface="Times New Roman"/>
                <a:cs typeface="Times New Roman"/>
                <a:sym typeface="Times New Roman"/>
              </a:rPr>
              <a:t>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4" name="Google Shape;234;p29"/>
          <p:cNvSpPr/>
          <p:nvPr/>
        </p:nvSpPr>
        <p:spPr>
          <a:xfrm>
            <a:off x="0" y="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35" name="Google Shape;235;p29"/>
          <p:cNvSpPr/>
          <p:nvPr/>
        </p:nvSpPr>
        <p:spPr>
          <a:xfrm rot="5400000">
            <a:off x="7239000" y="15240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36" name="Google Shape;236;p2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L</a:t>
            </a:r>
            <a:r>
              <a:rPr lang="en"/>
              <a:t>arge</a:t>
            </a:r>
            <a:r>
              <a:rPr lang="en">
                <a:latin typeface="Times New Roman"/>
                <a:ea typeface="Times New Roman"/>
                <a:cs typeface="Times New Roman"/>
                <a:sym typeface="Times New Roman"/>
              </a:rPr>
              <a:t>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p:txBody>
      </p:sp>
      <p:pic>
        <p:nvPicPr>
          <p:cNvPr id="237" name="Google Shape;237;p29"/>
          <p:cNvPicPr preferRelativeResize="0"/>
          <p:nvPr/>
        </p:nvPicPr>
        <p:blipFill>
          <a:blip r:embed="rId3">
            <a:alphaModFix/>
          </a:blip>
          <a:stretch>
            <a:fillRect/>
          </a:stretch>
        </p:blipFill>
        <p:spPr>
          <a:xfrm>
            <a:off x="0" y="880912"/>
            <a:ext cx="9144001" cy="3991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3" name="Google Shape;243;p30"/>
          <p:cNvSpPr/>
          <p:nvPr/>
        </p:nvSpPr>
        <p:spPr>
          <a:xfrm>
            <a:off x="0" y="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44" name="Google Shape;244;p30"/>
          <p:cNvSpPr/>
          <p:nvPr/>
        </p:nvSpPr>
        <p:spPr>
          <a:xfrm rot="5400000">
            <a:off x="7239000" y="15240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45" name="Google Shape;24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Medium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246" name="Google Shape;246;p30"/>
          <p:cNvPicPr preferRelativeResize="0"/>
          <p:nvPr/>
        </p:nvPicPr>
        <p:blipFill>
          <a:blip r:embed="rId3">
            <a:alphaModFix/>
          </a:blip>
          <a:stretch>
            <a:fillRect/>
          </a:stretch>
        </p:blipFill>
        <p:spPr>
          <a:xfrm>
            <a:off x="0" y="921990"/>
            <a:ext cx="9144003" cy="32995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2" name="Google Shape;252;p31"/>
          <p:cNvSpPr/>
          <p:nvPr/>
        </p:nvSpPr>
        <p:spPr>
          <a:xfrm>
            <a:off x="0" y="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53" name="Google Shape;253;p31"/>
          <p:cNvSpPr/>
          <p:nvPr/>
        </p:nvSpPr>
        <p:spPr>
          <a:xfrm rot="5400000">
            <a:off x="7239000" y="152400"/>
            <a:ext cx="2079000" cy="1744500"/>
          </a:xfrm>
          <a:prstGeom prst="diagStrip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54" name="Google Shape;25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Small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255" name="Google Shape;255;p31"/>
          <p:cNvPicPr preferRelativeResize="0"/>
          <p:nvPr/>
        </p:nvPicPr>
        <p:blipFill>
          <a:blip r:embed="rId3">
            <a:alphaModFix/>
          </a:blip>
          <a:stretch>
            <a:fillRect/>
          </a:stretch>
        </p:blipFill>
        <p:spPr>
          <a:xfrm>
            <a:off x="-76200" y="1004329"/>
            <a:ext cx="9144000" cy="4201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Executive Summary</a:t>
            </a:r>
            <a:endParaRPr>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1900"/>
              <a:t>The subject of our analysis was healthcare. Specifically, COVID-19 and death rates. Our analysis will conclude if external factors influence COVID-19 death rates. The chosen factors for this analysis are: population density and vaccine rates. </a:t>
            </a:r>
            <a:endParaRPr sz="1900"/>
          </a:p>
          <a:p>
            <a:pPr marL="0" lvl="0" indent="0" algn="l" rtl="0">
              <a:lnSpc>
                <a:spcPct val="115000"/>
              </a:lnSpc>
              <a:spcBef>
                <a:spcPts val="2700"/>
              </a:spcBef>
              <a:spcAft>
                <a:spcPts val="0"/>
              </a:spcAft>
              <a:buNone/>
            </a:pPr>
            <a:r>
              <a:rPr lang="en" sz="1900"/>
              <a:t>Next, data was collected from government sources and cleaned. Time and scope were limiting factors, so many considerations had to be taken with the analysis. Lastly, the results were analyzed and will be presented</a:t>
            </a:r>
            <a:endParaRPr sz="1900"/>
          </a:p>
          <a:p>
            <a:pPr marL="0" lvl="0" indent="0" algn="l" rtl="0">
              <a:lnSpc>
                <a:spcPct val="115000"/>
              </a:lnSpc>
              <a:spcBef>
                <a:spcPts val="2700"/>
              </a:spcBef>
              <a:spcAft>
                <a:spcPts val="2700"/>
              </a:spcAft>
              <a:buNone/>
            </a:pPr>
            <a:endParaRPr sz="1900">
              <a:solidFill>
                <a:schemeClr val="dk1"/>
              </a:solidFill>
              <a:latin typeface="Times New Roman"/>
              <a:ea typeface="Times New Roman"/>
              <a:cs typeface="Times New Roman"/>
              <a:sym typeface="Times New Roman"/>
            </a:endParaRPr>
          </a:p>
        </p:txBody>
      </p:sp>
      <p:sp>
        <p:nvSpPr>
          <p:cNvPr id="64" name="Google Shape;64;p14"/>
          <p:cNvSpPr/>
          <p:nvPr/>
        </p:nvSpPr>
        <p:spPr>
          <a:xfrm>
            <a:off x="-106575" y="4841200"/>
            <a:ext cx="10232700" cy="454500"/>
          </a:xfrm>
          <a:prstGeom prst="homePlat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65" name="Google Shape;65;p14"/>
          <p:cNvSpPr/>
          <p:nvPr/>
        </p:nvSpPr>
        <p:spPr>
          <a:xfrm rot="-5400000">
            <a:off x="3884500" y="4265025"/>
            <a:ext cx="10232700" cy="454500"/>
          </a:xfrm>
          <a:prstGeom prst="homePlate">
            <a:avLst>
              <a:gd name="adj"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How many people were vaccinated per state?</a:t>
            </a:r>
            <a:endParaRPr>
              <a:latin typeface="Times New Roman"/>
              <a:ea typeface="Times New Roman"/>
              <a:cs typeface="Times New Roman"/>
              <a:sym typeface="Times New Roman"/>
            </a:endParaRPr>
          </a:p>
        </p:txBody>
      </p:sp>
      <p:sp>
        <p:nvSpPr>
          <p:cNvPr id="261" name="Google Shape;261;p32"/>
          <p:cNvSpPr/>
          <p:nvPr/>
        </p:nvSpPr>
        <p:spPr>
          <a:xfrm>
            <a:off x="3612825" y="2874825"/>
            <a:ext cx="7188000" cy="3649500"/>
          </a:xfrm>
          <a:prstGeom prst="cloudCallout">
            <a:avLst>
              <a:gd name="adj1" fmla="val -20833"/>
              <a:gd name="adj2" fmla="val 625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2"/>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700"/>
              <a:t>Trends:</a:t>
            </a:r>
            <a:endParaRPr sz="1700"/>
          </a:p>
          <a:p>
            <a:pPr marL="457200" lvl="0" indent="-336550" algn="l" rtl="0">
              <a:lnSpc>
                <a:spcPct val="115000"/>
              </a:lnSpc>
              <a:spcBef>
                <a:spcPts val="1200"/>
              </a:spcBef>
              <a:spcAft>
                <a:spcPts val="0"/>
              </a:spcAft>
              <a:buSzPts val="1700"/>
              <a:buChar char="●"/>
            </a:pPr>
            <a:r>
              <a:rPr lang="en" sz="1700"/>
              <a:t>All states did not administer all doses that were distributed from the US government</a:t>
            </a:r>
            <a:endParaRPr sz="1700"/>
          </a:p>
          <a:p>
            <a:pPr marL="457200" lvl="0" indent="-336550" algn="l" rtl="0">
              <a:lnSpc>
                <a:spcPct val="115000"/>
              </a:lnSpc>
              <a:spcBef>
                <a:spcPts val="0"/>
              </a:spcBef>
              <a:spcAft>
                <a:spcPts val="0"/>
              </a:spcAft>
              <a:buSzPts val="1700"/>
              <a:buChar char="●"/>
            </a:pPr>
            <a:r>
              <a:rPr lang="en" sz="1700"/>
              <a:t>65+ demographic had the lowest vaccination rates out of all the groups tested.</a:t>
            </a:r>
            <a:endParaRPr sz="1700"/>
          </a:p>
          <a:p>
            <a:pPr marL="914400" lvl="1" indent="-311150" algn="l" rtl="0">
              <a:lnSpc>
                <a:spcPct val="115000"/>
              </a:lnSpc>
              <a:spcBef>
                <a:spcPts val="0"/>
              </a:spcBef>
              <a:spcAft>
                <a:spcPts val="0"/>
              </a:spcAft>
              <a:buSzPts val="1300"/>
              <a:buChar char="○"/>
            </a:pPr>
            <a:r>
              <a:rPr lang="en" sz="1300"/>
              <a:t>We predicted this would be the highest because they were considered the highest risk group for death. </a:t>
            </a:r>
            <a:endParaRPr sz="1300"/>
          </a:p>
          <a:p>
            <a:pPr marL="914400" lvl="1" indent="-311150" algn="l" rtl="0">
              <a:lnSpc>
                <a:spcPct val="115000"/>
              </a:lnSpc>
              <a:spcBef>
                <a:spcPts val="0"/>
              </a:spcBef>
              <a:spcAft>
                <a:spcPts val="0"/>
              </a:spcAft>
              <a:buSzPts val="1300"/>
              <a:buChar char="○"/>
            </a:pPr>
            <a:r>
              <a:rPr lang="en" sz="1300"/>
              <a:t>We are unsure about why this was the case since each state targeted this demographic heavily</a:t>
            </a:r>
            <a:endParaRPr sz="1300"/>
          </a:p>
          <a:p>
            <a:pPr marL="457200" lvl="0" indent="-336550" algn="l" rtl="0">
              <a:lnSpc>
                <a:spcPct val="115000"/>
              </a:lnSpc>
              <a:spcBef>
                <a:spcPts val="0"/>
              </a:spcBef>
              <a:spcAft>
                <a:spcPts val="0"/>
              </a:spcAft>
              <a:buSzPts val="1700"/>
              <a:buChar char="●"/>
            </a:pPr>
            <a:r>
              <a:rPr lang="en" sz="1700"/>
              <a:t>All states followed the same trend in vaccination totals: 5+ </a:t>
            </a:r>
            <a:r>
              <a:rPr lang="en" sz="1700" b="1"/>
              <a:t>&gt;</a:t>
            </a:r>
            <a:r>
              <a:rPr lang="en" sz="1700"/>
              <a:t> 12+ </a:t>
            </a:r>
            <a:r>
              <a:rPr lang="en" sz="1700" b="1"/>
              <a:t>&gt;</a:t>
            </a:r>
            <a:r>
              <a:rPr lang="en" sz="1700"/>
              <a:t> 18+ </a:t>
            </a:r>
            <a:r>
              <a:rPr lang="en" sz="1700" b="1"/>
              <a:t>&gt;</a:t>
            </a:r>
            <a:r>
              <a:rPr lang="en" sz="1700"/>
              <a:t> 65+</a:t>
            </a:r>
            <a:endParaRPr sz="1700"/>
          </a:p>
          <a:p>
            <a:pPr marL="914400" lvl="1" indent="-311150" algn="l" rtl="0">
              <a:lnSpc>
                <a:spcPct val="115000"/>
              </a:lnSpc>
              <a:spcBef>
                <a:spcPts val="0"/>
              </a:spcBef>
              <a:spcAft>
                <a:spcPts val="0"/>
              </a:spcAft>
              <a:buSzPts val="1300"/>
              <a:buChar char="○"/>
            </a:pPr>
            <a:r>
              <a:rPr lang="en" sz="1300"/>
              <a:t>Possible explanation: </a:t>
            </a:r>
            <a:endParaRPr sz="1300"/>
          </a:p>
          <a:p>
            <a:pPr marL="1371600" lvl="2" indent="-311150" algn="l" rtl="0">
              <a:lnSpc>
                <a:spcPct val="115000"/>
              </a:lnSpc>
              <a:spcBef>
                <a:spcPts val="0"/>
              </a:spcBef>
              <a:spcAft>
                <a:spcPts val="0"/>
              </a:spcAft>
              <a:buSzPts val="1300"/>
              <a:buChar char="■"/>
            </a:pPr>
            <a:r>
              <a:rPr lang="en" sz="1300"/>
              <a:t>School age children (5+ &amp; 12+ groups) were required to be vaccinated before going back to school</a:t>
            </a:r>
            <a:endParaRPr sz="1300"/>
          </a:p>
          <a:p>
            <a:pPr marL="1371600" lvl="2" indent="-311150" algn="l" rtl="0">
              <a:lnSpc>
                <a:spcPct val="115000"/>
              </a:lnSpc>
              <a:spcBef>
                <a:spcPts val="0"/>
              </a:spcBef>
              <a:spcAft>
                <a:spcPts val="0"/>
              </a:spcAft>
              <a:buSzPts val="1300"/>
              <a:buChar char="■"/>
            </a:pPr>
            <a:r>
              <a:rPr lang="en" sz="1300"/>
              <a:t>18+ group were wanting to get back to regular life faster (and possibly less fearful of adverse effects from the vaccine)</a:t>
            </a:r>
            <a:endParaRPr sz="1300"/>
          </a:p>
          <a:p>
            <a:pPr marL="1371600" lvl="2" indent="-311150" algn="l" rtl="0">
              <a:lnSpc>
                <a:spcPct val="115000"/>
              </a:lnSpc>
              <a:spcBef>
                <a:spcPts val="0"/>
              </a:spcBef>
              <a:spcAft>
                <a:spcPts val="0"/>
              </a:spcAft>
              <a:buSzPts val="1300"/>
              <a:buChar char="■"/>
            </a:pPr>
            <a:r>
              <a:rPr lang="en" sz="1300"/>
              <a:t>18+ group may have been required by their workplace to be vaccinated before returning to work in person</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3"/>
          <p:cNvPicPr preferRelativeResize="0"/>
          <p:nvPr/>
        </p:nvPicPr>
        <p:blipFill rotWithShape="1">
          <a:blip r:embed="rId3">
            <a:alphaModFix/>
          </a:blip>
          <a:srcRect b="7045"/>
          <a:stretch/>
        </p:blipFill>
        <p:spPr>
          <a:xfrm>
            <a:off x="1773200" y="2874550"/>
            <a:ext cx="2632274" cy="2221449"/>
          </a:xfrm>
          <a:prstGeom prst="rect">
            <a:avLst/>
          </a:prstGeom>
          <a:noFill/>
          <a:ln>
            <a:noFill/>
          </a:ln>
        </p:spPr>
      </p:pic>
      <p:pic>
        <p:nvPicPr>
          <p:cNvPr id="268" name="Google Shape;268;p33"/>
          <p:cNvPicPr preferRelativeResize="0"/>
          <p:nvPr/>
        </p:nvPicPr>
        <p:blipFill rotWithShape="1">
          <a:blip r:embed="rId4">
            <a:alphaModFix/>
          </a:blip>
          <a:srcRect t="-515" b="5095"/>
          <a:stretch/>
        </p:blipFill>
        <p:spPr>
          <a:xfrm>
            <a:off x="1773200" y="512375"/>
            <a:ext cx="2632274" cy="2321800"/>
          </a:xfrm>
          <a:prstGeom prst="rect">
            <a:avLst/>
          </a:prstGeom>
          <a:noFill/>
          <a:ln>
            <a:noFill/>
          </a:ln>
        </p:spPr>
      </p:pic>
      <p:pic>
        <p:nvPicPr>
          <p:cNvPr id="269" name="Google Shape;269;p33"/>
          <p:cNvPicPr preferRelativeResize="0"/>
          <p:nvPr/>
        </p:nvPicPr>
        <p:blipFill rotWithShape="1">
          <a:blip r:embed="rId5">
            <a:alphaModFix/>
          </a:blip>
          <a:srcRect b="7697"/>
          <a:stretch/>
        </p:blipFill>
        <p:spPr>
          <a:xfrm>
            <a:off x="4523550" y="2874550"/>
            <a:ext cx="2629525" cy="2221449"/>
          </a:xfrm>
          <a:prstGeom prst="rect">
            <a:avLst/>
          </a:prstGeom>
          <a:noFill/>
          <a:ln>
            <a:noFill/>
          </a:ln>
        </p:spPr>
      </p:pic>
      <p:pic>
        <p:nvPicPr>
          <p:cNvPr id="270" name="Google Shape;270;p33"/>
          <p:cNvPicPr preferRelativeResize="0"/>
          <p:nvPr/>
        </p:nvPicPr>
        <p:blipFill rotWithShape="1">
          <a:blip r:embed="rId6">
            <a:alphaModFix/>
          </a:blip>
          <a:srcRect t="1284" b="7641"/>
          <a:stretch/>
        </p:blipFill>
        <p:spPr>
          <a:xfrm>
            <a:off x="4523550" y="512375"/>
            <a:ext cx="2629525" cy="2321800"/>
          </a:xfrm>
          <a:prstGeom prst="rect">
            <a:avLst/>
          </a:prstGeom>
          <a:noFill/>
          <a:ln>
            <a:noFill/>
          </a:ln>
        </p:spPr>
      </p:pic>
      <p:sp>
        <p:nvSpPr>
          <p:cNvPr id="271" name="Google Shape;271;p33"/>
          <p:cNvSpPr txBox="1"/>
          <p:nvPr/>
        </p:nvSpPr>
        <p:spPr>
          <a:xfrm rot="-5400000">
            <a:off x="977900" y="1449425"/>
            <a:ext cx="1291800" cy="298800"/>
          </a:xfrm>
          <a:prstGeom prst="rect">
            <a:avLst/>
          </a:prstGeom>
          <a:solidFill>
            <a:srgbClr val="F6B26B"/>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XL STATES</a:t>
            </a:r>
            <a:endParaRPr sz="900" b="1">
              <a:solidFill>
                <a:schemeClr val="dk2"/>
              </a:solidFill>
            </a:endParaRPr>
          </a:p>
        </p:txBody>
      </p:sp>
      <p:sp>
        <p:nvSpPr>
          <p:cNvPr id="272" name="Google Shape;272;p33"/>
          <p:cNvSpPr txBox="1"/>
          <p:nvPr/>
        </p:nvSpPr>
        <p:spPr>
          <a:xfrm rot="-5401539">
            <a:off x="945350" y="3714372"/>
            <a:ext cx="1340100" cy="3150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MD STATES</a:t>
            </a:r>
            <a:endParaRPr sz="900" b="1">
              <a:solidFill>
                <a:schemeClr val="dk2"/>
              </a:solidFill>
            </a:endParaRPr>
          </a:p>
        </p:txBody>
      </p:sp>
      <p:sp>
        <p:nvSpPr>
          <p:cNvPr id="273" name="Google Shape;273;p33"/>
          <p:cNvSpPr txBox="1"/>
          <p:nvPr/>
        </p:nvSpPr>
        <p:spPr>
          <a:xfrm rot="5400000">
            <a:off x="6662575" y="1437225"/>
            <a:ext cx="1296000" cy="315000"/>
          </a:xfrm>
          <a:prstGeom prst="rect">
            <a:avLst/>
          </a:prstGeom>
          <a:solidFill>
            <a:srgbClr val="93C47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LG STATES</a:t>
            </a:r>
            <a:endParaRPr sz="900" b="1">
              <a:solidFill>
                <a:schemeClr val="dk2"/>
              </a:solidFill>
            </a:endParaRPr>
          </a:p>
        </p:txBody>
      </p:sp>
      <p:sp>
        <p:nvSpPr>
          <p:cNvPr id="274" name="Google Shape;274;p33"/>
          <p:cNvSpPr txBox="1"/>
          <p:nvPr/>
        </p:nvSpPr>
        <p:spPr>
          <a:xfrm rot="5400000">
            <a:off x="6688675" y="3783050"/>
            <a:ext cx="1267800" cy="339000"/>
          </a:xfrm>
          <a:prstGeom prst="rect">
            <a:avLst/>
          </a:prstGeom>
          <a:solidFill>
            <a:srgbClr val="9FC5E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2"/>
                </a:solidFill>
              </a:rPr>
              <a:t>SM STATES</a:t>
            </a:r>
            <a:endParaRPr sz="900" b="1">
              <a:solidFill>
                <a:schemeClr val="dk2"/>
              </a:solidFill>
            </a:endParaRPr>
          </a:p>
        </p:txBody>
      </p:sp>
      <p:sp>
        <p:nvSpPr>
          <p:cNvPr id="275" name="Google Shape;275;p33"/>
          <p:cNvSpPr/>
          <p:nvPr/>
        </p:nvSpPr>
        <p:spPr>
          <a:xfrm>
            <a:off x="0" y="0"/>
            <a:ext cx="1772400" cy="1621500"/>
          </a:xfrm>
          <a:prstGeom prst="halfFrame">
            <a:avLst>
              <a:gd name="adj1" fmla="val 33333"/>
              <a:gd name="adj2" fmla="val 33333"/>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76" name="Google Shape;276;p33"/>
          <p:cNvSpPr/>
          <p:nvPr/>
        </p:nvSpPr>
        <p:spPr>
          <a:xfrm rot="10800000">
            <a:off x="7371600" y="3522000"/>
            <a:ext cx="1772400" cy="1621500"/>
          </a:xfrm>
          <a:prstGeom prst="halfFrame">
            <a:avLst>
              <a:gd name="adj1" fmla="val 33333"/>
              <a:gd name="adj2" fmla="val 33333"/>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77" name="Google Shape;277;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Distributed Vaccines vs Administered Vaccines</a:t>
            </a:r>
            <a:endParaRPr>
              <a:latin typeface="Times New Roman"/>
              <a:ea typeface="Times New Roman"/>
              <a:cs typeface="Times New Roman"/>
              <a:sym typeface="Times New Roman"/>
            </a:endParaRPr>
          </a:p>
        </p:txBody>
      </p:sp>
      <p:sp>
        <p:nvSpPr>
          <p:cNvPr id="278" name="Google Shape;278;p33"/>
          <p:cNvSpPr txBox="1"/>
          <p:nvPr/>
        </p:nvSpPr>
        <p:spPr>
          <a:xfrm>
            <a:off x="0" y="1436775"/>
            <a:ext cx="1400100" cy="30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This should not allude that the administered % is equivalent to the total vaccination percentage rate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p:nvPr/>
        </p:nvSpPr>
        <p:spPr>
          <a:xfrm>
            <a:off x="-76200" y="-76200"/>
            <a:ext cx="1087500" cy="935100"/>
          </a:xfrm>
          <a:prstGeom prst="rect">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84" name="Google Shape;284;p34"/>
          <p:cNvSpPr/>
          <p:nvPr/>
        </p:nvSpPr>
        <p:spPr>
          <a:xfrm>
            <a:off x="-76200" y="4267200"/>
            <a:ext cx="1087500" cy="935100"/>
          </a:xfrm>
          <a:prstGeom prst="rect">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85" name="Google Shape;285;p34"/>
          <p:cNvSpPr/>
          <p:nvPr/>
        </p:nvSpPr>
        <p:spPr>
          <a:xfrm>
            <a:off x="8153400" y="-76200"/>
            <a:ext cx="1087500" cy="935100"/>
          </a:xfrm>
          <a:prstGeom prst="rect">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86" name="Google Shape;286;p34"/>
          <p:cNvSpPr/>
          <p:nvPr/>
        </p:nvSpPr>
        <p:spPr>
          <a:xfrm>
            <a:off x="8229600" y="4267200"/>
            <a:ext cx="1087500" cy="935100"/>
          </a:xfrm>
          <a:prstGeom prst="rect">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87" name="Google Shape;287;p34"/>
          <p:cNvSpPr txBox="1">
            <a:spLocks noGrp="1"/>
          </p:cNvSpPr>
          <p:nvPr>
            <p:ph type="title"/>
          </p:nvPr>
        </p:nvSpPr>
        <p:spPr>
          <a:xfrm>
            <a:off x="1043500" y="254525"/>
            <a:ext cx="7062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What is the correlation between of the va</a:t>
            </a:r>
            <a:r>
              <a:rPr lang="en"/>
              <a:t>ccination</a:t>
            </a:r>
            <a:r>
              <a:rPr lang="en">
                <a:latin typeface="Times New Roman"/>
                <a:ea typeface="Times New Roman"/>
                <a:cs typeface="Times New Roman"/>
                <a:sym typeface="Times New Roman"/>
              </a:rPr>
              <a:t> vs total deaths?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288" name="Google Shape;288;p34"/>
          <p:cNvSpPr txBox="1">
            <a:spLocks noGrp="1"/>
          </p:cNvSpPr>
          <p:nvPr>
            <p:ph type="body" idx="1"/>
          </p:nvPr>
        </p:nvSpPr>
        <p:spPr>
          <a:xfrm>
            <a:off x="0" y="1331300"/>
            <a:ext cx="2256000" cy="2373300"/>
          </a:xfrm>
          <a:prstGeom prst="rect">
            <a:avLst/>
          </a:prstGeom>
        </p:spPr>
        <p:txBody>
          <a:bodyPr spcFirstLastPara="1" wrap="square" lIns="91425" tIns="91425" rIns="91425" bIns="91425" anchor="t" anchorCtr="0">
            <a:normAutofit lnSpcReduction="20000"/>
          </a:bodyPr>
          <a:lstStyle/>
          <a:p>
            <a:pPr marL="457200" lvl="0" indent="-308999" algn="l" rtl="0">
              <a:spcBef>
                <a:spcPts val="0"/>
              </a:spcBef>
              <a:spcAft>
                <a:spcPts val="0"/>
              </a:spcAft>
              <a:buSzPts val="1266"/>
              <a:buChar char="●"/>
            </a:pPr>
            <a:r>
              <a:rPr lang="en" sz="1266"/>
              <a:t>The r-squared is: 0.006929896302602268</a:t>
            </a:r>
            <a:endParaRPr sz="1266"/>
          </a:p>
          <a:p>
            <a:pPr marL="0" lvl="0" indent="0" algn="l" rtl="0">
              <a:spcBef>
                <a:spcPts val="1200"/>
              </a:spcBef>
              <a:spcAft>
                <a:spcPts val="0"/>
              </a:spcAft>
              <a:buNone/>
            </a:pPr>
            <a:endParaRPr sz="1266"/>
          </a:p>
          <a:p>
            <a:pPr marL="457200" lvl="0" indent="-308999" algn="l" rtl="0">
              <a:spcBef>
                <a:spcPts val="1200"/>
              </a:spcBef>
              <a:spcAft>
                <a:spcPts val="0"/>
              </a:spcAft>
              <a:buSzPts val="1266"/>
              <a:buChar char="●"/>
            </a:pPr>
            <a:r>
              <a:rPr lang="en" sz="1266"/>
              <a:t>There is no or very weak correlation between vaccination and death.</a:t>
            </a:r>
            <a:endParaRPr sz="1266"/>
          </a:p>
          <a:p>
            <a:pPr marL="457200" lvl="0" indent="0" algn="l" rtl="0">
              <a:spcBef>
                <a:spcPts val="1200"/>
              </a:spcBef>
              <a:spcAft>
                <a:spcPts val="0"/>
              </a:spcAft>
              <a:buNone/>
            </a:pPr>
            <a:endParaRPr sz="1266"/>
          </a:p>
          <a:p>
            <a:pPr marL="0" lvl="0" indent="0" algn="l" rtl="0">
              <a:spcBef>
                <a:spcPts val="1200"/>
              </a:spcBef>
              <a:spcAft>
                <a:spcPts val="1200"/>
              </a:spcAft>
              <a:buNone/>
            </a:pPr>
            <a:endParaRPr/>
          </a:p>
        </p:txBody>
      </p:sp>
      <p:pic>
        <p:nvPicPr>
          <p:cNvPr id="289" name="Google Shape;289;p34"/>
          <p:cNvPicPr preferRelativeResize="0"/>
          <p:nvPr/>
        </p:nvPicPr>
        <p:blipFill>
          <a:blip r:embed="rId3">
            <a:alphaModFix/>
          </a:blip>
          <a:stretch>
            <a:fillRect/>
          </a:stretch>
        </p:blipFill>
        <p:spPr>
          <a:xfrm>
            <a:off x="2256000" y="1194825"/>
            <a:ext cx="4332300" cy="3430654"/>
          </a:xfrm>
          <a:prstGeom prst="rect">
            <a:avLst/>
          </a:prstGeom>
          <a:noFill/>
          <a:ln>
            <a:noFill/>
          </a:ln>
        </p:spPr>
      </p:pic>
      <p:pic>
        <p:nvPicPr>
          <p:cNvPr id="290" name="Google Shape;290;p34"/>
          <p:cNvPicPr preferRelativeResize="0"/>
          <p:nvPr/>
        </p:nvPicPr>
        <p:blipFill>
          <a:blip r:embed="rId4">
            <a:alphaModFix/>
          </a:blip>
          <a:stretch>
            <a:fillRect/>
          </a:stretch>
        </p:blipFill>
        <p:spPr>
          <a:xfrm>
            <a:off x="6775975" y="1133625"/>
            <a:ext cx="2250900" cy="28588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H1: Hypothesis 1 Testing</a:t>
            </a:r>
            <a:endParaRPr/>
          </a:p>
        </p:txBody>
      </p:sp>
      <p:sp>
        <p:nvSpPr>
          <p:cNvPr id="296" name="Google Shape;296;p35"/>
          <p:cNvSpPr txBox="1">
            <a:spLocks noGrp="1"/>
          </p:cNvSpPr>
          <p:nvPr>
            <p:ph type="body" idx="1"/>
          </p:nvPr>
        </p:nvSpPr>
        <p:spPr>
          <a:xfrm>
            <a:off x="-95775" y="967050"/>
            <a:ext cx="5699100" cy="18780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sz="1300"/>
              <a:t>Used independent t-tests for hypothesis testing</a:t>
            </a:r>
            <a:endParaRPr sz="1300"/>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Data tested within dataframe - </a:t>
            </a:r>
            <a:endParaRPr sz="1300"/>
          </a:p>
          <a:p>
            <a:pPr marL="457200" lvl="0" indent="0" algn="l" rtl="0">
              <a:lnSpc>
                <a:spcPct val="100000"/>
              </a:lnSpc>
              <a:spcBef>
                <a:spcPts val="0"/>
              </a:spcBef>
              <a:spcAft>
                <a:spcPts val="0"/>
              </a:spcAft>
              <a:buNone/>
            </a:pPr>
            <a:r>
              <a:rPr lang="en" sz="1300" u="sng"/>
              <a:t>“2022 Population Estimate” vs “COVID-19 Deaths”</a:t>
            </a:r>
            <a:endParaRPr sz="1300" u="sng"/>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All p-values are below p = 0.05</a:t>
            </a:r>
            <a:endParaRPr sz="13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Clr>
                <a:schemeClr val="dk1"/>
              </a:buClr>
              <a:buSzPts val="1100"/>
              <a:buFont typeface="Arial"/>
              <a:buNone/>
            </a:pPr>
            <a:endParaRPr sz="1500"/>
          </a:p>
        </p:txBody>
      </p:sp>
      <p:graphicFrame>
        <p:nvGraphicFramePr>
          <p:cNvPr id="297" name="Google Shape;297;p35"/>
          <p:cNvGraphicFramePr/>
          <p:nvPr/>
        </p:nvGraphicFramePr>
        <p:xfrm>
          <a:off x="4782500" y="967025"/>
          <a:ext cx="3000000" cy="3000000"/>
        </p:xfrm>
        <a:graphic>
          <a:graphicData uri="http://schemas.openxmlformats.org/drawingml/2006/table">
            <a:tbl>
              <a:tblPr>
                <a:noFill/>
                <a:tableStyleId>{7F39D334-D167-45CB-879E-28E56E8A1C81}</a:tableStyleId>
              </a:tblPr>
              <a:tblGrid>
                <a:gridCol w="2667625">
                  <a:extLst>
                    <a:ext uri="{9D8B030D-6E8A-4147-A177-3AD203B41FA5}">
                      <a16:colId xmlns:a16="http://schemas.microsoft.com/office/drawing/2014/main" val="20000"/>
                    </a:ext>
                  </a:extLst>
                </a:gridCol>
                <a:gridCol w="1382175">
                  <a:extLst>
                    <a:ext uri="{9D8B030D-6E8A-4147-A177-3AD203B41FA5}">
                      <a16:colId xmlns:a16="http://schemas.microsoft.com/office/drawing/2014/main" val="20001"/>
                    </a:ext>
                  </a:extLst>
                </a:gridCol>
              </a:tblGrid>
              <a:tr h="294200">
                <a:tc>
                  <a:txBody>
                    <a:bodyPr/>
                    <a:lstStyle/>
                    <a:p>
                      <a:pPr marL="0" lvl="0" indent="0" algn="ctr" rtl="0">
                        <a:lnSpc>
                          <a:spcPct val="115000"/>
                        </a:lnSpc>
                        <a:spcBef>
                          <a:spcPts val="0"/>
                        </a:spcBef>
                        <a:spcAft>
                          <a:spcPts val="0"/>
                        </a:spcAft>
                        <a:buNone/>
                      </a:pPr>
                      <a:r>
                        <a:rPr lang="en" b="1">
                          <a:latin typeface="Times New Roman"/>
                          <a:ea typeface="Times New Roman"/>
                          <a:cs typeface="Times New Roman"/>
                          <a:sym typeface="Times New Roman"/>
                        </a:rPr>
                        <a:t>Population vs COVID-19 Death</a:t>
                      </a:r>
                      <a:endParaRPr b="1">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b="1">
                          <a:latin typeface="Times New Roman"/>
                          <a:ea typeface="Times New Roman"/>
                          <a:cs typeface="Times New Roman"/>
                          <a:sym typeface="Times New Roman"/>
                        </a:rPr>
                        <a:t>p-value</a:t>
                      </a:r>
                      <a:endParaRPr b="1">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94200">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All states</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0.00000008308</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94200">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XL</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0.00791821963</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94200">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L</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0.00000000768</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94200">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0.00000000001</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4200">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S</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0.00000067855</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298" name="Google Shape;298;p35"/>
          <p:cNvSpPr txBox="1"/>
          <p:nvPr/>
        </p:nvSpPr>
        <p:spPr>
          <a:xfrm>
            <a:off x="311700" y="2266950"/>
            <a:ext cx="4411200" cy="22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Conclusion</a:t>
            </a:r>
            <a:endParaRPr sz="1900" b="1">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We </a:t>
            </a:r>
            <a:r>
              <a:rPr lang="en" sz="1500" b="1">
                <a:solidFill>
                  <a:srgbClr val="FF0000"/>
                </a:solidFill>
                <a:latin typeface="Times New Roman"/>
                <a:ea typeface="Times New Roman"/>
                <a:cs typeface="Times New Roman"/>
                <a:sym typeface="Times New Roman"/>
              </a:rPr>
              <a:t>REJECT</a:t>
            </a:r>
            <a:r>
              <a:rPr lang="en" sz="1500">
                <a:latin typeface="Times New Roman"/>
                <a:ea typeface="Times New Roman"/>
                <a:cs typeface="Times New Roman"/>
                <a:sym typeface="Times New Roman"/>
              </a:rPr>
              <a:t>: Null Hypothesis 1</a:t>
            </a:r>
            <a:endParaRPr sz="1500">
              <a:latin typeface="Times New Roman"/>
              <a:ea typeface="Times New Roman"/>
              <a:cs typeface="Times New Roman"/>
              <a:sym typeface="Times New Roman"/>
            </a:endParaRPr>
          </a:p>
          <a:p>
            <a:pPr marL="457200" lvl="0" indent="0" algn="l" rtl="0">
              <a:spcBef>
                <a:spcPts val="0"/>
              </a:spcBef>
              <a:spcAft>
                <a:spcPts val="0"/>
              </a:spcAft>
              <a:buNone/>
            </a:pPr>
            <a:r>
              <a:rPr lang="en" sz="1500">
                <a:latin typeface="Times New Roman"/>
                <a:ea typeface="Times New Roman"/>
                <a:cs typeface="Times New Roman"/>
                <a:sym typeface="Times New Roman"/>
              </a:rPr>
              <a:t>The amount of people who died of COVID-19 is NOT affected by the state population.</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We </a:t>
            </a:r>
            <a:r>
              <a:rPr lang="en" sz="1500" b="1">
                <a:solidFill>
                  <a:srgbClr val="38761D"/>
                </a:solidFill>
                <a:latin typeface="Times New Roman"/>
                <a:ea typeface="Times New Roman"/>
                <a:cs typeface="Times New Roman"/>
                <a:sym typeface="Times New Roman"/>
              </a:rPr>
              <a:t>CANNOT REJECT</a:t>
            </a:r>
            <a:r>
              <a:rPr lang="en" sz="1500">
                <a:latin typeface="Times New Roman"/>
                <a:ea typeface="Times New Roman"/>
                <a:cs typeface="Times New Roman"/>
                <a:sym typeface="Times New Roman"/>
              </a:rPr>
              <a:t>: Alternate Hypothesis 1</a:t>
            </a:r>
            <a:endParaRPr sz="1500">
              <a:latin typeface="Times New Roman"/>
              <a:ea typeface="Times New Roman"/>
              <a:cs typeface="Times New Roman"/>
              <a:sym typeface="Times New Roman"/>
            </a:endParaRPr>
          </a:p>
          <a:p>
            <a:pPr marL="457200" lvl="0" indent="0" algn="l" rtl="0">
              <a:spcBef>
                <a:spcPts val="0"/>
              </a:spcBef>
              <a:spcAft>
                <a:spcPts val="0"/>
              </a:spcAft>
              <a:buNone/>
            </a:pPr>
            <a:r>
              <a:rPr lang="en" sz="1500">
                <a:latin typeface="Times New Roman"/>
                <a:ea typeface="Times New Roman"/>
                <a:cs typeface="Times New Roman"/>
                <a:sym typeface="Times New Roman"/>
              </a:rPr>
              <a:t>The amount of people who died of COVID-19 will be higher in more populated states than in less populated states.</a:t>
            </a:r>
            <a:endParaRPr sz="1500">
              <a:latin typeface="Times New Roman"/>
              <a:ea typeface="Times New Roman"/>
              <a:cs typeface="Times New Roman"/>
              <a:sym typeface="Times New Roman"/>
            </a:endParaRPr>
          </a:p>
        </p:txBody>
      </p:sp>
      <p:sp>
        <p:nvSpPr>
          <p:cNvPr id="299" name="Google Shape;299;p35"/>
          <p:cNvSpPr/>
          <p:nvPr/>
        </p:nvSpPr>
        <p:spPr>
          <a:xfrm rot="10800000">
            <a:off x="-8700" y="4813650"/>
            <a:ext cx="9145200" cy="376025"/>
          </a:xfrm>
          <a:prstGeom prst="flowChartManualOperation">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00" name="Google Shape;300;p35"/>
          <p:cNvSpPr/>
          <p:nvPr/>
        </p:nvSpPr>
        <p:spPr>
          <a:xfrm rot="-5400000">
            <a:off x="-2423987" y="2415268"/>
            <a:ext cx="5206600" cy="376025"/>
          </a:xfrm>
          <a:prstGeom prst="flowChartManualOperation">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301" name="Google Shape;301;p35"/>
          <p:cNvPicPr preferRelativeResize="0"/>
          <p:nvPr/>
        </p:nvPicPr>
        <p:blipFill>
          <a:blip r:embed="rId3">
            <a:alphaModFix/>
          </a:blip>
          <a:stretch>
            <a:fillRect/>
          </a:stretch>
        </p:blipFill>
        <p:spPr>
          <a:xfrm>
            <a:off x="4782500" y="2917573"/>
            <a:ext cx="4087825" cy="1593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H2: Hypothesis 2 Testing</a:t>
            </a:r>
            <a:endParaRPr/>
          </a:p>
        </p:txBody>
      </p:sp>
      <p:sp>
        <p:nvSpPr>
          <p:cNvPr id="307" name="Google Shape;307;p36"/>
          <p:cNvSpPr txBox="1">
            <a:spLocks noGrp="1"/>
          </p:cNvSpPr>
          <p:nvPr>
            <p:ph type="body" idx="1"/>
          </p:nvPr>
        </p:nvSpPr>
        <p:spPr>
          <a:xfrm>
            <a:off x="-95775" y="967050"/>
            <a:ext cx="5699100" cy="18780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sz="1300"/>
              <a:t>Used independent t-tests for hypothesis testing</a:t>
            </a:r>
            <a:endParaRPr sz="1300"/>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Data tested within dataframe - </a:t>
            </a:r>
            <a:endParaRPr sz="1300"/>
          </a:p>
          <a:p>
            <a:pPr marL="457200" lvl="0" indent="0" algn="l" rtl="0">
              <a:lnSpc>
                <a:spcPct val="100000"/>
              </a:lnSpc>
              <a:spcBef>
                <a:spcPts val="0"/>
              </a:spcBef>
              <a:spcAft>
                <a:spcPts val="0"/>
              </a:spcAft>
              <a:buNone/>
            </a:pPr>
            <a:r>
              <a:rPr lang="en" sz="1300" u="sng"/>
              <a:t>“Residents with at least one dose” vs </a:t>
            </a:r>
            <a:endParaRPr sz="1300" u="sng"/>
          </a:p>
          <a:p>
            <a:pPr marL="457200" lvl="0" indent="0" algn="l" rtl="0">
              <a:lnSpc>
                <a:spcPct val="100000"/>
              </a:lnSpc>
              <a:spcBef>
                <a:spcPts val="0"/>
              </a:spcBef>
              <a:spcAft>
                <a:spcPts val="0"/>
              </a:spcAft>
              <a:buNone/>
            </a:pPr>
            <a:r>
              <a:rPr lang="en" sz="1300" u="sng"/>
              <a:t>“COVID-19 Deaths”</a:t>
            </a:r>
            <a:endParaRPr sz="1300" u="sng"/>
          </a:p>
          <a:p>
            <a:pPr marL="457200" lvl="0" indent="0" algn="l" rtl="0">
              <a:lnSpc>
                <a:spcPct val="100000"/>
              </a:lnSpc>
              <a:spcBef>
                <a:spcPts val="0"/>
              </a:spcBef>
              <a:spcAft>
                <a:spcPts val="0"/>
              </a:spcAft>
              <a:buNone/>
            </a:pPr>
            <a:endParaRPr sz="1300"/>
          </a:p>
          <a:p>
            <a:pPr marL="457200" lvl="0" indent="-311150" algn="l" rtl="0">
              <a:lnSpc>
                <a:spcPct val="100000"/>
              </a:lnSpc>
              <a:spcBef>
                <a:spcPts val="0"/>
              </a:spcBef>
              <a:spcAft>
                <a:spcPts val="0"/>
              </a:spcAft>
              <a:buSzPts val="1300"/>
              <a:buChar char="●"/>
            </a:pPr>
            <a:r>
              <a:rPr lang="en" sz="1300"/>
              <a:t>All p-values are below p = 0.05</a:t>
            </a:r>
            <a:endParaRPr sz="13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endParaRPr sz="1500"/>
          </a:p>
        </p:txBody>
      </p:sp>
      <p:graphicFrame>
        <p:nvGraphicFramePr>
          <p:cNvPr id="308" name="Google Shape;308;p36"/>
          <p:cNvGraphicFramePr/>
          <p:nvPr/>
        </p:nvGraphicFramePr>
        <p:xfrm>
          <a:off x="4600175" y="1017725"/>
          <a:ext cx="3000000" cy="3000000"/>
        </p:xfrm>
        <a:graphic>
          <a:graphicData uri="http://schemas.openxmlformats.org/drawingml/2006/table">
            <a:tbl>
              <a:tblPr>
                <a:noFill/>
                <a:tableStyleId>{7F39D334-D167-45CB-879E-28E56E8A1C81}</a:tableStyleId>
              </a:tblPr>
              <a:tblGrid>
                <a:gridCol w="2787725">
                  <a:extLst>
                    <a:ext uri="{9D8B030D-6E8A-4147-A177-3AD203B41FA5}">
                      <a16:colId xmlns:a16="http://schemas.microsoft.com/office/drawing/2014/main" val="20000"/>
                    </a:ext>
                  </a:extLst>
                </a:gridCol>
                <a:gridCol w="1444400">
                  <a:extLst>
                    <a:ext uri="{9D8B030D-6E8A-4147-A177-3AD203B41FA5}">
                      <a16:colId xmlns:a16="http://schemas.microsoft.com/office/drawing/2014/main" val="20001"/>
                    </a:ext>
                  </a:extLst>
                </a:gridCol>
              </a:tblGrid>
              <a:tr h="200025">
                <a:tc>
                  <a:txBody>
                    <a:bodyPr/>
                    <a:lstStyle/>
                    <a:p>
                      <a:pPr marL="0" lvl="0" indent="0" algn="ctr" rtl="0">
                        <a:lnSpc>
                          <a:spcPct val="115000"/>
                        </a:lnSpc>
                        <a:spcBef>
                          <a:spcPts val="0"/>
                        </a:spcBef>
                        <a:spcAft>
                          <a:spcPts val="0"/>
                        </a:spcAft>
                        <a:buNone/>
                      </a:pPr>
                      <a:r>
                        <a:rPr lang="en" b="1">
                          <a:latin typeface="Times New Roman"/>
                          <a:ea typeface="Times New Roman"/>
                          <a:cs typeface="Times New Roman"/>
                          <a:sym typeface="Times New Roman"/>
                        </a:rPr>
                        <a:t>Vaccination vs COVID-19 Death</a:t>
                      </a:r>
                      <a:endParaRPr b="1">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b="1">
                          <a:latin typeface="Times New Roman"/>
                          <a:ea typeface="Times New Roman"/>
                          <a:cs typeface="Times New Roman"/>
                          <a:sym typeface="Times New Roman"/>
                        </a:rPr>
                        <a:t>p-value</a:t>
                      </a:r>
                      <a:endParaRPr b="1">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All states</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0.00000025333</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XL</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0.00820147030</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L</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0.00000002761</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0.00000000004</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S</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latin typeface="Times New Roman"/>
                          <a:ea typeface="Times New Roman"/>
                          <a:cs typeface="Times New Roman"/>
                          <a:sym typeface="Times New Roman"/>
                        </a:rPr>
                        <a:t>0.00000223341</a:t>
                      </a:r>
                      <a:endParaRPr>
                        <a:latin typeface="Times New Roman"/>
                        <a:ea typeface="Times New Roman"/>
                        <a:cs typeface="Times New Roman"/>
                        <a:sym typeface="Times New Roman"/>
                      </a:endParaRPr>
                    </a:p>
                  </a:txBody>
                  <a:tcPr marL="28575" marR="28575" marT="19050" marB="19050" anchor="b">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09" name="Google Shape;309;p36"/>
          <p:cNvSpPr txBox="1"/>
          <p:nvPr/>
        </p:nvSpPr>
        <p:spPr>
          <a:xfrm>
            <a:off x="279950" y="2446475"/>
            <a:ext cx="4347600" cy="22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Conclusion</a:t>
            </a:r>
            <a:endParaRPr sz="1900" b="1">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We </a:t>
            </a:r>
            <a:r>
              <a:rPr lang="en" sz="1500" b="1">
                <a:solidFill>
                  <a:srgbClr val="FF0000"/>
                </a:solidFill>
                <a:latin typeface="Times New Roman"/>
                <a:ea typeface="Times New Roman"/>
                <a:cs typeface="Times New Roman"/>
                <a:sym typeface="Times New Roman"/>
              </a:rPr>
              <a:t>REJECT</a:t>
            </a:r>
            <a:r>
              <a:rPr lang="en" sz="1500">
                <a:latin typeface="Times New Roman"/>
                <a:ea typeface="Times New Roman"/>
                <a:cs typeface="Times New Roman"/>
                <a:sym typeface="Times New Roman"/>
              </a:rPr>
              <a:t>: Null Hypothesis 2</a:t>
            </a:r>
            <a:endParaRPr sz="1500">
              <a:latin typeface="Times New Roman"/>
              <a:ea typeface="Times New Roman"/>
              <a:cs typeface="Times New Roman"/>
              <a:sym typeface="Times New Roman"/>
            </a:endParaRPr>
          </a:p>
          <a:p>
            <a:pPr marL="0" lvl="0" indent="457200" algn="l" rtl="0">
              <a:spcBef>
                <a:spcPts val="0"/>
              </a:spcBef>
              <a:spcAft>
                <a:spcPts val="0"/>
              </a:spcAft>
              <a:buNone/>
            </a:pPr>
            <a:r>
              <a:rPr lang="en" sz="1500">
                <a:latin typeface="Times New Roman"/>
                <a:ea typeface="Times New Roman"/>
                <a:cs typeface="Times New Roman"/>
                <a:sym typeface="Times New Roman"/>
              </a:rPr>
              <a:t>Vaccination does NOT contribute to a decrease in the likelihood of death from COVID-19.</a:t>
            </a:r>
            <a:endParaRPr sz="1500">
              <a:latin typeface="Times New Roman"/>
              <a:ea typeface="Times New Roman"/>
              <a:cs typeface="Times New Roman"/>
              <a:sym typeface="Times New Roman"/>
            </a:endParaRPr>
          </a:p>
          <a:p>
            <a:pPr marL="0" lvl="0" indent="45720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We </a:t>
            </a:r>
            <a:r>
              <a:rPr lang="en" sz="1500" b="1">
                <a:solidFill>
                  <a:srgbClr val="38761D"/>
                </a:solidFill>
                <a:latin typeface="Times New Roman"/>
                <a:ea typeface="Times New Roman"/>
                <a:cs typeface="Times New Roman"/>
                <a:sym typeface="Times New Roman"/>
              </a:rPr>
              <a:t>CANNOT REJECT</a:t>
            </a:r>
            <a:r>
              <a:rPr lang="en" sz="1500">
                <a:latin typeface="Times New Roman"/>
                <a:ea typeface="Times New Roman"/>
                <a:cs typeface="Times New Roman"/>
                <a:sym typeface="Times New Roman"/>
              </a:rPr>
              <a:t>: Alternate Hypothesis 2</a:t>
            </a:r>
            <a:endParaRPr sz="1500">
              <a:latin typeface="Times New Roman"/>
              <a:ea typeface="Times New Roman"/>
              <a:cs typeface="Times New Roman"/>
              <a:sym typeface="Times New Roman"/>
            </a:endParaRPr>
          </a:p>
          <a:p>
            <a:pPr marL="0" lvl="0" indent="457200" algn="l" rtl="0">
              <a:spcBef>
                <a:spcPts val="0"/>
              </a:spcBef>
              <a:spcAft>
                <a:spcPts val="0"/>
              </a:spcAft>
              <a:buNone/>
            </a:pPr>
            <a:r>
              <a:rPr lang="en" sz="1500">
                <a:latin typeface="Times New Roman"/>
                <a:ea typeface="Times New Roman"/>
                <a:cs typeface="Times New Roman"/>
                <a:sym typeface="Times New Roman"/>
              </a:rPr>
              <a:t>Vaccination contributes to a decrease in the likelihood of death from COVID-19.</a:t>
            </a:r>
            <a:endParaRPr sz="1500">
              <a:latin typeface="Times New Roman"/>
              <a:ea typeface="Times New Roman"/>
              <a:cs typeface="Times New Roman"/>
              <a:sym typeface="Times New Roman"/>
            </a:endParaRPr>
          </a:p>
          <a:p>
            <a:pPr marL="0" lvl="0" indent="457200" algn="l" rtl="0">
              <a:spcBef>
                <a:spcPts val="0"/>
              </a:spcBef>
              <a:spcAft>
                <a:spcPts val="0"/>
              </a:spcAft>
              <a:buNone/>
            </a:pPr>
            <a:endParaRPr sz="1500">
              <a:latin typeface="Times New Roman"/>
              <a:ea typeface="Times New Roman"/>
              <a:cs typeface="Times New Roman"/>
              <a:sym typeface="Times New Roman"/>
            </a:endParaRPr>
          </a:p>
          <a:p>
            <a:pPr marL="0" lvl="0" indent="457200" algn="l" rtl="0">
              <a:spcBef>
                <a:spcPts val="0"/>
              </a:spcBef>
              <a:spcAft>
                <a:spcPts val="0"/>
              </a:spcAft>
              <a:buNone/>
            </a:pPr>
            <a:endParaRPr sz="1500">
              <a:latin typeface="Times New Roman"/>
              <a:ea typeface="Times New Roman"/>
              <a:cs typeface="Times New Roman"/>
              <a:sym typeface="Times New Roman"/>
            </a:endParaRPr>
          </a:p>
        </p:txBody>
      </p:sp>
      <p:sp>
        <p:nvSpPr>
          <p:cNvPr id="310" name="Google Shape;310;p36"/>
          <p:cNvSpPr/>
          <p:nvPr/>
        </p:nvSpPr>
        <p:spPr>
          <a:xfrm rot="10800000">
            <a:off x="-8700" y="4813650"/>
            <a:ext cx="9145200" cy="376025"/>
          </a:xfrm>
          <a:prstGeom prst="flowChartManualOperation">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11" name="Google Shape;311;p36"/>
          <p:cNvSpPr/>
          <p:nvPr/>
        </p:nvSpPr>
        <p:spPr>
          <a:xfrm rot="-5400000">
            <a:off x="-2423987" y="2415268"/>
            <a:ext cx="5206600" cy="376025"/>
          </a:xfrm>
          <a:prstGeom prst="flowChartManualOperation">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312" name="Google Shape;312;p36"/>
          <p:cNvPicPr preferRelativeResize="0"/>
          <p:nvPr/>
        </p:nvPicPr>
        <p:blipFill>
          <a:blip r:embed="rId3">
            <a:alphaModFix/>
          </a:blip>
          <a:stretch>
            <a:fillRect/>
          </a:stretch>
        </p:blipFill>
        <p:spPr>
          <a:xfrm>
            <a:off x="4691337" y="2919125"/>
            <a:ext cx="4049800" cy="157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Summary of </a:t>
            </a:r>
            <a:r>
              <a:rPr lang="en"/>
              <a:t>F</a:t>
            </a:r>
            <a:r>
              <a:rPr lang="en">
                <a:latin typeface="Times New Roman"/>
                <a:ea typeface="Times New Roman"/>
                <a:cs typeface="Times New Roman"/>
                <a:sym typeface="Times New Roman"/>
              </a:rPr>
              <a:t>indings </a:t>
            </a:r>
            <a:endParaRPr>
              <a:latin typeface="Times New Roman"/>
              <a:ea typeface="Times New Roman"/>
              <a:cs typeface="Times New Roman"/>
              <a:sym typeface="Times New Roman"/>
            </a:endParaRPr>
          </a:p>
        </p:txBody>
      </p:sp>
      <p:sp>
        <p:nvSpPr>
          <p:cNvPr id="318" name="Google Shape;318;p37"/>
          <p:cNvSpPr/>
          <p:nvPr/>
        </p:nvSpPr>
        <p:spPr>
          <a:xfrm>
            <a:off x="8132300" y="-433600"/>
            <a:ext cx="2316300" cy="5622000"/>
          </a:xfrm>
          <a:prstGeom prst="bentArrow">
            <a:avLst>
              <a:gd name="adj1" fmla="val 25000"/>
              <a:gd name="adj2" fmla="val 25000"/>
              <a:gd name="adj3" fmla="val 0"/>
              <a:gd name="adj4" fmla="val 34376"/>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37"/>
          <p:cNvSpPr/>
          <p:nvPr/>
        </p:nvSpPr>
        <p:spPr>
          <a:xfrm>
            <a:off x="8132300" y="1384325"/>
            <a:ext cx="2316300" cy="3930300"/>
          </a:xfrm>
          <a:prstGeom prst="bentArrow">
            <a:avLst>
              <a:gd name="adj1" fmla="val 25000"/>
              <a:gd name="adj2" fmla="val 25000"/>
              <a:gd name="adj3" fmla="val 0"/>
              <a:gd name="adj4" fmla="val 34376"/>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p37"/>
          <p:cNvSpPr/>
          <p:nvPr/>
        </p:nvSpPr>
        <p:spPr>
          <a:xfrm>
            <a:off x="8132300" y="3204775"/>
            <a:ext cx="2316300" cy="2560500"/>
          </a:xfrm>
          <a:prstGeom prst="bentArrow">
            <a:avLst>
              <a:gd name="adj1" fmla="val 25000"/>
              <a:gd name="adj2" fmla="val 25000"/>
              <a:gd name="adj3" fmla="val 0"/>
              <a:gd name="adj4" fmla="val 34376"/>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1" name="Google Shape;321;p37"/>
          <p:cNvSpPr txBox="1">
            <a:spLocks noGrp="1"/>
          </p:cNvSpPr>
          <p:nvPr>
            <p:ph type="body" idx="1"/>
          </p:nvPr>
        </p:nvSpPr>
        <p:spPr>
          <a:xfrm>
            <a:off x="880875" y="1152475"/>
            <a:ext cx="73722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t>Question 1:</a:t>
            </a:r>
            <a:r>
              <a:rPr lang="en" sz="1400"/>
              <a:t> What is the relationship between the amount of people who died of COVID-19 and the state population?</a:t>
            </a:r>
            <a:br>
              <a:rPr lang="en" sz="1400"/>
            </a:br>
            <a:r>
              <a:rPr lang="en" sz="1400"/>
              <a:t>Based on the data, we </a:t>
            </a:r>
            <a:r>
              <a:rPr lang="en" sz="1400" b="1">
                <a:solidFill>
                  <a:srgbClr val="38761D"/>
                </a:solidFill>
              </a:rPr>
              <a:t>CANNOT REJECT</a:t>
            </a:r>
            <a:r>
              <a:rPr lang="en" sz="1400"/>
              <a:t> the alternative hypothesis that says: The amount of people who died of COVID-19 will be higher in more populated states than in less populated states.</a:t>
            </a:r>
            <a:endParaRPr sz="1400"/>
          </a:p>
          <a:p>
            <a:pPr marL="0" lvl="0" indent="0" algn="l" rtl="0">
              <a:lnSpc>
                <a:spcPct val="115000"/>
              </a:lnSpc>
              <a:spcBef>
                <a:spcPts val="0"/>
              </a:spcBef>
              <a:spcAft>
                <a:spcPts val="0"/>
              </a:spcAft>
              <a:buNone/>
            </a:pPr>
            <a:br>
              <a:rPr lang="en" sz="1400">
                <a:latin typeface="Times New Roman"/>
                <a:ea typeface="Times New Roman"/>
                <a:cs typeface="Times New Roman"/>
                <a:sym typeface="Times New Roman"/>
              </a:rPr>
            </a:br>
            <a:r>
              <a:rPr lang="en" sz="1400" b="1"/>
              <a:t>Question 2</a:t>
            </a:r>
            <a:r>
              <a:rPr lang="en" sz="1400"/>
              <a:t>: What is the relationship between vaccination and its ability to protect from COVID-19 death? </a:t>
            </a:r>
            <a:endParaRPr sz="1400"/>
          </a:p>
          <a:p>
            <a:pPr marL="0" lvl="0" indent="0" algn="l" rtl="0">
              <a:lnSpc>
                <a:spcPct val="115000"/>
              </a:lnSpc>
              <a:spcBef>
                <a:spcPts val="0"/>
              </a:spcBef>
              <a:spcAft>
                <a:spcPts val="0"/>
              </a:spcAft>
              <a:buNone/>
            </a:pPr>
            <a:r>
              <a:rPr lang="en" sz="1400"/>
              <a:t>Based on the data, we </a:t>
            </a:r>
            <a:r>
              <a:rPr lang="en" sz="1400" b="1">
                <a:solidFill>
                  <a:srgbClr val="38761D"/>
                </a:solidFill>
              </a:rPr>
              <a:t>CANNOT REJECT </a:t>
            </a:r>
            <a:r>
              <a:rPr lang="en" sz="1400"/>
              <a:t>the alternative hypothesis that says:</a:t>
            </a:r>
            <a:r>
              <a:rPr lang="en" sz="1400" b="1">
                <a:solidFill>
                  <a:srgbClr val="38761D"/>
                </a:solidFill>
              </a:rPr>
              <a:t> </a:t>
            </a:r>
            <a:r>
              <a:rPr lang="en" sz="1500"/>
              <a:t>Vaccination contributes to a decrease in the likelihood of death from COVID-19.</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Limitations: limited to USA, only cumulative data (year 2020 - 2023), population data is only from latest 2022 Census data (does not account for population changes in 2023)</a:t>
            </a:r>
            <a:br>
              <a:rPr lang="en" sz="1400"/>
            </a:br>
            <a:r>
              <a:rPr lang="en" sz="1400"/>
              <a:t>In the future, include data such as gender, age, or analyze the datasets through time (years, months)</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1" name="Google Shape;71;p15"/>
          <p:cNvSpPr/>
          <p:nvPr/>
        </p:nvSpPr>
        <p:spPr>
          <a:xfrm rot="-2187954">
            <a:off x="4752437" y="2850516"/>
            <a:ext cx="7556228" cy="3620670"/>
          </a:xfrm>
          <a:prstGeom prst="donut">
            <a:avLst>
              <a:gd name="adj" fmla="val 25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5"/>
          <p:cNvSpPr/>
          <p:nvPr/>
        </p:nvSpPr>
        <p:spPr>
          <a:xfrm rot="-7444003">
            <a:off x="4904797" y="-2635824"/>
            <a:ext cx="7556262" cy="3620661"/>
          </a:xfrm>
          <a:prstGeom prst="donut">
            <a:avLst>
              <a:gd name="adj" fmla="val 25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field: Healthcare</a:t>
            </a:r>
            <a:endParaRPr/>
          </a:p>
          <a:p>
            <a:pPr marL="0" lvl="0" indent="0" algn="l" rtl="0">
              <a:spcBef>
                <a:spcPts val="1200"/>
              </a:spcBef>
              <a:spcAft>
                <a:spcPts val="0"/>
              </a:spcAft>
              <a:buNone/>
            </a:pPr>
            <a:r>
              <a:rPr lang="en"/>
              <a:t>The subject: COVID-19</a:t>
            </a:r>
            <a:endParaRPr/>
          </a:p>
          <a:p>
            <a:pPr marL="0" lvl="0" indent="0" algn="l" rtl="0">
              <a:spcBef>
                <a:spcPts val="1200"/>
              </a:spcBef>
              <a:spcAft>
                <a:spcPts val="0"/>
              </a:spcAft>
              <a:buNone/>
            </a:pPr>
            <a:r>
              <a:rPr lang="en"/>
              <a:t>The analysis: external factors affecting death rates</a:t>
            </a:r>
            <a:endParaRPr/>
          </a:p>
          <a:p>
            <a:pPr marL="0" lvl="0" indent="457200" algn="l" rtl="0">
              <a:spcBef>
                <a:spcPts val="1200"/>
              </a:spcBef>
              <a:spcAft>
                <a:spcPts val="1200"/>
              </a:spcAft>
              <a:buNone/>
            </a:pPr>
            <a:endParaRPr u="sng"/>
          </a:p>
        </p:txBody>
      </p:sp>
      <p:pic>
        <p:nvPicPr>
          <p:cNvPr id="74" name="Google Shape;74;p15"/>
          <p:cNvPicPr preferRelativeResize="0"/>
          <p:nvPr/>
        </p:nvPicPr>
        <p:blipFill>
          <a:blip r:embed="rId3">
            <a:alphaModFix/>
          </a:blip>
          <a:stretch>
            <a:fillRect/>
          </a:stretch>
        </p:blipFill>
        <p:spPr>
          <a:xfrm>
            <a:off x="1768476" y="2507102"/>
            <a:ext cx="5607050" cy="2124625"/>
          </a:xfrm>
          <a:prstGeom prst="rect">
            <a:avLst/>
          </a:prstGeom>
          <a:noFill/>
          <a:ln>
            <a:noFill/>
          </a:ln>
        </p:spPr>
      </p:pic>
      <p:sp>
        <p:nvSpPr>
          <p:cNvPr id="75" name="Google Shape;75;p15"/>
          <p:cNvSpPr/>
          <p:nvPr/>
        </p:nvSpPr>
        <p:spPr>
          <a:xfrm>
            <a:off x="1097275" y="2464675"/>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5"/>
          <p:cNvSpPr txBox="1"/>
          <p:nvPr/>
        </p:nvSpPr>
        <p:spPr>
          <a:xfrm>
            <a:off x="278100" y="1093525"/>
            <a:ext cx="8587800" cy="173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Decompose the ask: </a:t>
            </a:r>
            <a:endParaRPr sz="1800">
              <a:solidFill>
                <a:schemeClr val="dk1"/>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Population density is based on </a:t>
            </a:r>
            <a:r>
              <a:rPr lang="en" sz="1800" u="sng">
                <a:solidFill>
                  <a:schemeClr val="dk1"/>
                </a:solidFill>
                <a:latin typeface="Times New Roman"/>
                <a:ea typeface="Times New Roman"/>
                <a:cs typeface="Times New Roman"/>
                <a:sym typeface="Times New Roman"/>
              </a:rPr>
              <a:t>total state population</a:t>
            </a:r>
            <a:endParaRPr sz="1800" u="sng">
              <a:solidFill>
                <a:schemeClr val="dk1"/>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Vaccine rate is based on </a:t>
            </a:r>
            <a:r>
              <a:rPr lang="en" sz="1800" u="sng">
                <a:solidFill>
                  <a:schemeClr val="dk1"/>
                </a:solidFill>
                <a:latin typeface="Times New Roman"/>
                <a:ea typeface="Times New Roman"/>
                <a:cs typeface="Times New Roman"/>
                <a:sym typeface="Times New Roman"/>
              </a:rPr>
              <a:t>at least one dose</a:t>
            </a:r>
            <a:endParaRPr sz="1800" u="sng">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000"/>
                                        <p:tgtEl>
                                          <p:spTgt spid="74"/>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 calcmode="lin" valueType="num">
                                      <p:cBhvr additive="base">
                                        <p:cTn id="10" dur="1000"/>
                                        <p:tgtEl>
                                          <p:spTgt spid="75"/>
                                        </p:tgtEl>
                                        <p:attrNameLst>
                                          <p:attrName>ppt_x</p:attrName>
                                        </p:attrNameLst>
                                      </p:cBhvr>
                                      <p:tavLst>
                                        <p:tav tm="0">
                                          <p:val>
                                            <p:strVal val="#ppt_x-1"/>
                                          </p:val>
                                        </p:tav>
                                        <p:tav tm="100000">
                                          <p:val>
                                            <p:strVal val="#ppt_x"/>
                                          </p:val>
                                        </p:tav>
                                      </p:tavLst>
                                    </p:anim>
                                  </p:childTnLst>
                                </p:cTn>
                              </p:par>
                              <p:par>
                                <p:cTn id="11" presetID="10" presetClass="exit" presetSubtype="0" fill="hold" nodeType="withEffect">
                                  <p:stCondLst>
                                    <p:cond delay="0"/>
                                  </p:stCondLst>
                                  <p:childTnLst>
                                    <p:animEffect transition="out" filter="fade">
                                      <p:cBhvr>
                                        <p:cTn id="12" dur="1000"/>
                                        <p:tgtEl>
                                          <p:spTgt spid="73"/>
                                        </p:tgtEl>
                                      </p:cBhvr>
                                    </p:animEffect>
                                    <p:set>
                                      <p:cBhvr>
                                        <p:cTn id="13" dur="1" fill="hold">
                                          <p:stCondLst>
                                            <p:cond delay="1000"/>
                                          </p:stCondLst>
                                        </p:cTn>
                                        <p:tgtEl>
                                          <p:spTgt spid="7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rot="-4117514">
            <a:off x="-2382936" y="-4164492"/>
            <a:ext cx="7391622" cy="6160596"/>
          </a:xfrm>
          <a:prstGeom prst="star4">
            <a:avLst>
              <a:gd name="adj" fmla="val 2427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6"/>
          <p:cNvSpPr/>
          <p:nvPr/>
        </p:nvSpPr>
        <p:spPr>
          <a:xfrm rot="6787874">
            <a:off x="4887584" y="3758467"/>
            <a:ext cx="6533983" cy="4402051"/>
          </a:xfrm>
          <a:prstGeom prst="star4">
            <a:avLst>
              <a:gd name="adj" fmla="val 2427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DataSets and Sources </a:t>
            </a:r>
            <a:endParaRPr>
              <a:latin typeface="Times New Roman"/>
              <a:ea typeface="Times New Roman"/>
              <a:cs typeface="Times New Roman"/>
              <a:sym typeface="Times New Roman"/>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Data.gov</a:t>
            </a:r>
            <a:r>
              <a:rPr lang="en">
                <a:solidFill>
                  <a:schemeClr val="dk1"/>
                </a:solidFill>
                <a:latin typeface="Times New Roman"/>
                <a:ea typeface="Times New Roman"/>
                <a:cs typeface="Times New Roman"/>
                <a:sym typeface="Times New Roman"/>
              </a:rPr>
              <a:t> : Provisional_COVID-19_Deaths_by_Sex_and_Age.csv </a:t>
            </a:r>
            <a:br>
              <a:rPr lang="en">
                <a:solidFill>
                  <a:schemeClr val="dk1"/>
                </a:solidFill>
                <a:latin typeface="Times New Roman"/>
                <a:ea typeface="Times New Roman"/>
                <a:cs typeface="Times New Roman"/>
                <a:sym typeface="Times New Roman"/>
              </a:rPr>
            </a:br>
            <a:r>
              <a:rPr lang="en" u="sng">
                <a:solidFill>
                  <a:srgbClr val="0097A7"/>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https://catalog.data.gov/dataset/provisional-covid-19-death-counts-by-sex-age-and-state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CDC </a:t>
            </a:r>
            <a:r>
              <a:rPr lang="en">
                <a:solidFill>
                  <a:schemeClr val="dk1"/>
                </a:solidFill>
                <a:latin typeface="Times New Roman"/>
                <a:ea typeface="Times New Roman"/>
                <a:cs typeface="Times New Roman"/>
                <a:sym typeface="Times New Roman"/>
              </a:rPr>
              <a:t>: Covid19_vaccinations_in_us.csv</a:t>
            </a:r>
            <a:br>
              <a:rPr lang="en">
                <a:solidFill>
                  <a:schemeClr val="dk1"/>
                </a:solidFill>
                <a:latin typeface="Times New Roman"/>
                <a:ea typeface="Times New Roman"/>
                <a:cs typeface="Times New Roman"/>
                <a:sym typeface="Times New Roman"/>
              </a:rPr>
            </a:br>
            <a:r>
              <a:rPr lang="en" u="sng">
                <a:solidFill>
                  <a:srgbClr val="0097A7"/>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https://covid.cdc.gov/covid-data-tracker/#vaccinations_vacc-people-booster-percent-pop5</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Census.gov</a:t>
            </a:r>
            <a:r>
              <a:rPr lang="en">
                <a:solidFill>
                  <a:schemeClr val="dk1"/>
                </a:solidFill>
                <a:latin typeface="Times New Roman"/>
                <a:ea typeface="Times New Roman"/>
                <a:cs typeface="Times New Roman"/>
                <a:sym typeface="Times New Roman"/>
              </a:rPr>
              <a:t> : NST-EST2022-POPCHG2020_2022.csv (2022 Population by State)</a:t>
            </a:r>
            <a:br>
              <a:rPr lang="en">
                <a:solidFill>
                  <a:schemeClr val="dk1"/>
                </a:solidFill>
                <a:latin typeface="Times New Roman"/>
                <a:ea typeface="Times New Roman"/>
                <a:cs typeface="Times New Roman"/>
                <a:sym typeface="Times New Roman"/>
              </a:rPr>
            </a:br>
            <a:r>
              <a:rPr lang="en" u="sng">
                <a:solidFill>
                  <a:schemeClr val="hlink"/>
                </a:solidFill>
                <a:latin typeface="Times New Roman"/>
                <a:ea typeface="Times New Roman"/>
                <a:cs typeface="Times New Roman"/>
                <a:sym typeface="Times New Roman"/>
                <a:hlinkClick r:id="rId5"/>
              </a:rPr>
              <a:t>https://www2.census.gov/programs-surveys/popest/datasets/2020-2022/state/totals/</a:t>
            </a: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85" name="Google Shape;85;p16"/>
          <p:cNvPicPr preferRelativeResize="0"/>
          <p:nvPr/>
        </p:nvPicPr>
        <p:blipFill>
          <a:blip r:embed="rId6">
            <a:alphaModFix/>
          </a:blip>
          <a:stretch>
            <a:fillRect/>
          </a:stretch>
        </p:blipFill>
        <p:spPr>
          <a:xfrm>
            <a:off x="1768476" y="3040502"/>
            <a:ext cx="5607050" cy="2124625"/>
          </a:xfrm>
          <a:prstGeom prst="rect">
            <a:avLst/>
          </a:prstGeom>
          <a:noFill/>
          <a:ln>
            <a:noFill/>
          </a:ln>
        </p:spPr>
      </p:pic>
      <p:sp>
        <p:nvSpPr>
          <p:cNvPr id="86" name="Google Shape;86;p16"/>
          <p:cNvSpPr/>
          <p:nvPr/>
        </p:nvSpPr>
        <p:spPr>
          <a:xfrm>
            <a:off x="2926075" y="2998075"/>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p:tgtEl>
                                          <p:spTgt spid="8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 calcmode="lin" valueType="num">
                                      <p:cBhvr additive="base">
                                        <p:cTn id="10" dur="1000"/>
                                        <p:tgtEl>
                                          <p:spTgt spid="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Retrieve </a:t>
            </a:r>
            <a:r>
              <a:rPr lang="en"/>
              <a:t>and Clean the </a:t>
            </a:r>
            <a:r>
              <a:rPr lang="en">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92" name="Google Shape;92;p17"/>
          <p:cNvSpPr/>
          <p:nvPr/>
        </p:nvSpPr>
        <p:spPr>
          <a:xfrm>
            <a:off x="-291425" y="2907775"/>
            <a:ext cx="10113000" cy="2631600"/>
          </a:xfrm>
          <a:prstGeom prst="uturnArrow">
            <a:avLst>
              <a:gd name="adj1" fmla="val 25000"/>
              <a:gd name="adj2" fmla="val 25000"/>
              <a:gd name="adj3" fmla="val 0"/>
              <a:gd name="adj4" fmla="val 43750"/>
              <a:gd name="adj5" fmla="val 95866"/>
            </a:avLst>
          </a:prstGeom>
          <a:solidFill>
            <a:srgbClr val="4285F4">
              <a:alpha val="30190"/>
            </a:srgbClr>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93;p17"/>
          <p:cNvSpPr txBox="1">
            <a:spLocks noGrp="1"/>
          </p:cNvSpPr>
          <p:nvPr>
            <p:ph type="body" idx="1"/>
          </p:nvPr>
        </p:nvSpPr>
        <p:spPr>
          <a:xfrm>
            <a:off x="311700" y="1076275"/>
            <a:ext cx="8520600" cy="40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Strategy and Metrics</a:t>
            </a:r>
            <a:endParaRPr/>
          </a:p>
          <a:p>
            <a:pPr marL="0" lvl="0" indent="0" algn="l" rtl="0">
              <a:spcBef>
                <a:spcPts val="1200"/>
              </a:spcBef>
              <a:spcAft>
                <a:spcPts val="0"/>
              </a:spcAft>
              <a:buNone/>
            </a:pPr>
            <a:r>
              <a:rPr lang="en"/>
              <a:t>	Group the states by population, combine all individual counties under one state</a:t>
            </a:r>
            <a:endParaRPr/>
          </a:p>
          <a:p>
            <a:pPr marL="0" lvl="0" indent="0" algn="l" rtl="0">
              <a:spcBef>
                <a:spcPts val="1200"/>
              </a:spcBef>
              <a:spcAft>
                <a:spcPts val="0"/>
              </a:spcAft>
              <a:buNone/>
            </a:pPr>
            <a:r>
              <a:rPr lang="en"/>
              <a:t>Data Retrieval Plan</a:t>
            </a:r>
            <a:endParaRPr/>
          </a:p>
          <a:p>
            <a:pPr marL="0" lvl="0" indent="0" algn="l" rtl="0">
              <a:spcBef>
                <a:spcPts val="1200"/>
              </a:spcBef>
              <a:spcAft>
                <a:spcPts val="0"/>
              </a:spcAft>
              <a:buNone/>
            </a:pPr>
            <a:r>
              <a:rPr lang="en"/>
              <a:t>	Download publicly available data</a:t>
            </a:r>
            <a:endParaRPr/>
          </a:p>
          <a:p>
            <a:pPr marL="0" lvl="0" indent="0" algn="l" rtl="0">
              <a:spcBef>
                <a:spcPts val="1200"/>
              </a:spcBef>
              <a:spcAft>
                <a:spcPts val="0"/>
              </a:spcAft>
              <a:buNone/>
            </a:pPr>
            <a:r>
              <a:rPr lang="en"/>
              <a:t>Assemble and Clean </a:t>
            </a:r>
            <a:endParaRPr/>
          </a:p>
          <a:p>
            <a:pPr marL="0" lvl="0" indent="0" algn="l" rtl="0">
              <a:spcBef>
                <a:spcPts val="1200"/>
              </a:spcBef>
              <a:spcAft>
                <a:spcPts val="0"/>
              </a:spcAft>
              <a:buNone/>
            </a:pPr>
            <a:r>
              <a:rPr lang="en"/>
              <a:t>	Remove non-state entities (DC, Puerto Rico, American Samoa, Virgin Islands)</a:t>
            </a:r>
            <a:endParaRPr/>
          </a:p>
          <a:p>
            <a:pPr marL="0" lvl="0" indent="0" algn="l" rtl="0">
              <a:spcBef>
                <a:spcPts val="1200"/>
              </a:spcBef>
              <a:spcAft>
                <a:spcPts val="0"/>
              </a:spcAft>
              <a:buNone/>
            </a:pPr>
            <a:r>
              <a:rPr lang="en"/>
              <a:t>	Remove extra columns (vaccine by brand, doses by age)</a:t>
            </a:r>
            <a:endParaRPr/>
          </a:p>
          <a:p>
            <a:pPr marL="0" lvl="0" indent="457200" algn="l" rtl="0">
              <a:spcBef>
                <a:spcPts val="1200"/>
              </a:spcBef>
              <a:spcAft>
                <a:spcPts val="1200"/>
              </a:spcAft>
              <a:buNone/>
            </a:pPr>
            <a:r>
              <a:rPr lang="en"/>
              <a:t>Combine the csv files</a:t>
            </a:r>
            <a:endParaRPr/>
          </a:p>
        </p:txBody>
      </p:sp>
      <p:pic>
        <p:nvPicPr>
          <p:cNvPr id="94" name="Google Shape;94;p17"/>
          <p:cNvPicPr preferRelativeResize="0"/>
          <p:nvPr/>
        </p:nvPicPr>
        <p:blipFill>
          <a:blip r:embed="rId3">
            <a:alphaModFix/>
          </a:blip>
          <a:stretch>
            <a:fillRect/>
          </a:stretch>
        </p:blipFill>
        <p:spPr>
          <a:xfrm>
            <a:off x="1768476" y="2507102"/>
            <a:ext cx="5607050" cy="2124625"/>
          </a:xfrm>
          <a:prstGeom prst="rect">
            <a:avLst/>
          </a:prstGeom>
          <a:noFill/>
          <a:ln>
            <a:noFill/>
          </a:ln>
        </p:spPr>
      </p:pic>
      <p:sp>
        <p:nvSpPr>
          <p:cNvPr id="95" name="Google Shape;95;p17"/>
          <p:cNvSpPr/>
          <p:nvPr/>
        </p:nvSpPr>
        <p:spPr>
          <a:xfrm>
            <a:off x="4670550" y="2507088"/>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7"/>
          <p:cNvSpPr/>
          <p:nvPr/>
        </p:nvSpPr>
        <p:spPr>
          <a:xfrm rot="5400000">
            <a:off x="5886325" y="2507088"/>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7"/>
          <p:cNvSpPr/>
          <p:nvPr/>
        </p:nvSpPr>
        <p:spPr>
          <a:xfrm rot="10800000">
            <a:off x="3303650" y="3173400"/>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1000"/>
                                        <p:tgtEl>
                                          <p:spTgt spid="94"/>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 calcmode="lin" valueType="num">
                                      <p:cBhvr additive="base">
                                        <p:cTn id="10" dur="1000"/>
                                        <p:tgtEl>
                                          <p:spTgt spid="9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1000"/>
                                        <p:tgtEl>
                                          <p:spTgt spid="94"/>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96"/>
                                        </p:tgtEl>
                                        <p:attrNameLst>
                                          <p:attrName>style.visibility</p:attrName>
                                        </p:attrNameLst>
                                      </p:cBhvr>
                                      <p:to>
                                        <p:strVal val="visible"/>
                                      </p:to>
                                    </p:set>
                                    <p:anim calcmode="lin" valueType="num">
                                      <p:cBhvr additive="base">
                                        <p:cTn id="24" dur="1000"/>
                                        <p:tgtEl>
                                          <p:spTgt spid="9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additive="base">
                                        <p:cTn id="35" dur="1000"/>
                                        <p:tgtEl>
                                          <p:spTgt spid="94"/>
                                        </p:tgtEl>
                                        <p:attrNameLst>
                                          <p:attrName>ppt_y</p:attrName>
                                        </p:attrNameLst>
                                      </p:cBhvr>
                                      <p:tavLst>
                                        <p:tav tm="0">
                                          <p:val>
                                            <p:strVal val="#ppt_y+1"/>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97"/>
                                        </p:tgtEl>
                                        <p:attrNameLst>
                                          <p:attrName>style.visibility</p:attrName>
                                        </p:attrNameLst>
                                      </p:cBhvr>
                                      <p:to>
                                        <p:strVal val="visible"/>
                                      </p:to>
                                    </p:set>
                                    <p:anim calcmode="lin" valueType="num">
                                      <p:cBhvr additive="base">
                                        <p:cTn id="38" dur="1000"/>
                                        <p:tgtEl>
                                          <p:spTgt spid="9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a:p>
            <a:pPr marL="0" lvl="0" indent="0" algn="l" rtl="0">
              <a:spcBef>
                <a:spcPts val="1200"/>
              </a:spcBef>
              <a:spcAft>
                <a:spcPts val="0"/>
              </a:spcAft>
              <a:buNone/>
            </a:pPr>
            <a:r>
              <a:rPr lang="en"/>
              <a:t>	Only studied the USA, only official states</a:t>
            </a:r>
            <a:endParaRPr/>
          </a:p>
          <a:p>
            <a:pPr marL="0" lvl="0" indent="0" algn="l" rtl="0">
              <a:spcBef>
                <a:spcPts val="1200"/>
              </a:spcBef>
              <a:spcAft>
                <a:spcPts val="0"/>
              </a:spcAft>
              <a:buNone/>
            </a:pPr>
            <a:r>
              <a:rPr lang="en"/>
              <a:t>	Only considered death rates, not infection rates</a:t>
            </a:r>
            <a:endParaRPr/>
          </a:p>
          <a:p>
            <a:pPr marL="0" lvl="0" indent="0" algn="l" rtl="0">
              <a:spcBef>
                <a:spcPts val="1200"/>
              </a:spcBef>
              <a:spcAft>
                <a:spcPts val="0"/>
              </a:spcAft>
              <a:buNone/>
            </a:pPr>
            <a:r>
              <a:rPr lang="en"/>
              <a:t>	Removed age, gender, and region from the analysis</a:t>
            </a:r>
            <a:endParaRPr/>
          </a:p>
          <a:p>
            <a:pPr marL="0" lvl="0" indent="0" algn="l" rtl="0">
              <a:spcBef>
                <a:spcPts val="1200"/>
              </a:spcBef>
              <a:spcAft>
                <a:spcPts val="1200"/>
              </a:spcAft>
              <a:buNone/>
            </a:pPr>
            <a:r>
              <a:rPr lang="en"/>
              <a:t>	Only cumulative data used </a:t>
            </a:r>
            <a:endParaRPr>
              <a:solidFill>
                <a:schemeClr val="dk1"/>
              </a:solidFill>
              <a:latin typeface="Times New Roman"/>
              <a:ea typeface="Times New Roman"/>
              <a:cs typeface="Times New Roman"/>
              <a:sym typeface="Times New Roman"/>
            </a:endParaRPr>
          </a:p>
        </p:txBody>
      </p:sp>
      <p:sp>
        <p:nvSpPr>
          <p:cNvPr id="103" name="Google Shape;103;p18"/>
          <p:cNvSpPr/>
          <p:nvPr/>
        </p:nvSpPr>
        <p:spPr>
          <a:xfrm>
            <a:off x="-2118300" y="-1213475"/>
            <a:ext cx="13168500" cy="7464000"/>
          </a:xfrm>
          <a:prstGeom prst="donut">
            <a:avLst>
              <a:gd name="adj" fmla="val 14248"/>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Limitations </a:t>
            </a:r>
            <a:endParaRPr>
              <a:latin typeface="Times New Roman"/>
              <a:ea typeface="Times New Roman"/>
              <a:cs typeface="Times New Roman"/>
              <a:sym typeface="Times New Roman"/>
            </a:endParaRPr>
          </a:p>
        </p:txBody>
      </p:sp>
      <p:pic>
        <p:nvPicPr>
          <p:cNvPr id="105" name="Google Shape;105;p18"/>
          <p:cNvPicPr preferRelativeResize="0"/>
          <p:nvPr/>
        </p:nvPicPr>
        <p:blipFill>
          <a:blip r:embed="rId3">
            <a:alphaModFix/>
          </a:blip>
          <a:stretch>
            <a:fillRect/>
          </a:stretch>
        </p:blipFill>
        <p:spPr>
          <a:xfrm>
            <a:off x="2020876" y="3114127"/>
            <a:ext cx="5607050" cy="2124625"/>
          </a:xfrm>
          <a:prstGeom prst="rect">
            <a:avLst/>
          </a:prstGeom>
          <a:noFill/>
          <a:ln>
            <a:noFill/>
          </a:ln>
        </p:spPr>
      </p:pic>
      <p:sp>
        <p:nvSpPr>
          <p:cNvPr id="106" name="Google Shape;106;p18"/>
          <p:cNvSpPr/>
          <p:nvPr/>
        </p:nvSpPr>
        <p:spPr>
          <a:xfrm>
            <a:off x="3110175" y="4485725"/>
            <a:ext cx="1120500" cy="79200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1000"/>
                                        <p:tgtEl>
                                          <p:spTgt spid="10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 calcmode="lin" valueType="num">
                                      <p:cBhvr additive="base">
                                        <p:cTn id="10" dur="1000"/>
                                        <p:tgtEl>
                                          <p:spTgt spid="1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Hypothesis 1 </a:t>
            </a:r>
            <a:endParaRPr>
              <a:latin typeface="Times New Roman"/>
              <a:ea typeface="Times New Roman"/>
              <a:cs typeface="Times New Roman"/>
              <a:sym typeface="Times New Roman"/>
            </a:endParaRPr>
          </a:p>
        </p:txBody>
      </p:sp>
      <p:sp>
        <p:nvSpPr>
          <p:cNvPr id="112" name="Google Shape;112;p19"/>
          <p:cNvSpPr txBox="1">
            <a:spLocks noGrp="1"/>
          </p:cNvSpPr>
          <p:nvPr>
            <p:ph type="body" idx="1"/>
          </p:nvPr>
        </p:nvSpPr>
        <p:spPr>
          <a:xfrm>
            <a:off x="311700" y="1152475"/>
            <a:ext cx="8520600" cy="37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Null Hypothesis 1</a:t>
            </a:r>
            <a:r>
              <a:rPr lang="en">
                <a:solidFill>
                  <a:schemeClr val="dk1"/>
                </a:solidFill>
                <a:latin typeface="Times New Roman"/>
                <a:ea typeface="Times New Roman"/>
                <a:cs typeface="Times New Roman"/>
                <a:sym typeface="Times New Roman"/>
              </a:rPr>
              <a:t>: The </a:t>
            </a:r>
            <a:r>
              <a:rPr lang="en"/>
              <a:t>amount</a:t>
            </a:r>
            <a:r>
              <a:rPr lang="en">
                <a:solidFill>
                  <a:schemeClr val="dk1"/>
                </a:solidFill>
                <a:latin typeface="Times New Roman"/>
                <a:ea typeface="Times New Roman"/>
                <a:cs typeface="Times New Roman"/>
                <a:sym typeface="Times New Roman"/>
              </a:rPr>
              <a:t> of people who died of COVID-19 is </a:t>
            </a:r>
            <a:r>
              <a:rPr lang="en" u="sng">
                <a:solidFill>
                  <a:schemeClr val="dk1"/>
                </a:solidFill>
                <a:latin typeface="Times New Roman"/>
                <a:ea typeface="Times New Roman"/>
                <a:cs typeface="Times New Roman"/>
                <a:sym typeface="Times New Roman"/>
              </a:rPr>
              <a:t>NOT</a:t>
            </a:r>
            <a:r>
              <a:rPr lang="en">
                <a:solidFill>
                  <a:schemeClr val="dk1"/>
                </a:solidFill>
                <a:latin typeface="Times New Roman"/>
                <a:ea typeface="Times New Roman"/>
                <a:cs typeface="Times New Roman"/>
                <a:sym typeface="Times New Roman"/>
              </a:rPr>
              <a:t> </a:t>
            </a:r>
            <a:r>
              <a:rPr lang="en"/>
              <a:t>affected</a:t>
            </a:r>
            <a:r>
              <a:rPr lang="en">
                <a:solidFill>
                  <a:schemeClr val="dk1"/>
                </a:solidFill>
                <a:latin typeface="Times New Roman"/>
                <a:ea typeface="Times New Roman"/>
                <a:cs typeface="Times New Roman"/>
                <a:sym typeface="Times New Roman"/>
              </a:rPr>
              <a:t> by the state population.</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Alternate Hypothesis 1</a:t>
            </a:r>
            <a:r>
              <a:rPr lang="en">
                <a:solidFill>
                  <a:schemeClr val="dk1"/>
                </a:solidFill>
                <a:latin typeface="Times New Roman"/>
                <a:ea typeface="Times New Roman"/>
                <a:cs typeface="Times New Roman"/>
                <a:sym typeface="Times New Roman"/>
              </a:rPr>
              <a:t>: The </a:t>
            </a:r>
            <a:r>
              <a:rPr lang="en"/>
              <a:t>amount</a:t>
            </a:r>
            <a:r>
              <a:rPr lang="en">
                <a:solidFill>
                  <a:schemeClr val="dk1"/>
                </a:solidFill>
                <a:latin typeface="Times New Roman"/>
                <a:ea typeface="Times New Roman"/>
                <a:cs typeface="Times New Roman"/>
                <a:sym typeface="Times New Roman"/>
              </a:rPr>
              <a:t> of people who died of COVID-19 will be higher in more populated states than in less populated states.</a:t>
            </a: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Our prediction is to </a:t>
            </a:r>
            <a:r>
              <a:rPr lang="en" b="1">
                <a:solidFill>
                  <a:schemeClr val="dk1"/>
                </a:solidFill>
                <a:latin typeface="Times New Roman"/>
                <a:ea typeface="Times New Roman"/>
                <a:cs typeface="Times New Roman"/>
                <a:sym typeface="Times New Roman"/>
              </a:rPr>
              <a:t>reject</a:t>
            </a:r>
            <a:r>
              <a:rPr lang="en">
                <a:solidFill>
                  <a:schemeClr val="dk1"/>
                </a:solidFill>
                <a:latin typeface="Times New Roman"/>
                <a:ea typeface="Times New Roman"/>
                <a:cs typeface="Times New Roman"/>
                <a:sym typeface="Times New Roman"/>
              </a:rPr>
              <a:t> the Null Hypothesis 1.</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i="1">
                <a:solidFill>
                  <a:schemeClr val="dk1"/>
                </a:solidFill>
                <a:latin typeface="Times New Roman"/>
                <a:ea typeface="Times New Roman"/>
                <a:cs typeface="Times New Roman"/>
                <a:sym typeface="Times New Roman"/>
              </a:rPr>
              <a:t>Logic</a:t>
            </a:r>
            <a:r>
              <a:rPr lang="en">
                <a:solidFill>
                  <a:schemeClr val="dk1"/>
                </a:solidFill>
                <a:latin typeface="Times New Roman"/>
                <a:ea typeface="Times New Roman"/>
                <a:cs typeface="Times New Roman"/>
                <a:sym typeface="Times New Roman"/>
              </a:rPr>
              <a:t>: If the population is densely concentrated, then death rates will be higher in </a:t>
            </a:r>
            <a:r>
              <a:rPr lang="en"/>
              <a:t>more</a:t>
            </a:r>
            <a:r>
              <a:rPr lang="en">
                <a:solidFill>
                  <a:schemeClr val="dk1"/>
                </a:solidFill>
                <a:latin typeface="Times New Roman"/>
                <a:ea typeface="Times New Roman"/>
                <a:cs typeface="Times New Roman"/>
                <a:sym typeface="Times New Roman"/>
              </a:rPr>
              <a:t> populated states because the population will have a higher rate of person-to-person interaction.</a:t>
            </a:r>
            <a:endParaRPr>
              <a:solidFill>
                <a:schemeClr val="dk1"/>
              </a:solidFill>
              <a:latin typeface="Times New Roman"/>
              <a:ea typeface="Times New Roman"/>
              <a:cs typeface="Times New Roman"/>
              <a:sym typeface="Times New Roman"/>
            </a:endParaRPr>
          </a:p>
        </p:txBody>
      </p:sp>
      <p:sp>
        <p:nvSpPr>
          <p:cNvPr id="113" name="Google Shape;113;p19"/>
          <p:cNvSpPr/>
          <p:nvPr/>
        </p:nvSpPr>
        <p:spPr>
          <a:xfrm>
            <a:off x="7662750" y="-2039550"/>
            <a:ext cx="2946900" cy="2533800"/>
          </a:xfrm>
          <a:prstGeom prst="frame">
            <a:avLst>
              <a:gd name="adj1" fmla="val 125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19"/>
          <p:cNvSpPr/>
          <p:nvPr/>
        </p:nvSpPr>
        <p:spPr>
          <a:xfrm>
            <a:off x="-1746175" y="4665025"/>
            <a:ext cx="2946900" cy="2533800"/>
          </a:xfrm>
          <a:prstGeom prst="frame">
            <a:avLst>
              <a:gd name="adj1" fmla="val 125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p:nvPr/>
        </p:nvSpPr>
        <p:spPr>
          <a:xfrm>
            <a:off x="7808275" y="-76200"/>
            <a:ext cx="4088725" cy="5245725"/>
          </a:xfrm>
          <a:prstGeom prst="flowChartCollate">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20"/>
          <p:cNvSpPr/>
          <p:nvPr/>
        </p:nvSpPr>
        <p:spPr>
          <a:xfrm>
            <a:off x="-2928200" y="-76200"/>
            <a:ext cx="4088725" cy="5245725"/>
          </a:xfrm>
          <a:prstGeom prst="flowChartCollate">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Hypothesis 2 </a:t>
            </a:r>
            <a:endParaRPr>
              <a:latin typeface="Times New Roman"/>
              <a:ea typeface="Times New Roman"/>
              <a:cs typeface="Times New Roman"/>
              <a:sym typeface="Times New Roman"/>
            </a:endParaRPr>
          </a:p>
        </p:txBody>
      </p:sp>
      <p:sp>
        <p:nvSpPr>
          <p:cNvPr id="122" name="Google Shape;12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Null Hypothesis 2</a:t>
            </a:r>
            <a:r>
              <a:rPr lang="en">
                <a:solidFill>
                  <a:schemeClr val="dk1"/>
                </a:solidFill>
                <a:latin typeface="Times New Roman"/>
                <a:ea typeface="Times New Roman"/>
                <a:cs typeface="Times New Roman"/>
                <a:sym typeface="Times New Roman"/>
              </a:rPr>
              <a:t>: Vaccination does </a:t>
            </a:r>
            <a:r>
              <a:rPr lang="en" u="sng">
                <a:solidFill>
                  <a:schemeClr val="dk1"/>
                </a:solidFill>
                <a:latin typeface="Times New Roman"/>
                <a:ea typeface="Times New Roman"/>
                <a:cs typeface="Times New Roman"/>
                <a:sym typeface="Times New Roman"/>
              </a:rPr>
              <a:t>NOT</a:t>
            </a:r>
            <a:r>
              <a:rPr lang="en">
                <a:solidFill>
                  <a:schemeClr val="dk1"/>
                </a:solidFill>
                <a:latin typeface="Times New Roman"/>
                <a:ea typeface="Times New Roman"/>
                <a:cs typeface="Times New Roman"/>
                <a:sym typeface="Times New Roman"/>
              </a:rPr>
              <a:t> contribute to a decrease in the likel</a:t>
            </a:r>
            <a:r>
              <a:rPr lang="en"/>
              <a:t>ihood of </a:t>
            </a:r>
            <a:r>
              <a:rPr lang="en">
                <a:solidFill>
                  <a:schemeClr val="dk1"/>
                </a:solidFill>
                <a:latin typeface="Times New Roman"/>
                <a:ea typeface="Times New Roman"/>
                <a:cs typeface="Times New Roman"/>
                <a:sym typeface="Times New Roman"/>
              </a:rPr>
              <a:t>death </a:t>
            </a:r>
            <a:r>
              <a:rPr lang="en"/>
              <a:t>from COVID-19</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Alternate Hypothesis 2</a:t>
            </a:r>
            <a:r>
              <a:rPr lang="en">
                <a:solidFill>
                  <a:schemeClr val="dk1"/>
                </a:solidFill>
                <a:latin typeface="Times New Roman"/>
                <a:ea typeface="Times New Roman"/>
                <a:cs typeface="Times New Roman"/>
                <a:sym typeface="Times New Roman"/>
              </a:rPr>
              <a:t>: Vaccination contributes to a </a:t>
            </a:r>
            <a:r>
              <a:rPr lang="en"/>
              <a:t>decrease in the likelihood of death from COVID-19.</a:t>
            </a:r>
            <a:endParaRPr/>
          </a:p>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Our prediction is to </a:t>
            </a:r>
            <a:r>
              <a:rPr lang="en" b="1">
                <a:solidFill>
                  <a:schemeClr val="dk1"/>
                </a:solidFill>
                <a:latin typeface="Times New Roman"/>
                <a:ea typeface="Times New Roman"/>
                <a:cs typeface="Times New Roman"/>
                <a:sym typeface="Times New Roman"/>
              </a:rPr>
              <a:t>reject</a:t>
            </a:r>
            <a:r>
              <a:rPr lang="en">
                <a:solidFill>
                  <a:schemeClr val="dk1"/>
                </a:solidFill>
                <a:latin typeface="Times New Roman"/>
                <a:ea typeface="Times New Roman"/>
                <a:cs typeface="Times New Roman"/>
                <a:sym typeface="Times New Roman"/>
              </a:rPr>
              <a:t> the Null Hypothesis 2.</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i="1">
                <a:solidFill>
                  <a:schemeClr val="dk1"/>
                </a:solidFill>
                <a:latin typeface="Times New Roman"/>
                <a:ea typeface="Times New Roman"/>
                <a:cs typeface="Times New Roman"/>
                <a:sym typeface="Times New Roman"/>
              </a:rPr>
              <a:t>Logic</a:t>
            </a:r>
            <a:r>
              <a:rPr lang="en">
                <a:solidFill>
                  <a:schemeClr val="dk1"/>
                </a:solidFill>
                <a:latin typeface="Times New Roman"/>
                <a:ea typeface="Times New Roman"/>
                <a:cs typeface="Times New Roman"/>
                <a:sym typeface="Times New Roman"/>
              </a:rPr>
              <a:t>: If a person is vaccinated, then they are less likely to die</a:t>
            </a:r>
            <a:r>
              <a:rPr lang="en"/>
              <a:t> from COVID-19.</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187575"/>
            <a:ext cx="8520600" cy="572700"/>
          </a:xfrm>
          <a:prstGeom prst="rect">
            <a:avLst/>
          </a:prstGeom>
        </p:spPr>
        <p:txBody>
          <a:bodyPr spcFirstLastPara="1" wrap="square" lIns="91425" tIns="91425" rIns="91425" bIns="91425" anchor="t" anchorCtr="0">
            <a:normAutofit fontScale="90000"/>
          </a:bodyPr>
          <a:lstStyle/>
          <a:p>
            <a:pPr marL="914400" lvl="0" indent="0" algn="l" rtl="0">
              <a:spcBef>
                <a:spcPts val="0"/>
              </a:spcBef>
              <a:spcAft>
                <a:spcPts val="0"/>
              </a:spcAft>
              <a:buNone/>
            </a:pPr>
            <a:r>
              <a:rPr lang="en"/>
              <a:t>   Visual Representation of Population per State</a:t>
            </a:r>
            <a:endParaRPr>
              <a:latin typeface="Times New Roman"/>
              <a:ea typeface="Times New Roman"/>
              <a:cs typeface="Times New Roman"/>
              <a:sym typeface="Times New Roman"/>
            </a:endParaRPr>
          </a:p>
        </p:txBody>
      </p:sp>
      <p:sp>
        <p:nvSpPr>
          <p:cNvPr id="128" name="Google Shape;128;p21"/>
          <p:cNvSpPr/>
          <p:nvPr/>
        </p:nvSpPr>
        <p:spPr>
          <a:xfrm rot="-7899519">
            <a:off x="-761923" y="-896926"/>
            <a:ext cx="2955356" cy="3937950"/>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1"/>
          <p:cNvSpPr/>
          <p:nvPr/>
        </p:nvSpPr>
        <p:spPr>
          <a:xfrm rot="-2903437">
            <a:off x="6828292" y="-896898"/>
            <a:ext cx="2955506" cy="3937876"/>
          </a:xfrm>
          <a:prstGeom prst="notchedRightArrow">
            <a:avLst>
              <a:gd name="adj1" fmla="val 50000"/>
              <a:gd name="adj2" fmla="val 50000"/>
            </a:avLst>
          </a:prstGeom>
          <a:solidFill>
            <a:srgbClr val="4285F4">
              <a:alpha val="3019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0" name="Google Shape;130;p21"/>
          <p:cNvPicPr preferRelativeResize="0"/>
          <p:nvPr/>
        </p:nvPicPr>
        <p:blipFill>
          <a:blip r:embed="rId3">
            <a:alphaModFix/>
          </a:blip>
          <a:stretch>
            <a:fillRect/>
          </a:stretch>
        </p:blipFill>
        <p:spPr>
          <a:xfrm>
            <a:off x="1070375" y="695950"/>
            <a:ext cx="6522607" cy="4271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2023</Words>
  <Application>Microsoft Office PowerPoint</Application>
  <PresentationFormat>On-screen Show (16:9)</PresentationFormat>
  <Paragraphs>288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Times New Roman</vt:lpstr>
      <vt:lpstr>Arial</vt:lpstr>
      <vt:lpstr>Comfortaa</vt:lpstr>
      <vt:lpstr>Simple Light</vt:lpstr>
      <vt:lpstr>Project 1:  Vaccinations and COVID-19 Deaths</vt:lpstr>
      <vt:lpstr>Executive Summary</vt:lpstr>
      <vt:lpstr>Introduction</vt:lpstr>
      <vt:lpstr>DataSets and Sources </vt:lpstr>
      <vt:lpstr>Retrieve and Clean the Data</vt:lpstr>
      <vt:lpstr>Limitations </vt:lpstr>
      <vt:lpstr>Hypothesis 1 </vt:lpstr>
      <vt:lpstr>Hypothesis 2 </vt:lpstr>
      <vt:lpstr>   Visual Representation of Population per State</vt:lpstr>
      <vt:lpstr>Deaths Per Region = Skewed Data!</vt:lpstr>
      <vt:lpstr>State Population Have Extreme Variance </vt:lpstr>
      <vt:lpstr>Quartiles to determine Thresholds</vt:lpstr>
      <vt:lpstr>XL States (Outliers) Histogram</vt:lpstr>
      <vt:lpstr>Large, Medium, and Small State Histograms</vt:lpstr>
      <vt:lpstr>Death Comparisons</vt:lpstr>
      <vt:lpstr>XL States with completed primary series</vt:lpstr>
      <vt:lpstr>Large States with completed primary series</vt:lpstr>
      <vt:lpstr>Medium States with completed primary series </vt:lpstr>
      <vt:lpstr>Small States with completed primary series </vt:lpstr>
      <vt:lpstr>How many people were vaccinated per state?</vt:lpstr>
      <vt:lpstr>Distributed Vaccines vs Administered Vaccines</vt:lpstr>
      <vt:lpstr>What is the correlation between of the vaccination vs total deaths?  </vt:lpstr>
      <vt:lpstr>H1: Hypothesis 1 Testing</vt:lpstr>
      <vt:lpstr>H2: Hypothesis 2 Testing</vt:lpstr>
      <vt:lpstr>Summary of Findings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Vaccinations and COVID-19 Deaths</dc:title>
  <dc:creator>David Rios</dc:creator>
  <cp:lastModifiedBy>David Rios</cp:lastModifiedBy>
  <cp:revision>1</cp:revision>
  <dcterms:modified xsi:type="dcterms:W3CDTF">2023-11-22T22:07:52Z</dcterms:modified>
</cp:coreProperties>
</file>