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Helvetica Neue"/>
      <p:regular r:id="rId14"/>
      <p:bold r:id="rId15"/>
      <p:italic r:id="rId16"/>
      <p:boldItalic r:id="rId17"/>
    </p:embeddedFont>
    <p:embeddedFont>
      <p:font typeface="DM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99zddbrdvw8RlPEaKJ1Qj1eX4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notesMaster" Target="notesMasters/notesMaster1.xml"/><Relationship Id="rId19" Type="http://schemas.openxmlformats.org/officeDocument/2006/relationships/font" Target="fonts/DMSans-bold.fntdata"/><Relationship Id="rId6" Type="http://schemas.openxmlformats.org/officeDocument/2006/relationships/slide" Target="slides/slide1.xml"/><Relationship Id="rId18" Type="http://schemas.openxmlformats.org/officeDocument/2006/relationships/font" Target="fonts/DM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Talking notes based on our sync:</a:t>
            </a:r>
            <a:r>
              <a:rPr lang="en-US"/>
              <a:t> "Our DevSecOps journey started from a common pain point: our existing tools weren't effective for security. SonarCloud missed basics, and Prisma Cloud buried us in unprioritized alerts.”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realized we couldn't 'shift left' meaningfully without first understanding our actual risk. So, our first strategic move was 'extreme right' – deploying Wiz to get a clear, actionable view of our production cloud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"Once we had better control over our cloud posture, we leaped to the 'extreme left.' Knowing our Jenkins CI was brittle, we wanted to catch issues directly in GitHub Pull Requests </a:t>
            </a:r>
            <a:r>
              <a:rPr i="1" lang="en-US"/>
              <a:t>before</a:t>
            </a:r>
            <a:r>
              <a:rPr lang="en-US"/>
              <a:t> they even hit CI.”</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involved integrating Wiz Code for IaC, secrets, PII, and SCA, and Semgrep for SAST, making these scans mandatory for developers."</a:t>
            </a:r>
            <a:endParaRPr/>
          </a:p>
          <a:p>
            <a:pPr indent="0" lvl="0" marL="0" rtl="0" algn="l">
              <a:spcBef>
                <a:spcPts val="0"/>
              </a:spcBef>
              <a:spcAft>
                <a:spcPts val="0"/>
              </a:spcAft>
              <a:buNone/>
            </a:pPr>
            <a:r>
              <a:t/>
            </a:r>
            <a:endParaRPr/>
          </a:p>
        </p:txBody>
      </p:sp>
      <p:sp>
        <p:nvSpPr>
          <p:cNvPr id="217" name="Google Shape;21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Talking notes based on our sync: </a:t>
            </a:r>
            <a:endParaRPr/>
          </a:p>
          <a:p>
            <a:pPr indent="0" lvl="0" marL="0" rtl="0" algn="l">
              <a:spcBef>
                <a:spcPts val="0"/>
              </a:spcBef>
              <a:spcAft>
                <a:spcPts val="0"/>
              </a:spcAft>
              <a:buNone/>
            </a:pPr>
            <a:r>
              <a:rPr lang="en-US"/>
              <a:t>"With the strategy set, we focused on the 'how.' For Wiz Code, we utilized its GitHub integration to automatically scan PRs. Semgrep was similarly set up to trigger on code changes."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were deliberate about </a:t>
            </a:r>
            <a:r>
              <a:rPr i="1" lang="en-US"/>
              <a:t>what</a:t>
            </a:r>
            <a:r>
              <a:rPr lang="en-US"/>
              <a:t> we scanned for initially. With Wiz Code, the immediate priorities were preventing new secrets, critical IaC issues, and high-severity vulnerabilities from vulnerable packages. For Semgrep, we focused on common, high-impact SAST findings."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rollout strategy involved [Kenichi to elaborate: e.g., piloting with a few key teams, then expanding / deciding if scans were initially audit-only then blocking]. We learned quickly about the importance of fine-tuning to avoid overwhelming developers while still maintaining a strong security baseline.”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"One of the early considerations was the performance impact of these scans on the PR process – we wanted it to be fast and provide quick feedback."</a:t>
            </a:r>
            <a:endParaRPr b="1"/>
          </a:p>
        </p:txBody>
      </p:sp>
      <p:sp>
        <p:nvSpPr>
          <p:cNvPr id="258" name="Google Shape;25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Talking notes based on our sync: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 critical part of this rollout was how we engaged our developers. We ran specific enablement sessions, using our internal documentation [mention Notion example], to explain the new tools, how to interpret their findings, and how to remediate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Security Champions were invaluable here – acting as advocates and first-responders for their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"Initially, yes, there can be a surge in findings, especially on older codebases. We had to establish a clear process for [Speaker to detail: e.g., focusing on new issues first, systematically addressing backlog, tuning rules to reduce noise, handling false positive reports].”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goal was to make the feedback actionable and the process supportive. We've seen a positive shift in how developers view these security checks – increasingly as a helpful part of their workflow, leading to cleaner code and fewer fire-drills later."</a:t>
            </a:r>
            <a:endParaRPr/>
          </a:p>
          <a:p>
            <a:pPr indent="0" lvl="0" marL="0" rtl="0" algn="l">
              <a:spcBef>
                <a:spcPts val="0"/>
              </a:spcBef>
              <a:spcAft>
                <a:spcPts val="0"/>
              </a:spcAft>
              <a:buNone/>
            </a:pPr>
            <a:r>
              <a:t/>
            </a:r>
            <a:endParaRPr b="1"/>
          </a:p>
        </p:txBody>
      </p:sp>
      <p:sp>
        <p:nvSpPr>
          <p:cNvPr id="351" name="Google Shape;35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Talking notes based on our sync: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 critical part of this rollout was how we engaged our developers. We ran specific enablement sessions, using our internal documentation [mention Notion example], to explain the new tools, how to interpret their findings, and how to remediate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Security Champions were invaluable here – acting as advocates and first-responders for their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"Initially, yes, there can be a surge in findings, especially on older codebases. We had to establish a clear process for [Speaker to detail: e.g., focusing on new issues first, systematically addressing backlog, tuning rules to reduce noise, handling false positive reports].”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goal was to make the feedback actionable and the process supportive. We've seen a positive shift in how developers view these security checks – increasingly as a helpful part of their workflow, leading to cleaner code and fewer fire-drills later."</a:t>
            </a:r>
            <a:endParaRPr/>
          </a:p>
          <a:p>
            <a:pPr indent="0" lvl="0" marL="0" rtl="0" algn="l">
              <a:spcBef>
                <a:spcPts val="0"/>
              </a:spcBef>
              <a:spcAft>
                <a:spcPts val="0"/>
              </a:spcAft>
              <a:buNone/>
            </a:pPr>
            <a:r>
              <a:t/>
            </a:r>
            <a:endParaRPr b="1"/>
          </a:p>
        </p:txBody>
      </p:sp>
      <p:sp>
        <p:nvSpPr>
          <p:cNvPr id="373" name="Google Shape;37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Talking notes based on our sync: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 critical part of this rollout was how we engaged our developers. We ran specific enablement sessions, using our internal documentation [mention Notion example], to explain the new tools, how to interpret their findings, and how to remediate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Security Champions were invaluable here – acting as advocates and first-responders for their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"Initially, yes, there can be a surge in findings, especially on older codebases. We had to establish a clear process for [Speaker to detail: e.g., focusing on new issues first, systematically addressing backlog, tuning rules to reduce noise, handling false positive reports].”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goal was to make the feedback actionable and the process supportive. We've seen a positive shift in how developers view these security checks – increasingly as a helpful part of their workflow, leading to cleaner code and fewer fire-drills later."</a:t>
            </a:r>
            <a:endParaRPr/>
          </a:p>
          <a:p>
            <a:pPr indent="0" lvl="0" marL="0" rtl="0" algn="l">
              <a:spcBef>
                <a:spcPts val="0"/>
              </a:spcBef>
              <a:spcAft>
                <a:spcPts val="0"/>
              </a:spcAft>
              <a:buNone/>
            </a:pPr>
            <a:r>
              <a:t/>
            </a:r>
            <a:endParaRPr b="1"/>
          </a:p>
        </p:txBody>
      </p:sp>
      <p:sp>
        <p:nvSpPr>
          <p:cNvPr id="395" name="Google Shape;39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Talking notes based on our sync: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 critical part of this rollout was how we engaged our developers. We ran specific enablement sessions, using our internal documentation [mention Notion example], to explain the new tools, how to interpret their findings, and how to remediate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Security Champions were invaluable here – acting as advocates and first-responders for their teams.”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"Initially, yes, there can be a surge in findings, especially on older codebases. We had to establish a clear process for [Speaker to detail: e.g., focusing on new issues first, systematically addressing backlog, tuning rules to reduce noise, handling false positive reports].”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goal was to make the feedback actionable and the process supportive. We've seen a positive shift in how developers view these security checks – increasingly as a helpful part of their workflow, leading to cleaner code and fewer fire-drills later."</a:t>
            </a:r>
            <a:endParaRPr/>
          </a:p>
          <a:p>
            <a:pPr indent="0" lvl="0" marL="0" rtl="0" algn="l">
              <a:spcBef>
                <a:spcPts val="0"/>
              </a:spcBef>
              <a:spcAft>
                <a:spcPts val="0"/>
              </a:spcAft>
              <a:buNone/>
            </a:pPr>
            <a:r>
              <a:t/>
            </a:r>
            <a:endParaRPr b="1"/>
          </a:p>
        </p:txBody>
      </p:sp>
      <p:sp>
        <p:nvSpPr>
          <p:cNvPr id="402" name="Google Shape;40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14FF7"/>
        </a:solidFill>
      </p:bgPr>
    </p:bg>
    <p:spTree>
      <p:nvGrpSpPr>
        <p:cNvPr id="17" name="Shape 17"/>
        <p:cNvGrpSpPr/>
        <p:nvPr/>
      </p:nvGrpSpPr>
      <p:grpSpPr>
        <a:xfrm>
          <a:off x="0" y="0"/>
          <a:ext cx="0" cy="0"/>
          <a:chOff x="0" y="0"/>
          <a:chExt cx="0" cy="0"/>
        </a:xfrm>
      </p:grpSpPr>
      <p:grpSp>
        <p:nvGrpSpPr>
          <p:cNvPr id="18" name="Google Shape;18;p15"/>
          <p:cNvGrpSpPr/>
          <p:nvPr/>
        </p:nvGrpSpPr>
        <p:grpSpPr>
          <a:xfrm>
            <a:off x="688616" y="627569"/>
            <a:ext cx="1189406" cy="571036"/>
            <a:chOff x="5631965" y="1239445"/>
            <a:chExt cx="973750" cy="467499"/>
          </a:xfrm>
        </p:grpSpPr>
        <p:sp>
          <p:nvSpPr>
            <p:cNvPr id="19" name="Google Shape;19;p15"/>
            <p:cNvSpPr/>
            <p:nvPr/>
          </p:nvSpPr>
          <p:spPr>
            <a:xfrm>
              <a:off x="6473290" y="1239445"/>
              <a:ext cx="132425" cy="130098"/>
            </a:xfrm>
            <a:custGeom>
              <a:rect b="b" l="l" r="r" t="t"/>
              <a:pathLst>
                <a:path extrusionOk="0" h="79673" w="81096">
                  <a:moveTo>
                    <a:pt x="41519" y="806"/>
                  </a:moveTo>
                  <a:cubicBezTo>
                    <a:pt x="41418" y="270"/>
                    <a:pt x="40901" y="-83"/>
                    <a:pt x="40367" y="17"/>
                  </a:cubicBezTo>
                  <a:cubicBezTo>
                    <a:pt x="39964" y="92"/>
                    <a:pt x="39653" y="405"/>
                    <a:pt x="39578" y="806"/>
                  </a:cubicBezTo>
                  <a:cubicBezTo>
                    <a:pt x="38120" y="8499"/>
                    <a:pt x="34784" y="21452"/>
                    <a:pt x="28116" y="28115"/>
                  </a:cubicBezTo>
                  <a:cubicBezTo>
                    <a:pt x="21449" y="34779"/>
                    <a:pt x="8491" y="38119"/>
                    <a:pt x="807" y="39577"/>
                  </a:cubicBezTo>
                  <a:cubicBezTo>
                    <a:pt x="269" y="39677"/>
                    <a:pt x="-84" y="40192"/>
                    <a:pt x="17" y="40729"/>
                  </a:cubicBezTo>
                  <a:cubicBezTo>
                    <a:pt x="93" y="41129"/>
                    <a:pt x="408" y="41443"/>
                    <a:pt x="807" y="41518"/>
                  </a:cubicBezTo>
                  <a:cubicBezTo>
                    <a:pt x="8500" y="42980"/>
                    <a:pt x="21457" y="46311"/>
                    <a:pt x="28116" y="52983"/>
                  </a:cubicBezTo>
                  <a:cubicBezTo>
                    <a:pt x="35779" y="60647"/>
                    <a:pt x="38716" y="71579"/>
                    <a:pt x="39846" y="78839"/>
                  </a:cubicBezTo>
                  <a:cubicBezTo>
                    <a:pt x="39935" y="79379"/>
                    <a:pt x="40443" y="79747"/>
                    <a:pt x="40981" y="79660"/>
                  </a:cubicBezTo>
                  <a:cubicBezTo>
                    <a:pt x="41388" y="79595"/>
                    <a:pt x="41712" y="79287"/>
                    <a:pt x="41796" y="78885"/>
                  </a:cubicBezTo>
                  <a:cubicBezTo>
                    <a:pt x="43380" y="71100"/>
                    <a:pt x="46703" y="59256"/>
                    <a:pt x="52980" y="52983"/>
                  </a:cubicBezTo>
                  <a:cubicBezTo>
                    <a:pt x="59648" y="46311"/>
                    <a:pt x="72605" y="42980"/>
                    <a:pt x="80289" y="41518"/>
                  </a:cubicBezTo>
                  <a:cubicBezTo>
                    <a:pt x="80827" y="41418"/>
                    <a:pt x="81180" y="40902"/>
                    <a:pt x="81079" y="40366"/>
                  </a:cubicBezTo>
                  <a:cubicBezTo>
                    <a:pt x="81003" y="39965"/>
                    <a:pt x="80688" y="39651"/>
                    <a:pt x="80289" y="39577"/>
                  </a:cubicBezTo>
                  <a:cubicBezTo>
                    <a:pt x="72596" y="38119"/>
                    <a:pt x="59639" y="34783"/>
                    <a:pt x="52980" y="28115"/>
                  </a:cubicBezTo>
                  <a:cubicBezTo>
                    <a:pt x="46321" y="21448"/>
                    <a:pt x="42976" y="8499"/>
                    <a:pt x="41519" y="8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5"/>
            <p:cNvSpPr/>
            <p:nvPr/>
          </p:nvSpPr>
          <p:spPr>
            <a:xfrm>
              <a:off x="6094011" y="1364847"/>
              <a:ext cx="83782" cy="342092"/>
            </a:xfrm>
            <a:custGeom>
              <a:rect b="b" l="l" r="r" t="t"/>
              <a:pathLst>
                <a:path extrusionOk="0" h="209498" w="51307">
                  <a:moveTo>
                    <a:pt x="3038" y="0"/>
                  </a:moveTo>
                  <a:lnTo>
                    <a:pt x="48270" y="0"/>
                  </a:lnTo>
                  <a:cubicBezTo>
                    <a:pt x="49947" y="0"/>
                    <a:pt x="51307" y="1360"/>
                    <a:pt x="51307" y="3038"/>
                  </a:cubicBezTo>
                  <a:lnTo>
                    <a:pt x="51307" y="206461"/>
                  </a:lnTo>
                  <a:cubicBezTo>
                    <a:pt x="51307" y="208137"/>
                    <a:pt x="49947" y="209498"/>
                    <a:pt x="48270" y="209498"/>
                  </a:cubicBezTo>
                  <a:lnTo>
                    <a:pt x="3038" y="209498"/>
                  </a:lnTo>
                  <a:cubicBezTo>
                    <a:pt x="1360" y="209498"/>
                    <a:pt x="0" y="208137"/>
                    <a:pt x="0" y="206461"/>
                  </a:cubicBezTo>
                  <a:lnTo>
                    <a:pt x="0" y="3038"/>
                  </a:lnTo>
                  <a:cubicBezTo>
                    <a:pt x="0" y="1360"/>
                    <a:pt x="1360" y="0"/>
                    <a:pt x="303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5"/>
            <p:cNvSpPr/>
            <p:nvPr/>
          </p:nvSpPr>
          <p:spPr>
            <a:xfrm>
              <a:off x="6208371" y="1364850"/>
              <a:ext cx="278211" cy="342094"/>
            </a:xfrm>
            <a:custGeom>
              <a:rect b="b" l="l" r="r" t="t"/>
              <a:pathLst>
                <a:path extrusionOk="0" h="209498" w="170375">
                  <a:moveTo>
                    <a:pt x="77810" y="54081"/>
                  </a:moveTo>
                  <a:cubicBezTo>
                    <a:pt x="78478" y="52743"/>
                    <a:pt x="77932" y="51119"/>
                    <a:pt x="76596" y="50453"/>
                  </a:cubicBezTo>
                  <a:cubicBezTo>
                    <a:pt x="76209" y="50261"/>
                    <a:pt x="75781" y="50163"/>
                    <a:pt x="75352" y="50169"/>
                  </a:cubicBezTo>
                  <a:lnTo>
                    <a:pt x="3088" y="50169"/>
                  </a:lnTo>
                  <a:cubicBezTo>
                    <a:pt x="1395" y="50183"/>
                    <a:pt x="13" y="48823"/>
                    <a:pt x="0" y="47132"/>
                  </a:cubicBezTo>
                  <a:cubicBezTo>
                    <a:pt x="0" y="47131"/>
                    <a:pt x="0" y="47131"/>
                    <a:pt x="0" y="47131"/>
                  </a:cubicBezTo>
                  <a:lnTo>
                    <a:pt x="0" y="3038"/>
                  </a:lnTo>
                  <a:cubicBezTo>
                    <a:pt x="13" y="1346"/>
                    <a:pt x="1395" y="-14"/>
                    <a:pt x="3088" y="0"/>
                  </a:cubicBezTo>
                  <a:cubicBezTo>
                    <a:pt x="3088" y="0"/>
                    <a:pt x="3088" y="0"/>
                    <a:pt x="3088" y="0"/>
                  </a:cubicBezTo>
                  <a:lnTo>
                    <a:pt x="165741" y="0"/>
                  </a:lnTo>
                  <a:cubicBezTo>
                    <a:pt x="167232" y="-18"/>
                    <a:pt x="168459" y="1176"/>
                    <a:pt x="168476" y="2668"/>
                  </a:cubicBezTo>
                  <a:cubicBezTo>
                    <a:pt x="168480" y="3130"/>
                    <a:pt x="168371" y="3586"/>
                    <a:pt x="168148" y="3992"/>
                  </a:cubicBezTo>
                  <a:lnTo>
                    <a:pt x="82020" y="159594"/>
                  </a:lnTo>
                  <a:cubicBezTo>
                    <a:pt x="81305" y="160909"/>
                    <a:pt x="81793" y="162552"/>
                    <a:pt x="83108" y="163262"/>
                  </a:cubicBezTo>
                  <a:cubicBezTo>
                    <a:pt x="83515" y="163485"/>
                    <a:pt x="83969" y="163594"/>
                    <a:pt x="84431" y="163590"/>
                  </a:cubicBezTo>
                  <a:lnTo>
                    <a:pt x="167287" y="163590"/>
                  </a:lnTo>
                  <a:cubicBezTo>
                    <a:pt x="168980" y="163577"/>
                    <a:pt x="170362" y="164934"/>
                    <a:pt x="170375" y="166627"/>
                  </a:cubicBezTo>
                  <a:cubicBezTo>
                    <a:pt x="170375" y="166627"/>
                    <a:pt x="170375" y="166627"/>
                    <a:pt x="170375" y="166627"/>
                  </a:cubicBezTo>
                  <a:lnTo>
                    <a:pt x="170375" y="206461"/>
                  </a:lnTo>
                  <a:cubicBezTo>
                    <a:pt x="170362" y="208154"/>
                    <a:pt x="168980" y="209511"/>
                    <a:pt x="167287" y="209498"/>
                  </a:cubicBezTo>
                  <a:cubicBezTo>
                    <a:pt x="167287" y="209498"/>
                    <a:pt x="167287" y="209498"/>
                    <a:pt x="167287" y="209498"/>
                  </a:cubicBezTo>
                  <a:lnTo>
                    <a:pt x="3054" y="209498"/>
                  </a:lnTo>
                  <a:cubicBezTo>
                    <a:pt x="1563" y="209520"/>
                    <a:pt x="336" y="208326"/>
                    <a:pt x="315" y="206835"/>
                  </a:cubicBezTo>
                  <a:cubicBezTo>
                    <a:pt x="307" y="206402"/>
                    <a:pt x="408" y="205974"/>
                    <a:pt x="601" y="20558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15"/>
            <p:cNvSpPr/>
            <p:nvPr/>
          </p:nvSpPr>
          <p:spPr>
            <a:xfrm>
              <a:off x="5631965" y="1363932"/>
              <a:ext cx="436056" cy="342949"/>
            </a:xfrm>
            <a:custGeom>
              <a:rect b="b" l="l" r="r" t="t"/>
              <a:pathLst>
                <a:path extrusionOk="0" h="210022" w="267037">
                  <a:moveTo>
                    <a:pt x="263951" y="546"/>
                  </a:moveTo>
                  <a:lnTo>
                    <a:pt x="216408" y="546"/>
                  </a:lnTo>
                  <a:cubicBezTo>
                    <a:pt x="215146" y="549"/>
                    <a:pt x="214017" y="1329"/>
                    <a:pt x="213568" y="2508"/>
                  </a:cubicBezTo>
                  <a:lnTo>
                    <a:pt x="180091" y="90149"/>
                  </a:lnTo>
                  <a:cubicBezTo>
                    <a:pt x="179879" y="90706"/>
                    <a:pt x="179255" y="90986"/>
                    <a:pt x="178698" y="90774"/>
                  </a:cubicBezTo>
                  <a:cubicBezTo>
                    <a:pt x="178432" y="90672"/>
                    <a:pt x="178217" y="90471"/>
                    <a:pt x="178100" y="90212"/>
                  </a:cubicBezTo>
                  <a:lnTo>
                    <a:pt x="138132" y="3134"/>
                  </a:lnTo>
                  <a:cubicBezTo>
                    <a:pt x="137321" y="1330"/>
                    <a:pt x="135577" y="123"/>
                    <a:pt x="133603" y="0"/>
                  </a:cubicBezTo>
                  <a:lnTo>
                    <a:pt x="133552" y="0"/>
                  </a:lnTo>
                  <a:cubicBezTo>
                    <a:pt x="133552" y="0"/>
                    <a:pt x="133552" y="0"/>
                    <a:pt x="133519" y="0"/>
                  </a:cubicBezTo>
                  <a:cubicBezTo>
                    <a:pt x="131489" y="74"/>
                    <a:pt x="129678" y="1294"/>
                    <a:pt x="128847" y="3147"/>
                  </a:cubicBezTo>
                  <a:lnTo>
                    <a:pt x="88896" y="90212"/>
                  </a:lnTo>
                  <a:cubicBezTo>
                    <a:pt x="88645" y="90756"/>
                    <a:pt x="88001" y="90994"/>
                    <a:pt x="87458" y="90743"/>
                  </a:cubicBezTo>
                  <a:cubicBezTo>
                    <a:pt x="87202" y="90625"/>
                    <a:pt x="87002" y="90412"/>
                    <a:pt x="86900" y="90149"/>
                  </a:cubicBezTo>
                  <a:lnTo>
                    <a:pt x="53423" y="2521"/>
                  </a:lnTo>
                  <a:cubicBezTo>
                    <a:pt x="52976" y="1342"/>
                    <a:pt x="51848" y="562"/>
                    <a:pt x="50587" y="559"/>
                  </a:cubicBezTo>
                  <a:lnTo>
                    <a:pt x="3044" y="559"/>
                  </a:lnTo>
                  <a:cubicBezTo>
                    <a:pt x="1357" y="564"/>
                    <a:pt x="-5" y="1936"/>
                    <a:pt x="0" y="3623"/>
                  </a:cubicBezTo>
                  <a:cubicBezTo>
                    <a:pt x="1" y="3999"/>
                    <a:pt x="72" y="4372"/>
                    <a:pt x="208" y="4722"/>
                  </a:cubicBezTo>
                  <a:lnTo>
                    <a:pt x="78829" y="209330"/>
                  </a:lnTo>
                  <a:cubicBezTo>
                    <a:pt x="79045" y="209889"/>
                    <a:pt x="79673" y="210166"/>
                    <a:pt x="80231" y="209948"/>
                  </a:cubicBezTo>
                  <a:cubicBezTo>
                    <a:pt x="80482" y="209851"/>
                    <a:pt x="80687" y="209666"/>
                    <a:pt x="80808" y="209427"/>
                  </a:cubicBezTo>
                  <a:lnTo>
                    <a:pt x="128704" y="113572"/>
                  </a:lnTo>
                  <a:cubicBezTo>
                    <a:pt x="130019" y="110914"/>
                    <a:pt x="133239" y="109825"/>
                    <a:pt x="135898" y="111140"/>
                  </a:cubicBezTo>
                  <a:cubicBezTo>
                    <a:pt x="136953" y="111662"/>
                    <a:pt x="137807" y="112517"/>
                    <a:pt x="138329" y="113572"/>
                  </a:cubicBezTo>
                  <a:lnTo>
                    <a:pt x="186225" y="209427"/>
                  </a:lnTo>
                  <a:cubicBezTo>
                    <a:pt x="186495" y="209960"/>
                    <a:pt x="187147" y="210175"/>
                    <a:pt x="187681" y="209906"/>
                  </a:cubicBezTo>
                  <a:cubicBezTo>
                    <a:pt x="187921" y="209788"/>
                    <a:pt x="188107" y="209582"/>
                    <a:pt x="188204" y="209330"/>
                  </a:cubicBezTo>
                  <a:lnTo>
                    <a:pt x="266825" y="4722"/>
                  </a:lnTo>
                  <a:cubicBezTo>
                    <a:pt x="267442" y="3150"/>
                    <a:pt x="266668" y="1375"/>
                    <a:pt x="265096" y="758"/>
                  </a:cubicBezTo>
                  <a:cubicBezTo>
                    <a:pt x="264731" y="615"/>
                    <a:pt x="264343" y="543"/>
                    <a:pt x="263951" y="54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 name="Google Shape;23;p15"/>
          <p:cNvSpPr txBox="1"/>
          <p:nvPr>
            <p:ph type="ctrTitle"/>
          </p:nvPr>
        </p:nvSpPr>
        <p:spPr>
          <a:xfrm>
            <a:off x="538480" y="2611119"/>
            <a:ext cx="10038080" cy="89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5400"/>
              <a:buFont typeface="DM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 type="subTitle"/>
          </p:nvPr>
        </p:nvSpPr>
        <p:spPr>
          <a:xfrm>
            <a:off x="538480" y="3602038"/>
            <a:ext cx="10058400" cy="63468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1000"/>
              </a:spcBef>
              <a:spcAft>
                <a:spcPts val="0"/>
              </a:spcAft>
              <a:buClr>
                <a:schemeClr val="lt1"/>
              </a:buClr>
              <a:buSzPts val="4000"/>
              <a:buNone/>
              <a:defRPr b="0" sz="4000">
                <a:solidFill>
                  <a:schemeClr val="lt1"/>
                </a:solidFill>
              </a:defRPr>
            </a:lvl1pPr>
            <a:lvl2pPr lvl="1" algn="ctr">
              <a:lnSpc>
                <a:spcPct val="90000"/>
              </a:lnSpc>
              <a:spcBef>
                <a:spcPts val="500"/>
              </a:spcBef>
              <a:spcAft>
                <a:spcPts val="0"/>
              </a:spcAft>
              <a:buClr>
                <a:schemeClr val="dk1"/>
              </a:buClr>
              <a:buSzPts val="2000"/>
              <a:buFont typeface="DM Sans"/>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5"/>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alibri"/>
                <a:ea typeface="Calibri"/>
                <a:cs typeface="Calibri"/>
                <a:sym typeface="Calibri"/>
              </a:defRPr>
            </a:lvl1pPr>
            <a:lvl2pPr indent="0" lvl="1" marL="0" marR="0" rtl="0" algn="l">
              <a:spcBef>
                <a:spcPts val="0"/>
              </a:spcBef>
              <a:buNone/>
              <a:defRPr sz="1800">
                <a:solidFill>
                  <a:schemeClr val="lt1"/>
                </a:solidFill>
                <a:latin typeface="Calibri"/>
                <a:ea typeface="Calibri"/>
                <a:cs typeface="Calibri"/>
                <a:sym typeface="Calibri"/>
              </a:defRPr>
            </a:lvl2pPr>
            <a:lvl3pPr indent="0" lvl="2" marL="0" marR="0" rtl="0" algn="l">
              <a:spcBef>
                <a:spcPts val="0"/>
              </a:spcBef>
              <a:buNone/>
              <a:defRPr sz="1800">
                <a:solidFill>
                  <a:schemeClr val="lt1"/>
                </a:solidFill>
                <a:latin typeface="Calibri"/>
                <a:ea typeface="Calibri"/>
                <a:cs typeface="Calibri"/>
                <a:sym typeface="Calibri"/>
              </a:defRPr>
            </a:lvl3pPr>
            <a:lvl4pPr indent="0" lvl="3" marL="0" marR="0" rtl="0" algn="l">
              <a:spcBef>
                <a:spcPts val="0"/>
              </a:spcBef>
              <a:buNone/>
              <a:defRPr sz="1800">
                <a:solidFill>
                  <a:schemeClr val="lt1"/>
                </a:solidFill>
                <a:latin typeface="Calibri"/>
                <a:ea typeface="Calibri"/>
                <a:cs typeface="Calibri"/>
                <a:sym typeface="Calibri"/>
              </a:defRPr>
            </a:lvl4pPr>
            <a:lvl5pPr indent="0" lvl="4" marL="0" marR="0" rtl="0" algn="l">
              <a:spcBef>
                <a:spcPts val="0"/>
              </a:spcBef>
              <a:buNone/>
              <a:defRPr sz="1800">
                <a:solidFill>
                  <a:schemeClr val="lt1"/>
                </a:solidFill>
                <a:latin typeface="Calibri"/>
                <a:ea typeface="Calibri"/>
                <a:cs typeface="Calibri"/>
                <a:sym typeface="Calibri"/>
              </a:defRPr>
            </a:lvl5pPr>
            <a:lvl6pPr indent="0" lvl="5" marL="0" marR="0" rtl="0" algn="l">
              <a:spcBef>
                <a:spcPts val="0"/>
              </a:spcBef>
              <a:buNone/>
              <a:defRPr sz="1800">
                <a:solidFill>
                  <a:schemeClr val="lt1"/>
                </a:solidFill>
                <a:latin typeface="Calibri"/>
                <a:ea typeface="Calibri"/>
                <a:cs typeface="Calibri"/>
                <a:sym typeface="Calibri"/>
              </a:defRPr>
            </a:lvl6pPr>
            <a:lvl7pPr indent="0" lvl="6" marL="0" marR="0" rtl="0" algn="l">
              <a:spcBef>
                <a:spcPts val="0"/>
              </a:spcBef>
              <a:buNone/>
              <a:defRPr sz="1800">
                <a:solidFill>
                  <a:schemeClr val="lt1"/>
                </a:solidFill>
                <a:latin typeface="Calibri"/>
                <a:ea typeface="Calibri"/>
                <a:cs typeface="Calibri"/>
                <a:sym typeface="Calibri"/>
              </a:defRPr>
            </a:lvl7pPr>
            <a:lvl8pPr indent="0" lvl="7" marL="0" marR="0" rtl="0" algn="l">
              <a:spcBef>
                <a:spcPts val="0"/>
              </a:spcBef>
              <a:buNone/>
              <a:defRPr sz="1800">
                <a:solidFill>
                  <a:schemeClr val="lt1"/>
                </a:solidFill>
                <a:latin typeface="Calibri"/>
                <a:ea typeface="Calibri"/>
                <a:cs typeface="Calibri"/>
                <a:sym typeface="Calibri"/>
              </a:defRPr>
            </a:lvl8pPr>
            <a:lvl9pPr indent="0" lvl="8" marL="0" marR="0" rtl="0" algn="l">
              <a:spcBef>
                <a:spcPts val="0"/>
              </a:spcBef>
              <a:buNone/>
              <a:defRPr sz="18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2" name="Shape 92"/>
        <p:cNvGrpSpPr/>
        <p:nvPr/>
      </p:nvGrpSpPr>
      <p:grpSpPr>
        <a:xfrm>
          <a:off x="0" y="0"/>
          <a:ext cx="0" cy="0"/>
          <a:chOff x="0" y="0"/>
          <a:chExt cx="0" cy="0"/>
        </a:xfrm>
      </p:grpSpPr>
      <p:sp>
        <p:nvSpPr>
          <p:cNvPr id="93" name="Google Shape;93;p31"/>
          <p:cNvSpPr txBox="1"/>
          <p:nvPr>
            <p:ph idx="1" type="body"/>
          </p:nvPr>
        </p:nvSpPr>
        <p:spPr>
          <a:xfrm>
            <a:off x="839788" y="158051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200"/>
              <a:buNone/>
              <a:defRPr b="0" i="0">
                <a:latin typeface="DM Sans"/>
                <a:ea typeface="DM Sans"/>
                <a:cs typeface="DM Sans"/>
                <a:sym typeface="DM Sans"/>
              </a:defRPr>
            </a:lvl4pPr>
            <a:lvl5pPr indent="-228600" lvl="4" marL="2286000" algn="l">
              <a:lnSpc>
                <a:spcPct val="90000"/>
              </a:lnSpc>
              <a:spcBef>
                <a:spcPts val="500"/>
              </a:spcBef>
              <a:spcAft>
                <a:spcPts val="0"/>
              </a:spcAft>
              <a:buClr>
                <a:schemeClr val="dk1"/>
              </a:buClr>
              <a:buSzPts val="1200"/>
              <a:buNone/>
              <a:defRPr b="0" i="0">
                <a:latin typeface="DM Sans"/>
                <a:ea typeface="DM Sans"/>
                <a:cs typeface="DM Sans"/>
                <a:sym typeface="DM Sans"/>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1"/>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31"/>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96" name="Google Shape;96;p31"/>
          <p:cNvSpPr txBox="1"/>
          <p:nvPr>
            <p:ph type="title"/>
          </p:nvPr>
        </p:nvSpPr>
        <p:spPr>
          <a:xfrm>
            <a:off x="838200" y="598805"/>
            <a:ext cx="10515600" cy="5594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32"/>
          <p:cNvSpPr txBox="1"/>
          <p:nvPr>
            <p:ph type="title"/>
          </p:nvPr>
        </p:nvSpPr>
        <p:spPr>
          <a:xfrm>
            <a:off x="838200" y="598805"/>
            <a:ext cx="10515600" cy="5594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2"/>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3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32"/>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33"/>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3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5" name="Google Shape;105;p33"/>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DM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lvl1pPr>
            <a:lvl2pPr indent="-228600" lvl="1" marL="914400" algn="l">
              <a:lnSpc>
                <a:spcPct val="90000"/>
              </a:lnSpc>
              <a:spcBef>
                <a:spcPts val="500"/>
              </a:spcBef>
              <a:spcAft>
                <a:spcPts val="0"/>
              </a:spcAft>
              <a:buClr>
                <a:schemeClr val="dk1"/>
              </a:buClr>
              <a:buSzPts val="2800"/>
              <a:buFont typeface="DM Sans"/>
              <a:buNone/>
              <a:defRPr sz="2800"/>
            </a:lvl2pPr>
            <a:lvl3pPr indent="-228600" lvl="2" marL="1371600" algn="l">
              <a:lnSpc>
                <a:spcPct val="90000"/>
              </a:lnSpc>
              <a:spcBef>
                <a:spcPts val="500"/>
              </a:spcBef>
              <a:spcAft>
                <a:spcPts val="0"/>
              </a:spcAft>
              <a:buClr>
                <a:schemeClr val="dk1"/>
              </a:buClr>
              <a:buSzPts val="2400"/>
              <a:buNone/>
              <a:defRPr b="0" i="0" sz="240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2000"/>
              <a:buNone/>
              <a:defRPr b="0" i="0" sz="2000">
                <a:latin typeface="DM Sans"/>
                <a:ea typeface="DM Sans"/>
                <a:cs typeface="DM Sans"/>
                <a:sym typeface="DM Sans"/>
              </a:defRPr>
            </a:lvl4pPr>
            <a:lvl5pPr indent="-228600" lvl="4" marL="2286000" algn="l">
              <a:lnSpc>
                <a:spcPct val="90000"/>
              </a:lnSpc>
              <a:spcBef>
                <a:spcPts val="500"/>
              </a:spcBef>
              <a:spcAft>
                <a:spcPts val="0"/>
              </a:spcAft>
              <a:buClr>
                <a:schemeClr val="dk1"/>
              </a:buClr>
              <a:buSzPts val="2000"/>
              <a:buNone/>
              <a:defRPr b="0" i="0" sz="2000">
                <a:latin typeface="DM Sans"/>
                <a:ea typeface="DM Sans"/>
                <a:cs typeface="DM Sans"/>
                <a:sym typeface="DM Sans"/>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9" name="Google Shape;109;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Font typeface="DM Sans"/>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34"/>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p3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34"/>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DM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5"/>
          <p:cNvSpPr/>
          <p:nvPr>
            <p:ph idx="2" type="pic"/>
          </p:nvPr>
        </p:nvSpPr>
        <p:spPr>
          <a:xfrm>
            <a:off x="5183188" y="987425"/>
            <a:ext cx="6172200" cy="4873625"/>
          </a:xfrm>
          <a:prstGeom prst="rect">
            <a:avLst/>
          </a:prstGeom>
          <a:noFill/>
          <a:ln>
            <a:noFill/>
          </a:ln>
        </p:spPr>
      </p:sp>
      <p:sp>
        <p:nvSpPr>
          <p:cNvPr id="116" name="Google Shape;116;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Font typeface="DM Sans"/>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7" name="Google Shape;117;p35"/>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3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35"/>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y layout">
  <p:cSld name="Copy layout">
    <p:spTree>
      <p:nvGrpSpPr>
        <p:cNvPr id="120" name="Shape 120"/>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1" name="Shape 12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22" name="Shape 12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Structure_Basic">
  <p:cSld name="Page Structure_Basic">
    <p:spTree>
      <p:nvGrpSpPr>
        <p:cNvPr id="123" name="Shape 123"/>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Blue_Left">
  <p:cSld name="Half Blue_Left">
    <p:spTree>
      <p:nvGrpSpPr>
        <p:cNvPr id="124" name="Shape 1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014FF7"/>
        </a:solidFill>
      </p:bgPr>
    </p:bg>
    <p:spTree>
      <p:nvGrpSpPr>
        <p:cNvPr id="26" name="Shape 26"/>
        <p:cNvGrpSpPr/>
        <p:nvPr/>
      </p:nvGrpSpPr>
      <p:grpSpPr>
        <a:xfrm>
          <a:off x="0" y="0"/>
          <a:ext cx="0" cy="0"/>
          <a:chOff x="0" y="0"/>
          <a:chExt cx="0" cy="0"/>
        </a:xfrm>
      </p:grpSpPr>
      <p:sp>
        <p:nvSpPr>
          <p:cNvPr id="27" name="Google Shape;27;p16"/>
          <p:cNvSpPr txBox="1"/>
          <p:nvPr>
            <p:ph type="ctrTitle"/>
          </p:nvPr>
        </p:nvSpPr>
        <p:spPr>
          <a:xfrm>
            <a:off x="538480" y="2979579"/>
            <a:ext cx="10038080" cy="89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5400"/>
              <a:buFont typeface="DM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lt1"/>
                </a:solidFill>
                <a:latin typeface="Calibri"/>
                <a:ea typeface="Calibri"/>
                <a:cs typeface="Calibri"/>
                <a:sym typeface="Calibri"/>
              </a:defRPr>
            </a:lvl1pPr>
            <a:lvl2pPr indent="0" lvl="1" marL="0" marR="0" rtl="0" algn="l">
              <a:spcBef>
                <a:spcPts val="0"/>
              </a:spcBef>
              <a:buNone/>
              <a:defRPr sz="1800">
                <a:solidFill>
                  <a:schemeClr val="lt1"/>
                </a:solidFill>
                <a:latin typeface="Calibri"/>
                <a:ea typeface="Calibri"/>
                <a:cs typeface="Calibri"/>
                <a:sym typeface="Calibri"/>
              </a:defRPr>
            </a:lvl2pPr>
            <a:lvl3pPr indent="0" lvl="2" marL="0" marR="0" rtl="0" algn="l">
              <a:spcBef>
                <a:spcPts val="0"/>
              </a:spcBef>
              <a:buNone/>
              <a:defRPr sz="1800">
                <a:solidFill>
                  <a:schemeClr val="lt1"/>
                </a:solidFill>
                <a:latin typeface="Calibri"/>
                <a:ea typeface="Calibri"/>
                <a:cs typeface="Calibri"/>
                <a:sym typeface="Calibri"/>
              </a:defRPr>
            </a:lvl3pPr>
            <a:lvl4pPr indent="0" lvl="3" marL="0" marR="0" rtl="0" algn="l">
              <a:spcBef>
                <a:spcPts val="0"/>
              </a:spcBef>
              <a:buNone/>
              <a:defRPr sz="1800">
                <a:solidFill>
                  <a:schemeClr val="lt1"/>
                </a:solidFill>
                <a:latin typeface="Calibri"/>
                <a:ea typeface="Calibri"/>
                <a:cs typeface="Calibri"/>
                <a:sym typeface="Calibri"/>
              </a:defRPr>
            </a:lvl4pPr>
            <a:lvl5pPr indent="0" lvl="4" marL="0" marR="0" rtl="0" algn="l">
              <a:spcBef>
                <a:spcPts val="0"/>
              </a:spcBef>
              <a:buNone/>
              <a:defRPr sz="1800">
                <a:solidFill>
                  <a:schemeClr val="lt1"/>
                </a:solidFill>
                <a:latin typeface="Calibri"/>
                <a:ea typeface="Calibri"/>
                <a:cs typeface="Calibri"/>
                <a:sym typeface="Calibri"/>
              </a:defRPr>
            </a:lvl5pPr>
            <a:lvl6pPr indent="0" lvl="5" marL="0" marR="0" rtl="0" algn="l">
              <a:spcBef>
                <a:spcPts val="0"/>
              </a:spcBef>
              <a:buNone/>
              <a:defRPr sz="1800">
                <a:solidFill>
                  <a:schemeClr val="lt1"/>
                </a:solidFill>
                <a:latin typeface="Calibri"/>
                <a:ea typeface="Calibri"/>
                <a:cs typeface="Calibri"/>
                <a:sym typeface="Calibri"/>
              </a:defRPr>
            </a:lvl6pPr>
            <a:lvl7pPr indent="0" lvl="6" marL="0" marR="0" rtl="0" algn="l">
              <a:spcBef>
                <a:spcPts val="0"/>
              </a:spcBef>
              <a:buNone/>
              <a:defRPr sz="1800">
                <a:solidFill>
                  <a:schemeClr val="lt1"/>
                </a:solidFill>
                <a:latin typeface="Calibri"/>
                <a:ea typeface="Calibri"/>
                <a:cs typeface="Calibri"/>
                <a:sym typeface="Calibri"/>
              </a:defRPr>
            </a:lvl7pPr>
            <a:lvl8pPr indent="0" lvl="7" marL="0" marR="0" rtl="0" algn="l">
              <a:spcBef>
                <a:spcPts val="0"/>
              </a:spcBef>
              <a:buNone/>
              <a:defRPr sz="1800">
                <a:solidFill>
                  <a:schemeClr val="lt1"/>
                </a:solidFill>
                <a:latin typeface="Calibri"/>
                <a:ea typeface="Calibri"/>
                <a:cs typeface="Calibri"/>
                <a:sym typeface="Calibri"/>
              </a:defRPr>
            </a:lvl8pPr>
            <a:lvl9pPr indent="0" lvl="8" marL="0" marR="0" rtl="0" algn="l">
              <a:spcBef>
                <a:spcPts val="0"/>
              </a:spcBef>
              <a:buNone/>
              <a:defRPr sz="1800">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Opening_Scale">
  <p:cSld name="02_Opening_Scale">
    <p:bg>
      <p:bgPr>
        <a:solidFill>
          <a:srgbClr val="0254EC"/>
        </a:solidFill>
      </p:bgPr>
    </p:bg>
    <p:spTree>
      <p:nvGrpSpPr>
        <p:cNvPr id="125" name="Shape 125"/>
        <p:cNvGrpSpPr/>
        <p:nvPr/>
      </p:nvGrpSpPr>
      <p:grpSpPr>
        <a:xfrm>
          <a:off x="0" y="0"/>
          <a:ext cx="0" cy="0"/>
          <a:chOff x="0" y="0"/>
          <a:chExt cx="0" cy="0"/>
        </a:xfrm>
      </p:grpSpPr>
      <p:pic>
        <p:nvPicPr>
          <p:cNvPr descr="A white outline of a wand and a blue background&#10;&#10;Description automatically generated" id="126" name="Google Shape;126;p41"/>
          <p:cNvPicPr preferRelativeResize="0"/>
          <p:nvPr/>
        </p:nvPicPr>
        <p:blipFill rotWithShape="1">
          <a:blip r:embed="rId2">
            <a:alphaModFix/>
          </a:blip>
          <a:srcRect b="0" l="0" r="0" t="0"/>
          <a:stretch/>
        </p:blipFill>
        <p:spPr>
          <a:xfrm>
            <a:off x="7676057" y="1214638"/>
            <a:ext cx="4110947" cy="423366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2" name="Shape 142"/>
        <p:cNvGrpSpPr/>
        <p:nvPr/>
      </p:nvGrpSpPr>
      <p:grpSpPr>
        <a:xfrm>
          <a:off x="0" y="0"/>
          <a:ext cx="0" cy="0"/>
          <a:chOff x="0" y="0"/>
          <a:chExt cx="0" cy="0"/>
        </a:xfrm>
      </p:grpSpPr>
      <p:sp>
        <p:nvSpPr>
          <p:cNvPr id="143" name="Google Shape;143;p5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5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5" name="Google Shape;145;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8" name="Shape 148"/>
        <p:cNvGrpSpPr/>
        <p:nvPr/>
      </p:nvGrpSpPr>
      <p:grpSpPr>
        <a:xfrm>
          <a:off x="0" y="0"/>
          <a:ext cx="0" cy="0"/>
          <a:chOff x="0" y="0"/>
          <a:chExt cx="0" cy="0"/>
        </a:xfrm>
      </p:grpSpPr>
      <p:sp>
        <p:nvSpPr>
          <p:cNvPr id="149" name="Google Shape;14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5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57" name="Google Shape;15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0" name="Shape 160"/>
        <p:cNvGrpSpPr/>
        <p:nvPr/>
      </p:nvGrpSpPr>
      <p:grpSpPr>
        <a:xfrm>
          <a:off x="0" y="0"/>
          <a:ext cx="0" cy="0"/>
          <a:chOff x="0" y="0"/>
          <a:chExt cx="0" cy="0"/>
        </a:xfrm>
      </p:grpSpPr>
      <p:sp>
        <p:nvSpPr>
          <p:cNvPr id="161" name="Google Shape;16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5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5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7" name="Shape 167"/>
        <p:cNvGrpSpPr/>
        <p:nvPr/>
      </p:nvGrpSpPr>
      <p:grpSpPr>
        <a:xfrm>
          <a:off x="0" y="0"/>
          <a:ext cx="0" cy="0"/>
          <a:chOff x="0" y="0"/>
          <a:chExt cx="0" cy="0"/>
        </a:xfrm>
      </p:grpSpPr>
      <p:sp>
        <p:nvSpPr>
          <p:cNvPr id="168" name="Google Shape;168;p5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5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0" name="Google Shape;170;p5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5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72" name="Google Shape;172;p5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6" name="Shape 176"/>
        <p:cNvGrpSpPr/>
        <p:nvPr/>
      </p:nvGrpSpPr>
      <p:grpSpPr>
        <a:xfrm>
          <a:off x="0" y="0"/>
          <a:ext cx="0" cy="0"/>
          <a:chOff x="0" y="0"/>
          <a:chExt cx="0" cy="0"/>
        </a:xfrm>
      </p:grpSpPr>
      <p:sp>
        <p:nvSpPr>
          <p:cNvPr id="177" name="Google Shape;177;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9" name="Google Shape;179;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80" name="Google Shape;180;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3" name="Shape 183"/>
        <p:cNvGrpSpPr/>
        <p:nvPr/>
      </p:nvGrpSpPr>
      <p:grpSpPr>
        <a:xfrm>
          <a:off x="0" y="0"/>
          <a:ext cx="0" cy="0"/>
          <a:chOff x="0" y="0"/>
          <a:chExt cx="0" cy="0"/>
        </a:xfrm>
      </p:grpSpPr>
      <p:sp>
        <p:nvSpPr>
          <p:cNvPr id="184" name="Google Shape;184;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58"/>
          <p:cNvSpPr/>
          <p:nvPr>
            <p:ph idx="2" type="pic"/>
          </p:nvPr>
        </p:nvSpPr>
        <p:spPr>
          <a:xfrm>
            <a:off x="5183188" y="987425"/>
            <a:ext cx="6172200" cy="4873625"/>
          </a:xfrm>
          <a:prstGeom prst="rect">
            <a:avLst/>
          </a:prstGeom>
          <a:noFill/>
          <a:ln>
            <a:noFill/>
          </a:ln>
        </p:spPr>
      </p:sp>
      <p:sp>
        <p:nvSpPr>
          <p:cNvPr id="186" name="Google Shape;186;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87" name="Google Shape;18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9" name="Shape 29"/>
        <p:cNvGrpSpPr/>
        <p:nvPr/>
      </p:nvGrpSpPr>
      <p:grpSpPr>
        <a:xfrm>
          <a:off x="0" y="0"/>
          <a:ext cx="0" cy="0"/>
          <a:chOff x="0" y="0"/>
          <a:chExt cx="0" cy="0"/>
        </a:xfrm>
      </p:grpSpPr>
      <p:sp>
        <p:nvSpPr>
          <p:cNvPr id="30" name="Google Shape;30;p19"/>
          <p:cNvSpPr/>
          <p:nvPr/>
        </p:nvSpPr>
        <p:spPr>
          <a:xfrm>
            <a:off x="-633" y="0"/>
            <a:ext cx="12192634" cy="54619"/>
          </a:xfrm>
          <a:custGeom>
            <a:rect b="b" l="l" r="r" t="t"/>
            <a:pathLst>
              <a:path extrusionOk="0" h="71120" w="15876269">
                <a:moveTo>
                  <a:pt x="15875897" y="0"/>
                </a:moveTo>
                <a:lnTo>
                  <a:pt x="0" y="0"/>
                </a:lnTo>
                <a:lnTo>
                  <a:pt x="0" y="70812"/>
                </a:lnTo>
                <a:lnTo>
                  <a:pt x="15875897" y="70812"/>
                </a:lnTo>
                <a:lnTo>
                  <a:pt x="15875897" y="0"/>
                </a:lnTo>
                <a:close/>
              </a:path>
            </a:pathLst>
          </a:custGeom>
          <a:solidFill>
            <a:srgbClr val="0058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0" name="Shape 190"/>
        <p:cNvGrpSpPr/>
        <p:nvPr/>
      </p:nvGrpSpPr>
      <p:grpSpPr>
        <a:xfrm>
          <a:off x="0" y="0"/>
          <a:ext cx="0" cy="0"/>
          <a:chOff x="0" y="0"/>
          <a:chExt cx="0" cy="0"/>
        </a:xfrm>
      </p:grpSpPr>
      <p:sp>
        <p:nvSpPr>
          <p:cNvPr id="191" name="Google Shape;191;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6" name="Shape 196"/>
        <p:cNvGrpSpPr/>
        <p:nvPr/>
      </p:nvGrpSpPr>
      <p:grpSpPr>
        <a:xfrm>
          <a:off x="0" y="0"/>
          <a:ext cx="0" cy="0"/>
          <a:chOff x="0" y="0"/>
          <a:chExt cx="0" cy="0"/>
        </a:xfrm>
      </p:grpSpPr>
      <p:sp>
        <p:nvSpPr>
          <p:cNvPr id="197" name="Google Shape;197;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2" name="Shape 2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1" name="Shape 31"/>
        <p:cNvGrpSpPr/>
        <p:nvPr/>
      </p:nvGrpSpPr>
      <p:grpSpPr>
        <a:xfrm>
          <a:off x="0" y="0"/>
          <a:ext cx="0" cy="0"/>
          <a:chOff x="0" y="0"/>
          <a:chExt cx="0" cy="0"/>
        </a:xfrm>
      </p:grpSpPr>
      <p:sp>
        <p:nvSpPr>
          <p:cNvPr id="32" name="Google Shape;32;p25"/>
          <p:cNvSpPr txBox="1"/>
          <p:nvPr>
            <p:ph type="title"/>
          </p:nvPr>
        </p:nvSpPr>
        <p:spPr>
          <a:xfrm>
            <a:off x="831850" y="2979739"/>
            <a:ext cx="2114550" cy="7388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4FF7"/>
              </a:buClr>
              <a:buSzPts val="4000"/>
              <a:buFont typeface="DM Sans"/>
              <a:buNone/>
              <a:defRPr sz="4000">
                <a:solidFill>
                  <a:srgbClr val="014FF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25"/>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cxnSp>
        <p:nvCxnSpPr>
          <p:cNvPr id="35" name="Google Shape;35;p25"/>
          <p:cNvCxnSpPr/>
          <p:nvPr/>
        </p:nvCxnSpPr>
        <p:spPr>
          <a:xfrm>
            <a:off x="3512907" y="893460"/>
            <a:ext cx="0" cy="5668778"/>
          </a:xfrm>
          <a:prstGeom prst="straightConnector1">
            <a:avLst/>
          </a:prstGeom>
          <a:noFill/>
          <a:ln cap="flat" cmpd="sng" w="9525">
            <a:solidFill>
              <a:srgbClr val="014FF7"/>
            </a:solidFill>
            <a:prstDash val="solid"/>
            <a:miter lim="800000"/>
            <a:headEnd len="sm" w="sm" type="none"/>
            <a:tailEnd len="sm" w="sm" type="none"/>
          </a:ln>
        </p:spPr>
      </p:cxnSp>
      <p:sp>
        <p:nvSpPr>
          <p:cNvPr id="36" name="Google Shape;36;p25"/>
          <p:cNvSpPr txBox="1"/>
          <p:nvPr>
            <p:ph idx="1" type="body"/>
          </p:nvPr>
        </p:nvSpPr>
        <p:spPr>
          <a:xfrm>
            <a:off x="5034280" y="1266825"/>
            <a:ext cx="4343400" cy="7550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2" type="body"/>
          </p:nvPr>
        </p:nvSpPr>
        <p:spPr>
          <a:xfrm>
            <a:off x="5034280" y="2563918"/>
            <a:ext cx="4343400" cy="7550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5"/>
          <p:cNvSpPr txBox="1"/>
          <p:nvPr>
            <p:ph idx="3" type="body"/>
          </p:nvPr>
        </p:nvSpPr>
        <p:spPr>
          <a:xfrm>
            <a:off x="5034280" y="3810211"/>
            <a:ext cx="4343400" cy="7550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5"/>
          <p:cNvSpPr txBox="1"/>
          <p:nvPr>
            <p:ph idx="4" type="body"/>
          </p:nvPr>
        </p:nvSpPr>
        <p:spPr>
          <a:xfrm>
            <a:off x="5034280" y="5086985"/>
            <a:ext cx="4343400" cy="7550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p:nvPr/>
        </p:nvSpPr>
        <p:spPr>
          <a:xfrm>
            <a:off x="3960526" y="1148120"/>
            <a:ext cx="790210" cy="790210"/>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a:solidFill>
                <a:srgbClr val="014FF7"/>
              </a:solidFill>
              <a:latin typeface="DM Sans"/>
              <a:ea typeface="DM Sans"/>
              <a:cs typeface="DM Sans"/>
              <a:sym typeface="DM Sans"/>
            </a:endParaRPr>
          </a:p>
        </p:txBody>
      </p:sp>
      <p:sp>
        <p:nvSpPr>
          <p:cNvPr id="41" name="Google Shape;41;p25"/>
          <p:cNvSpPr/>
          <p:nvPr/>
        </p:nvSpPr>
        <p:spPr>
          <a:xfrm>
            <a:off x="3960526" y="2428662"/>
            <a:ext cx="790210" cy="790210"/>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a:solidFill>
                <a:srgbClr val="014FF7"/>
              </a:solidFill>
              <a:latin typeface="DM Sans"/>
              <a:ea typeface="DM Sans"/>
              <a:cs typeface="DM Sans"/>
              <a:sym typeface="DM Sans"/>
            </a:endParaRPr>
          </a:p>
        </p:txBody>
      </p:sp>
      <p:sp>
        <p:nvSpPr>
          <p:cNvPr id="42" name="Google Shape;42;p25"/>
          <p:cNvSpPr/>
          <p:nvPr/>
        </p:nvSpPr>
        <p:spPr>
          <a:xfrm>
            <a:off x="3960526" y="3709204"/>
            <a:ext cx="790210" cy="790210"/>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a:solidFill>
                <a:srgbClr val="014FF7"/>
              </a:solidFill>
              <a:latin typeface="DM Sans"/>
              <a:ea typeface="DM Sans"/>
              <a:cs typeface="DM Sans"/>
              <a:sym typeface="DM Sans"/>
            </a:endParaRPr>
          </a:p>
        </p:txBody>
      </p:sp>
      <p:sp>
        <p:nvSpPr>
          <p:cNvPr id="43" name="Google Shape;43;p25"/>
          <p:cNvSpPr/>
          <p:nvPr/>
        </p:nvSpPr>
        <p:spPr>
          <a:xfrm>
            <a:off x="3960526" y="4989745"/>
            <a:ext cx="790210" cy="790210"/>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a:solidFill>
                <a:srgbClr val="014FF7"/>
              </a:solidFill>
              <a:latin typeface="DM Sans"/>
              <a:ea typeface="DM Sans"/>
              <a:cs typeface="DM Sans"/>
              <a:sym typeface="DM Sans"/>
            </a:endParaRPr>
          </a:p>
        </p:txBody>
      </p:sp>
      <p:sp>
        <p:nvSpPr>
          <p:cNvPr id="44" name="Google Shape;44;p25"/>
          <p:cNvSpPr txBox="1"/>
          <p:nvPr>
            <p:ph idx="5" type="body"/>
          </p:nvPr>
        </p:nvSpPr>
        <p:spPr>
          <a:xfrm>
            <a:off x="4027971" y="1368425"/>
            <a:ext cx="655320" cy="37909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6" type="body"/>
          </p:nvPr>
        </p:nvSpPr>
        <p:spPr>
          <a:xfrm>
            <a:off x="4027971" y="2655358"/>
            <a:ext cx="655320" cy="37909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7" type="body"/>
          </p:nvPr>
        </p:nvSpPr>
        <p:spPr>
          <a:xfrm>
            <a:off x="4027971" y="3942291"/>
            <a:ext cx="655320" cy="37909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8" type="body"/>
          </p:nvPr>
        </p:nvSpPr>
        <p:spPr>
          <a:xfrm>
            <a:off x="4027971" y="5229225"/>
            <a:ext cx="655320" cy="379095"/>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accent1"/>
              </a:buClr>
              <a:buSzPts val="2400"/>
              <a:buNone/>
              <a:defRPr sz="2400">
                <a:solidFill>
                  <a:schemeClr val="accen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8" name="Shape 48"/>
        <p:cNvGrpSpPr/>
        <p:nvPr/>
      </p:nvGrpSpPr>
      <p:grpSpPr>
        <a:xfrm>
          <a:off x="0" y="0"/>
          <a:ext cx="0" cy="0"/>
          <a:chOff x="0" y="0"/>
          <a:chExt cx="0" cy="0"/>
        </a:xfrm>
      </p:grpSpPr>
      <p:sp>
        <p:nvSpPr>
          <p:cNvPr id="49" name="Google Shape;49;p26"/>
          <p:cNvSpPr txBox="1"/>
          <p:nvPr>
            <p:ph type="title"/>
          </p:nvPr>
        </p:nvSpPr>
        <p:spPr>
          <a:xfrm>
            <a:off x="838200" y="598805"/>
            <a:ext cx="10515600" cy="5594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4FF7"/>
              </a:buClr>
              <a:buSzPts val="4000"/>
              <a:buFont typeface="DM Sans"/>
              <a:buNone/>
              <a:defRPr>
                <a:solidFill>
                  <a:srgbClr val="014FF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838200" y="1591945"/>
            <a:ext cx="10515600" cy="306133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6"/>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26"/>
          <p:cNvSpPr txBox="1"/>
          <p:nvPr>
            <p:ph idx="2" type="body"/>
          </p:nvPr>
        </p:nvSpPr>
        <p:spPr>
          <a:xfrm>
            <a:off x="6827520" y="4822825"/>
            <a:ext cx="4536440" cy="1090295"/>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400"/>
              <a:buNone/>
              <a:defRPr b="0" sz="14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54" name="Shape 54"/>
        <p:cNvGrpSpPr/>
        <p:nvPr/>
      </p:nvGrpSpPr>
      <p:grpSpPr>
        <a:xfrm>
          <a:off x="0" y="0"/>
          <a:ext cx="0" cy="0"/>
          <a:chOff x="0" y="0"/>
          <a:chExt cx="0" cy="0"/>
        </a:xfrm>
      </p:grpSpPr>
      <p:sp>
        <p:nvSpPr>
          <p:cNvPr id="55" name="Google Shape;55;p27"/>
          <p:cNvSpPr txBox="1"/>
          <p:nvPr>
            <p:ph type="title"/>
          </p:nvPr>
        </p:nvSpPr>
        <p:spPr>
          <a:xfrm>
            <a:off x="838200" y="2834005"/>
            <a:ext cx="4424680" cy="5594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4FF7"/>
              </a:buClr>
              <a:buSzPts val="4000"/>
              <a:buFont typeface="DM Sans"/>
              <a:buNone/>
              <a:defRPr>
                <a:solidFill>
                  <a:srgbClr val="014FF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838200" y="3664585"/>
            <a:ext cx="4433756" cy="12528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7"/>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27"/>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27"/>
          <p:cNvSpPr txBox="1"/>
          <p:nvPr>
            <p:ph idx="2" type="body"/>
          </p:nvPr>
        </p:nvSpPr>
        <p:spPr>
          <a:xfrm>
            <a:off x="5506720" y="589280"/>
            <a:ext cx="6035040" cy="549655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400"/>
              <a:buNone/>
              <a:defRPr b="0" sz="14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8"/>
          <p:cNvSpPr txBox="1"/>
          <p:nvPr>
            <p:ph type="title"/>
          </p:nvPr>
        </p:nvSpPr>
        <p:spPr>
          <a:xfrm>
            <a:off x="838200" y="598805"/>
            <a:ext cx="10515600" cy="5594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4FF7"/>
              </a:buClr>
              <a:buSzPts val="4000"/>
              <a:buFont typeface="DM Sans"/>
              <a:buNone/>
              <a:defRPr>
                <a:solidFill>
                  <a:srgbClr val="014FF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8"/>
          <p:cNvSpPr txBox="1"/>
          <p:nvPr>
            <p:ph idx="1" type="body"/>
          </p:nvPr>
        </p:nvSpPr>
        <p:spPr>
          <a:xfrm>
            <a:off x="3357880" y="2577465"/>
            <a:ext cx="3225800" cy="7956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8"/>
          <p:cNvSpPr txBox="1"/>
          <p:nvPr>
            <p:ph idx="2" type="body"/>
          </p:nvPr>
        </p:nvSpPr>
        <p:spPr>
          <a:xfrm>
            <a:off x="7696200" y="2577465"/>
            <a:ext cx="3205480" cy="8667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8"/>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28"/>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p28"/>
          <p:cNvSpPr txBox="1"/>
          <p:nvPr>
            <p:ph idx="3" type="body"/>
          </p:nvPr>
        </p:nvSpPr>
        <p:spPr>
          <a:xfrm>
            <a:off x="3378200" y="4172585"/>
            <a:ext cx="3225800" cy="8464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8"/>
          <p:cNvSpPr txBox="1"/>
          <p:nvPr>
            <p:ph idx="4" type="body"/>
          </p:nvPr>
        </p:nvSpPr>
        <p:spPr>
          <a:xfrm>
            <a:off x="7716520" y="4172585"/>
            <a:ext cx="3205480" cy="8464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8"/>
          <p:cNvSpPr txBox="1"/>
          <p:nvPr>
            <p:ph idx="5" type="body"/>
          </p:nvPr>
        </p:nvSpPr>
        <p:spPr>
          <a:xfrm>
            <a:off x="838200" y="1327785"/>
            <a:ext cx="9636760" cy="7956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400"/>
              <a:buFont typeface="DM Sans"/>
              <a:buNone/>
              <a:defRPr sz="1400"/>
            </a:lvl2pPr>
            <a:lvl3pPr indent="-228600" lvl="2" marL="1371600" algn="l">
              <a:lnSpc>
                <a:spcPct val="90000"/>
              </a:lnSpc>
              <a:spcBef>
                <a:spcPts val="500"/>
              </a:spcBef>
              <a:spcAft>
                <a:spcPts val="0"/>
              </a:spcAft>
              <a:buClr>
                <a:schemeClr val="dk1"/>
              </a:buClr>
              <a:buSzPts val="1400"/>
              <a:buNone/>
              <a:defRPr b="0" i="0" sz="140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8"/>
          <p:cNvSpPr/>
          <p:nvPr/>
        </p:nvSpPr>
        <p:spPr>
          <a:xfrm>
            <a:off x="6807101" y="4214592"/>
            <a:ext cx="790210" cy="790210"/>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a:solidFill>
                  <a:schemeClr val="accent1"/>
                </a:solidFill>
                <a:latin typeface="DM Sans"/>
                <a:ea typeface="DM Sans"/>
                <a:cs typeface="DM Sans"/>
                <a:sym typeface="DM Sans"/>
              </a:rPr>
              <a:t>04</a:t>
            </a:r>
            <a:endParaRPr/>
          </a:p>
        </p:txBody>
      </p:sp>
      <p:sp>
        <p:nvSpPr>
          <p:cNvPr id="70" name="Google Shape;70;p28"/>
          <p:cNvSpPr/>
          <p:nvPr/>
        </p:nvSpPr>
        <p:spPr>
          <a:xfrm>
            <a:off x="2498607" y="4189887"/>
            <a:ext cx="790210" cy="790209"/>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a:solidFill>
                  <a:schemeClr val="accent1"/>
                </a:solidFill>
                <a:latin typeface="DM Sans"/>
                <a:ea typeface="DM Sans"/>
                <a:cs typeface="DM Sans"/>
                <a:sym typeface="DM Sans"/>
              </a:rPr>
              <a:t>03</a:t>
            </a:r>
            <a:endParaRPr/>
          </a:p>
        </p:txBody>
      </p:sp>
      <p:sp>
        <p:nvSpPr>
          <p:cNvPr id="71" name="Google Shape;71;p28"/>
          <p:cNvSpPr/>
          <p:nvPr/>
        </p:nvSpPr>
        <p:spPr>
          <a:xfrm>
            <a:off x="6807101" y="2607119"/>
            <a:ext cx="790210" cy="790210"/>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a:solidFill>
                  <a:schemeClr val="accent1"/>
                </a:solidFill>
                <a:latin typeface="DM Sans"/>
                <a:ea typeface="DM Sans"/>
                <a:cs typeface="DM Sans"/>
                <a:sym typeface="DM Sans"/>
              </a:rPr>
              <a:t>02</a:t>
            </a:r>
            <a:endParaRPr/>
          </a:p>
        </p:txBody>
      </p:sp>
      <p:sp>
        <p:nvSpPr>
          <p:cNvPr id="72" name="Google Shape;72;p28"/>
          <p:cNvSpPr/>
          <p:nvPr/>
        </p:nvSpPr>
        <p:spPr>
          <a:xfrm>
            <a:off x="2498607" y="2582414"/>
            <a:ext cx="790210" cy="790209"/>
          </a:xfrm>
          <a:prstGeom prst="ellipse">
            <a:avLst/>
          </a:prstGeom>
          <a:noFill/>
          <a:ln cap="flat" cmpd="sng" w="12700">
            <a:solidFill>
              <a:srgbClr val="CADAFF"/>
            </a:solidFill>
            <a:prstDash val="solid"/>
            <a:miter lim="800000"/>
            <a:headEnd len="sm" w="sm" type="none"/>
            <a:tailEnd len="sm" w="sm" type="none"/>
          </a:ln>
          <a:effectLst>
            <a:outerShdw blurRad="774700" sx="101000" rotWithShape="0" algn="tl" dir="3000000" dist="393700" sy="101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a:solidFill>
                  <a:schemeClr val="accent1"/>
                </a:solidFill>
                <a:latin typeface="DM Sans"/>
                <a:ea typeface="DM Sans"/>
                <a:cs typeface="DM Sans"/>
                <a:sym typeface="DM Sans"/>
              </a:rPr>
              <a:t>01</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73" name="Shape 73"/>
        <p:cNvGrpSpPr/>
        <p:nvPr/>
      </p:nvGrpSpPr>
      <p:grpSpPr>
        <a:xfrm>
          <a:off x="0" y="0"/>
          <a:ext cx="0" cy="0"/>
          <a:chOff x="0" y="0"/>
          <a:chExt cx="0" cy="0"/>
        </a:xfrm>
      </p:grpSpPr>
      <p:sp>
        <p:nvSpPr>
          <p:cNvPr id="74" name="Google Shape;74;p29"/>
          <p:cNvSpPr txBox="1"/>
          <p:nvPr>
            <p:ph type="title"/>
          </p:nvPr>
        </p:nvSpPr>
        <p:spPr>
          <a:xfrm>
            <a:off x="838200" y="598805"/>
            <a:ext cx="10515600" cy="5594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4FF7"/>
              </a:buClr>
              <a:buSzPts val="4000"/>
              <a:buFont typeface="DM Sans"/>
              <a:buNone/>
              <a:defRPr>
                <a:solidFill>
                  <a:srgbClr val="014FF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9"/>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29"/>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7" name="Google Shape;77;p29"/>
          <p:cNvSpPr txBox="1"/>
          <p:nvPr>
            <p:ph idx="1" type="body"/>
          </p:nvPr>
        </p:nvSpPr>
        <p:spPr>
          <a:xfrm>
            <a:off x="4277360" y="4518025"/>
            <a:ext cx="3225800" cy="8464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9"/>
          <p:cNvSpPr txBox="1"/>
          <p:nvPr>
            <p:ph idx="2" type="body"/>
          </p:nvPr>
        </p:nvSpPr>
        <p:spPr>
          <a:xfrm>
            <a:off x="7716520" y="4518025"/>
            <a:ext cx="3205480" cy="8464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9"/>
          <p:cNvSpPr txBox="1"/>
          <p:nvPr>
            <p:ph idx="3" type="body"/>
          </p:nvPr>
        </p:nvSpPr>
        <p:spPr>
          <a:xfrm>
            <a:off x="838200" y="1327785"/>
            <a:ext cx="9636760" cy="7956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400"/>
              <a:buFont typeface="DM Sans"/>
              <a:buNone/>
              <a:defRPr sz="1400"/>
            </a:lvl2pPr>
            <a:lvl3pPr indent="-228600" lvl="2" marL="1371600" algn="l">
              <a:lnSpc>
                <a:spcPct val="90000"/>
              </a:lnSpc>
              <a:spcBef>
                <a:spcPts val="500"/>
              </a:spcBef>
              <a:spcAft>
                <a:spcPts val="0"/>
              </a:spcAft>
              <a:buClr>
                <a:schemeClr val="dk1"/>
              </a:buClr>
              <a:buSzPts val="1400"/>
              <a:buNone/>
              <a:defRPr b="0" i="0" sz="140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9"/>
          <p:cNvSpPr txBox="1"/>
          <p:nvPr>
            <p:ph idx="4" type="body"/>
          </p:nvPr>
        </p:nvSpPr>
        <p:spPr>
          <a:xfrm>
            <a:off x="838200" y="4518025"/>
            <a:ext cx="3225800" cy="8464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200"/>
              <a:buNone/>
              <a:defRPr b="0" i="0">
                <a:latin typeface="DM Sans"/>
                <a:ea typeface="DM Sans"/>
                <a:cs typeface="DM Sans"/>
                <a:sym typeface="DM Sans"/>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p:nvPr>
            <p:ph idx="5" type="pic"/>
          </p:nvPr>
        </p:nvSpPr>
        <p:spPr>
          <a:xfrm>
            <a:off x="931026" y="2323050"/>
            <a:ext cx="2943999" cy="2034690"/>
          </a:xfrm>
          <a:prstGeom prst="rect">
            <a:avLst/>
          </a:prstGeom>
          <a:solidFill>
            <a:srgbClr val="F2F2F2"/>
          </a:solidFill>
          <a:ln>
            <a:noFill/>
          </a:ln>
        </p:spPr>
      </p:sp>
      <p:sp>
        <p:nvSpPr>
          <p:cNvPr id="82" name="Google Shape;82;p29"/>
          <p:cNvSpPr/>
          <p:nvPr>
            <p:ph idx="6" type="pic"/>
          </p:nvPr>
        </p:nvSpPr>
        <p:spPr>
          <a:xfrm>
            <a:off x="4365106" y="2323050"/>
            <a:ext cx="2943999" cy="2034690"/>
          </a:xfrm>
          <a:prstGeom prst="rect">
            <a:avLst/>
          </a:prstGeom>
          <a:solidFill>
            <a:srgbClr val="F2F2F2"/>
          </a:solidFill>
          <a:ln>
            <a:noFill/>
          </a:ln>
        </p:spPr>
      </p:sp>
      <p:sp>
        <p:nvSpPr>
          <p:cNvPr id="83" name="Google Shape;83;p29"/>
          <p:cNvSpPr/>
          <p:nvPr>
            <p:ph idx="7" type="pic"/>
          </p:nvPr>
        </p:nvSpPr>
        <p:spPr>
          <a:xfrm>
            <a:off x="7799186" y="2323050"/>
            <a:ext cx="2943999" cy="2034690"/>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spTree>
      <p:nvGrpSpPr>
        <p:cNvPr id="84" name="Shape 84"/>
        <p:cNvGrpSpPr/>
        <p:nvPr/>
      </p:nvGrpSpPr>
      <p:grpSpPr>
        <a:xfrm>
          <a:off x="0" y="0"/>
          <a:ext cx="0" cy="0"/>
          <a:chOff x="0" y="0"/>
          <a:chExt cx="0" cy="0"/>
        </a:xfrm>
      </p:grpSpPr>
      <p:sp>
        <p:nvSpPr>
          <p:cNvPr id="85" name="Google Shape;85;p30"/>
          <p:cNvSpPr txBox="1"/>
          <p:nvPr>
            <p:ph type="title"/>
          </p:nvPr>
        </p:nvSpPr>
        <p:spPr>
          <a:xfrm>
            <a:off x="838200" y="598805"/>
            <a:ext cx="10515600" cy="5594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14FF7"/>
              </a:buClr>
              <a:buSzPts val="4000"/>
              <a:buFont typeface="DM Sans"/>
              <a:buNone/>
              <a:defRPr>
                <a:solidFill>
                  <a:srgbClr val="014FF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0"/>
          <p:cNvSpPr txBox="1"/>
          <p:nvPr>
            <p:ph idx="10" type="dt"/>
          </p:nvPr>
        </p:nvSpPr>
        <p:spPr>
          <a:xfrm>
            <a:off x="9550400" y="6346190"/>
            <a:ext cx="142748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a:solidFill>
                  <a:schemeClr val="dk1"/>
                </a:solidFill>
                <a:latin typeface="DM Sans"/>
                <a:ea typeface="DM Sans"/>
                <a:cs typeface="DM Sans"/>
                <a:sym typeface="DM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30"/>
          <p:cNvSpPr txBox="1"/>
          <p:nvPr>
            <p:ph idx="12" type="sldNum"/>
          </p:nvPr>
        </p:nvSpPr>
        <p:spPr>
          <a:xfrm>
            <a:off x="10982960" y="6356350"/>
            <a:ext cx="482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88" name="Google Shape;88;p30"/>
          <p:cNvSpPr txBox="1"/>
          <p:nvPr>
            <p:ph idx="1" type="body"/>
          </p:nvPr>
        </p:nvSpPr>
        <p:spPr>
          <a:xfrm>
            <a:off x="4958080" y="4954905"/>
            <a:ext cx="3225800" cy="8464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Font typeface="DM Sans"/>
              <a:buNone/>
              <a:defRPr sz="1400"/>
            </a:lvl2pPr>
            <a:lvl3pPr indent="-228600" lvl="2" marL="1371600" algn="l">
              <a:lnSpc>
                <a:spcPct val="90000"/>
              </a:lnSpc>
              <a:spcBef>
                <a:spcPts val="500"/>
              </a:spcBef>
              <a:spcAft>
                <a:spcPts val="0"/>
              </a:spcAft>
              <a:buClr>
                <a:schemeClr val="dk1"/>
              </a:buClr>
              <a:buSzPts val="1400"/>
              <a:buNone/>
              <a:defRPr sz="1400"/>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0"/>
          <p:cNvSpPr/>
          <p:nvPr/>
        </p:nvSpPr>
        <p:spPr>
          <a:xfrm>
            <a:off x="1066312" y="1478989"/>
            <a:ext cx="1110479" cy="876962"/>
          </a:xfrm>
          <a:custGeom>
            <a:rect b="b" l="l" r="r" t="t"/>
            <a:pathLst>
              <a:path extrusionOk="0" h="104394" w="132192">
                <a:moveTo>
                  <a:pt x="104993" y="0"/>
                </a:moveTo>
                <a:lnTo>
                  <a:pt x="132192" y="15799"/>
                </a:lnTo>
                <a:cubicBezTo>
                  <a:pt x="120726" y="33931"/>
                  <a:pt x="114793" y="52330"/>
                  <a:pt x="114393" y="70996"/>
                </a:cubicBezTo>
                <a:lnTo>
                  <a:pt x="114393" y="104394"/>
                </a:lnTo>
                <a:lnTo>
                  <a:pt x="68596" y="104394"/>
                </a:lnTo>
                <a:lnTo>
                  <a:pt x="68596" y="74396"/>
                </a:lnTo>
                <a:cubicBezTo>
                  <a:pt x="68596" y="61863"/>
                  <a:pt x="72095" y="48497"/>
                  <a:pt x="79095" y="34298"/>
                </a:cubicBezTo>
                <a:cubicBezTo>
                  <a:pt x="86095" y="20099"/>
                  <a:pt x="94727" y="8666"/>
                  <a:pt x="104993" y="0"/>
                </a:cubicBezTo>
                <a:close/>
                <a:moveTo>
                  <a:pt x="36398" y="0"/>
                </a:moveTo>
                <a:lnTo>
                  <a:pt x="63596" y="15799"/>
                </a:lnTo>
                <a:cubicBezTo>
                  <a:pt x="52130" y="33931"/>
                  <a:pt x="46197" y="52330"/>
                  <a:pt x="45797" y="70996"/>
                </a:cubicBezTo>
                <a:lnTo>
                  <a:pt x="45797" y="104394"/>
                </a:lnTo>
                <a:lnTo>
                  <a:pt x="0" y="104394"/>
                </a:lnTo>
                <a:lnTo>
                  <a:pt x="0" y="74396"/>
                </a:lnTo>
                <a:cubicBezTo>
                  <a:pt x="0" y="61863"/>
                  <a:pt x="3500" y="48497"/>
                  <a:pt x="10499" y="34298"/>
                </a:cubicBezTo>
                <a:cubicBezTo>
                  <a:pt x="17499" y="20099"/>
                  <a:pt x="26132" y="8666"/>
                  <a:pt x="36398" y="0"/>
                </a:cubicBezTo>
                <a:close/>
              </a:path>
            </a:pathLst>
          </a:custGeom>
          <a:solidFill>
            <a:srgbClr val="CADA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30"/>
          <p:cNvSpPr/>
          <p:nvPr/>
        </p:nvSpPr>
        <p:spPr>
          <a:xfrm>
            <a:off x="7467722" y="1627658"/>
            <a:ext cx="3358477" cy="3304554"/>
          </a:xfrm>
          <a:custGeom>
            <a:rect b="b" l="l" r="r" t="t"/>
            <a:pathLst>
              <a:path extrusionOk="0" h="1799691" w="1829058">
                <a:moveTo>
                  <a:pt x="1194961" y="634918"/>
                </a:moveTo>
                <a:cubicBezTo>
                  <a:pt x="1345340" y="785549"/>
                  <a:pt x="1637474" y="860818"/>
                  <a:pt x="1810879" y="893848"/>
                </a:cubicBezTo>
                <a:cubicBezTo>
                  <a:pt x="1822970" y="896111"/>
                  <a:pt x="1830939" y="907763"/>
                  <a:pt x="1828674" y="919871"/>
                </a:cubicBezTo>
                <a:cubicBezTo>
                  <a:pt x="1826987" y="928925"/>
                  <a:pt x="1819918" y="936007"/>
                  <a:pt x="1810879" y="937699"/>
                </a:cubicBezTo>
                <a:cubicBezTo>
                  <a:pt x="1637380" y="970635"/>
                  <a:pt x="1345245" y="1045998"/>
                  <a:pt x="1194961" y="1196630"/>
                </a:cubicBezTo>
                <a:cubicBezTo>
                  <a:pt x="1053395" y="1338434"/>
                  <a:pt x="978443" y="1606001"/>
                  <a:pt x="942625" y="1781880"/>
                </a:cubicBezTo>
                <a:cubicBezTo>
                  <a:pt x="940092" y="1793992"/>
                  <a:pt x="928239" y="1801746"/>
                  <a:pt x="916151" y="1799212"/>
                </a:cubicBezTo>
                <a:cubicBezTo>
                  <a:pt x="907084" y="1797304"/>
                  <a:pt x="900127" y="1789996"/>
                  <a:pt x="898658" y="1780836"/>
                </a:cubicBezTo>
                <a:cubicBezTo>
                  <a:pt x="873263" y="1616822"/>
                  <a:pt x="806934" y="1369851"/>
                  <a:pt x="634098" y="1196630"/>
                </a:cubicBezTo>
                <a:cubicBezTo>
                  <a:pt x="483719" y="1045998"/>
                  <a:pt x="191490" y="970635"/>
                  <a:pt x="18181" y="937699"/>
                </a:cubicBezTo>
                <a:cubicBezTo>
                  <a:pt x="6092" y="935437"/>
                  <a:pt x="-1876" y="923785"/>
                  <a:pt x="383" y="911676"/>
                </a:cubicBezTo>
                <a:cubicBezTo>
                  <a:pt x="2072" y="902622"/>
                  <a:pt x="9143" y="895541"/>
                  <a:pt x="18181" y="893848"/>
                </a:cubicBezTo>
                <a:cubicBezTo>
                  <a:pt x="191585" y="860818"/>
                  <a:pt x="483814" y="785549"/>
                  <a:pt x="634098" y="634918"/>
                </a:cubicBezTo>
                <a:cubicBezTo>
                  <a:pt x="784382" y="484287"/>
                  <a:pt x="859713" y="191661"/>
                  <a:pt x="892688" y="17965"/>
                </a:cubicBezTo>
                <a:cubicBezTo>
                  <a:pt x="895084" y="5882"/>
                  <a:pt x="906804" y="-1968"/>
                  <a:pt x="918867" y="431"/>
                </a:cubicBezTo>
                <a:cubicBezTo>
                  <a:pt x="927706" y="2190"/>
                  <a:pt x="934616" y="9111"/>
                  <a:pt x="936371" y="17965"/>
                </a:cubicBezTo>
                <a:cubicBezTo>
                  <a:pt x="969346" y="191661"/>
                  <a:pt x="1044583" y="484287"/>
                  <a:pt x="1194961" y="63491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0"/>
          <p:cNvSpPr txBox="1"/>
          <p:nvPr>
            <p:ph idx="2" type="body"/>
          </p:nvPr>
        </p:nvSpPr>
        <p:spPr>
          <a:xfrm>
            <a:off x="1173480" y="2160905"/>
            <a:ext cx="6131560" cy="26955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b="1" sz="32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theme" Target="../theme/theme1.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598805"/>
            <a:ext cx="10515600" cy="55943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DM Sans"/>
              <a:buNone/>
              <a:defRPr b="0" i="0" sz="4000" u="none" cap="none" strike="noStrike">
                <a:solidFill>
                  <a:schemeClr val="dk1"/>
                </a:solidFill>
                <a:latin typeface="DM Sans"/>
                <a:ea typeface="DM Sans"/>
                <a:cs typeface="DM Sans"/>
                <a:sym typeface="DM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59194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DM Sans"/>
                <a:ea typeface="DM Sans"/>
                <a:cs typeface="DM Sans"/>
                <a:sym typeface="DM Sans"/>
              </a:defRPr>
            </a:lvl1pPr>
            <a:lvl2pPr indent="-228600" lvl="1" marL="914400" marR="0" rtl="0" algn="l">
              <a:lnSpc>
                <a:spcPct val="90000"/>
              </a:lnSpc>
              <a:spcBef>
                <a:spcPts val="500"/>
              </a:spcBef>
              <a:spcAft>
                <a:spcPts val="0"/>
              </a:spcAft>
              <a:buClr>
                <a:schemeClr val="dk1"/>
              </a:buClr>
              <a:buSzPts val="1200"/>
              <a:buFont typeface="DM Sans"/>
              <a:buNone/>
              <a:defRPr b="0" i="0" sz="1200" u="none" cap="none" strike="noStrike">
                <a:solidFill>
                  <a:schemeClr val="dk1"/>
                </a:solidFill>
                <a:latin typeface="DM Sans"/>
                <a:ea typeface="DM Sans"/>
                <a:cs typeface="DM Sans"/>
                <a:sym typeface="DM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4"/>
          <p:cNvPicPr preferRelativeResize="0"/>
          <p:nvPr/>
        </p:nvPicPr>
        <p:blipFill rotWithShape="1">
          <a:blip r:embed="rId1">
            <a:alphaModFix/>
          </a:blip>
          <a:srcRect b="0" l="0" r="0" t="0"/>
          <a:stretch/>
        </p:blipFill>
        <p:spPr>
          <a:xfrm>
            <a:off x="14138592" y="8400552"/>
            <a:ext cx="427355" cy="204841"/>
          </a:xfrm>
          <a:prstGeom prst="rect">
            <a:avLst/>
          </a:prstGeom>
          <a:noFill/>
          <a:ln>
            <a:noFill/>
          </a:ln>
        </p:spPr>
      </p:pic>
      <p:sp>
        <p:nvSpPr>
          <p:cNvPr id="13" name="Google Shape;13;p14"/>
          <p:cNvSpPr txBox="1"/>
          <p:nvPr/>
        </p:nvSpPr>
        <p:spPr>
          <a:xfrm>
            <a:off x="1339599" y="8449112"/>
            <a:ext cx="2787901" cy="10772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700" u="none" cap="none" strike="noStrike">
                <a:solidFill>
                  <a:srgbClr val="C6C6C6"/>
                </a:solidFill>
                <a:latin typeface="DM Sans"/>
                <a:ea typeface="DM Sans"/>
                <a:cs typeface="DM Sans"/>
                <a:sym typeface="DM Sans"/>
              </a:rPr>
              <a:t>CONFIDENTIAL &amp; RESTRICTED</a:t>
            </a:r>
            <a:endParaRPr sz="700">
              <a:solidFill>
                <a:srgbClr val="C6C6C6"/>
              </a:solidFill>
              <a:latin typeface="DM Sans"/>
              <a:ea typeface="DM Sans"/>
              <a:cs typeface="DM Sans"/>
              <a:sym typeface="DM Sans"/>
            </a:endParaRPr>
          </a:p>
        </p:txBody>
      </p:sp>
      <p:grpSp>
        <p:nvGrpSpPr>
          <p:cNvPr id="14" name="Google Shape;14;p14"/>
          <p:cNvGrpSpPr/>
          <p:nvPr/>
        </p:nvGrpSpPr>
        <p:grpSpPr>
          <a:xfrm>
            <a:off x="838199" y="6376988"/>
            <a:ext cx="10588307" cy="163985"/>
            <a:chOff x="1339599" y="8400552"/>
            <a:chExt cx="13226348" cy="204841"/>
          </a:xfrm>
        </p:grpSpPr>
        <p:pic>
          <p:nvPicPr>
            <p:cNvPr id="15" name="Google Shape;15;p14"/>
            <p:cNvPicPr preferRelativeResize="0"/>
            <p:nvPr/>
          </p:nvPicPr>
          <p:blipFill rotWithShape="1">
            <a:blip r:embed="rId1">
              <a:alphaModFix/>
            </a:blip>
            <a:srcRect b="0" l="0" r="0" t="0"/>
            <a:stretch/>
          </p:blipFill>
          <p:spPr>
            <a:xfrm>
              <a:off x="14138592" y="8400552"/>
              <a:ext cx="427355" cy="204841"/>
            </a:xfrm>
            <a:prstGeom prst="rect">
              <a:avLst/>
            </a:prstGeom>
            <a:noFill/>
            <a:ln>
              <a:noFill/>
            </a:ln>
          </p:spPr>
        </p:pic>
        <p:sp>
          <p:nvSpPr>
            <p:cNvPr id="16" name="Google Shape;16;p14"/>
            <p:cNvSpPr txBox="1"/>
            <p:nvPr/>
          </p:nvSpPr>
          <p:spPr>
            <a:xfrm>
              <a:off x="1339599" y="8449112"/>
              <a:ext cx="2787901" cy="10772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C6C6C6"/>
                </a:buClr>
                <a:buSzPts val="700"/>
                <a:buFont typeface="DM Sans"/>
                <a:buNone/>
              </a:pPr>
              <a:r>
                <a:rPr b="0" i="0" lang="en-US" sz="700" u="none" cap="none" strike="noStrike">
                  <a:solidFill>
                    <a:srgbClr val="C6C6C6"/>
                  </a:solidFill>
                  <a:latin typeface="DM Sans"/>
                  <a:ea typeface="DM Sans"/>
                  <a:cs typeface="DM Sans"/>
                  <a:sym typeface="DM Sans"/>
                </a:rPr>
                <a:t>CONFIDENTIAL &amp; RESTRICTED</a:t>
              </a:r>
              <a:endParaRPr b="0" i="0" sz="700" u="none" cap="none" strike="noStrike">
                <a:solidFill>
                  <a:srgbClr val="C6C6C6"/>
                </a:solidFill>
                <a:latin typeface="DM Sans"/>
                <a:ea typeface="DM Sans"/>
                <a:cs typeface="DM Sans"/>
                <a:sym typeface="DM Sans"/>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0" name="Google Shape;1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8.png"/><Relationship Id="rId4" Type="http://schemas.openxmlformats.org/officeDocument/2006/relationships/image" Target="../media/image11.jp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20" Type="http://schemas.openxmlformats.org/officeDocument/2006/relationships/image" Target="../media/image25.png"/><Relationship Id="rId11" Type="http://schemas.openxmlformats.org/officeDocument/2006/relationships/image" Target="../media/image20.png"/><Relationship Id="rId22" Type="http://schemas.openxmlformats.org/officeDocument/2006/relationships/image" Target="../media/image26.png"/><Relationship Id="rId10" Type="http://schemas.openxmlformats.org/officeDocument/2006/relationships/image" Target="../media/image18.png"/><Relationship Id="rId21" Type="http://schemas.openxmlformats.org/officeDocument/2006/relationships/image" Target="../media/image39.png"/><Relationship Id="rId13" Type="http://schemas.openxmlformats.org/officeDocument/2006/relationships/image" Target="../media/image22.png"/><Relationship Id="rId12" Type="http://schemas.openxmlformats.org/officeDocument/2006/relationships/image" Target="../media/image10.png"/><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38.png"/><Relationship Id="rId4" Type="http://schemas.openxmlformats.org/officeDocument/2006/relationships/image" Target="../media/image5.png"/><Relationship Id="rId9" Type="http://schemas.openxmlformats.org/officeDocument/2006/relationships/image" Target="../media/image7.png"/><Relationship Id="rId15" Type="http://schemas.openxmlformats.org/officeDocument/2006/relationships/image" Target="../media/image19.png"/><Relationship Id="rId14" Type="http://schemas.openxmlformats.org/officeDocument/2006/relationships/image" Target="../media/image23.png"/><Relationship Id="rId17" Type="http://schemas.openxmlformats.org/officeDocument/2006/relationships/image" Target="../media/image6.png"/><Relationship Id="rId16" Type="http://schemas.openxmlformats.org/officeDocument/2006/relationships/image" Target="../media/image14.png"/><Relationship Id="rId5" Type="http://schemas.openxmlformats.org/officeDocument/2006/relationships/image" Target="../media/image9.jpg"/><Relationship Id="rId19" Type="http://schemas.openxmlformats.org/officeDocument/2006/relationships/image" Target="../media/image24.png"/><Relationship Id="rId6" Type="http://schemas.openxmlformats.org/officeDocument/2006/relationships/image" Target="../media/image8.png"/><Relationship Id="rId18" Type="http://schemas.openxmlformats.org/officeDocument/2006/relationships/image" Target="../media/image21.jpg"/><Relationship Id="rId7" Type="http://schemas.openxmlformats.org/officeDocument/2006/relationships/image" Target="../media/image12.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38.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6.jpg"/><Relationship Id="rId4" Type="http://schemas.openxmlformats.org/officeDocument/2006/relationships/image" Target="../media/image28.png"/><Relationship Id="rId5" Type="http://schemas.openxmlformats.org/officeDocument/2006/relationships/image" Target="../media/image37.png"/><Relationship Id="rId6" Type="http://schemas.openxmlformats.org/officeDocument/2006/relationships/image" Target="../media/image34.png"/><Relationship Id="rId7" Type="http://schemas.openxmlformats.org/officeDocument/2006/relationships/image" Target="../media/image30.jpg"/><Relationship Id="rId8"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p:nvPr/>
        </p:nvSpPr>
        <p:spPr>
          <a:xfrm>
            <a:off x="4480421" y="2671418"/>
            <a:ext cx="7156103" cy="1665033"/>
          </a:xfrm>
          <a:prstGeom prst="roundRect">
            <a:avLst>
              <a:gd fmla="val 16667" name="adj"/>
            </a:avLst>
          </a:prstGeom>
          <a:solidFill>
            <a:schemeClr val="accent1"/>
          </a:solidFill>
          <a:ln cap="flat" cmpd="sng" w="12700">
            <a:solidFill>
              <a:srgbClr val="FFBFD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 name="Google Shape;209;p6"/>
          <p:cNvSpPr/>
          <p:nvPr/>
        </p:nvSpPr>
        <p:spPr>
          <a:xfrm>
            <a:off x="4569244" y="2722842"/>
            <a:ext cx="7156103" cy="1665033"/>
          </a:xfrm>
          <a:prstGeom prst="roundRect">
            <a:avLst>
              <a:gd fmla="val 16667" name="adj"/>
            </a:avLst>
          </a:prstGeom>
          <a:solidFill>
            <a:srgbClr val="003BB9"/>
          </a:solidFill>
          <a:ln cap="flat" cmpd="sng" w="12700">
            <a:solidFill>
              <a:srgbClr val="95B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6"/>
          <p:cNvSpPr/>
          <p:nvPr/>
        </p:nvSpPr>
        <p:spPr>
          <a:xfrm>
            <a:off x="0" y="0"/>
            <a:ext cx="397328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DM Sans"/>
              <a:ea typeface="DM Sans"/>
              <a:cs typeface="DM Sans"/>
              <a:sym typeface="DM Sans"/>
            </a:endParaRPr>
          </a:p>
        </p:txBody>
      </p:sp>
      <p:sp>
        <p:nvSpPr>
          <p:cNvPr id="211" name="Google Shape;211;p6"/>
          <p:cNvSpPr txBox="1"/>
          <p:nvPr/>
        </p:nvSpPr>
        <p:spPr>
          <a:xfrm>
            <a:off x="6302913" y="3241054"/>
            <a:ext cx="350987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FF"/>
                </a:solidFill>
                <a:latin typeface="DM Sans"/>
                <a:ea typeface="DM Sans"/>
                <a:cs typeface="DM Sans"/>
                <a:sym typeface="DM Sans"/>
              </a:rPr>
              <a:t>Kenichi Shibata</a:t>
            </a:r>
            <a:endParaRPr b="1" i="0" sz="1800" u="none" cap="none" strike="noStrike">
              <a:solidFill>
                <a:srgbClr val="FFFFFF"/>
              </a:solidFill>
              <a:latin typeface="DM Sans"/>
              <a:ea typeface="DM Sans"/>
              <a:cs typeface="DM Sans"/>
              <a:sym typeface="DM Sans"/>
            </a:endParaRPr>
          </a:p>
          <a:p>
            <a:pPr indent="0" lvl="0" marL="0" marR="0" rtl="0" algn="l">
              <a:spcBef>
                <a:spcPts val="0"/>
              </a:spcBef>
              <a:spcAft>
                <a:spcPts val="0"/>
              </a:spcAft>
              <a:buNone/>
            </a:pPr>
            <a:r>
              <a:rPr lang="en-US" sz="1400">
                <a:solidFill>
                  <a:srgbClr val="FFFFFF"/>
                </a:solidFill>
                <a:latin typeface="DM Sans"/>
                <a:ea typeface="DM Sans"/>
                <a:cs typeface="DM Sans"/>
                <a:sym typeface="DM Sans"/>
              </a:rPr>
              <a:t>DevSecOps Lead, esure</a:t>
            </a:r>
            <a:endParaRPr b="0" i="0" sz="1400" u="none" cap="none" strike="noStrike">
              <a:solidFill>
                <a:srgbClr val="FFFFFF"/>
              </a:solidFill>
              <a:latin typeface="DM Sans"/>
              <a:ea typeface="DM Sans"/>
              <a:cs typeface="DM Sans"/>
              <a:sym typeface="DM Sans"/>
            </a:endParaRPr>
          </a:p>
        </p:txBody>
      </p:sp>
      <p:pic>
        <p:nvPicPr>
          <p:cNvPr descr="A person taking a selfie&#10;&#10;AI-generated content may be incorrect." id="212" name="Google Shape;212;p6"/>
          <p:cNvPicPr preferRelativeResize="0"/>
          <p:nvPr/>
        </p:nvPicPr>
        <p:blipFill rotWithShape="1">
          <a:blip r:embed="rId3">
            <a:alphaModFix/>
          </a:blip>
          <a:srcRect b="217" l="0" r="0" t="217"/>
          <a:stretch/>
        </p:blipFill>
        <p:spPr>
          <a:xfrm>
            <a:off x="4866508" y="2931826"/>
            <a:ext cx="1205755" cy="1200500"/>
          </a:xfrm>
          <a:prstGeom prst="flowChartConnector">
            <a:avLst/>
          </a:prstGeom>
          <a:noFill/>
          <a:ln>
            <a:noFill/>
          </a:ln>
        </p:spPr>
      </p:pic>
      <p:pic>
        <p:nvPicPr>
          <p:cNvPr descr="A blue letter with white background&#10;&#10;AI-generated content may be incorrect." id="213" name="Google Shape;213;p6"/>
          <p:cNvPicPr preferRelativeResize="0"/>
          <p:nvPr/>
        </p:nvPicPr>
        <p:blipFill rotWithShape="1">
          <a:blip r:embed="rId4">
            <a:alphaModFix/>
          </a:blip>
          <a:srcRect b="0" l="0" r="0" t="0"/>
          <a:stretch/>
        </p:blipFill>
        <p:spPr>
          <a:xfrm>
            <a:off x="318221" y="3060122"/>
            <a:ext cx="3339812" cy="7377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DevSecOps at esure:</a:t>
            </a:r>
            <a:r>
              <a:rPr lang="en-US" sz="4000"/>
              <a:t> From alert overload to a pragmatic security roadmap</a:t>
            </a:r>
            <a:endParaRPr/>
          </a:p>
        </p:txBody>
      </p:sp>
      <p:pic>
        <p:nvPicPr>
          <p:cNvPr id="220" name="Google Shape;220;p7"/>
          <p:cNvPicPr preferRelativeResize="0"/>
          <p:nvPr/>
        </p:nvPicPr>
        <p:blipFill rotWithShape="1">
          <a:blip r:embed="rId3">
            <a:alphaModFix/>
          </a:blip>
          <a:srcRect b="0" l="0" r="0" t="0"/>
          <a:stretch/>
        </p:blipFill>
        <p:spPr>
          <a:xfrm>
            <a:off x="10640291" y="6209983"/>
            <a:ext cx="1219200" cy="282892"/>
          </a:xfrm>
          <a:prstGeom prst="rect">
            <a:avLst/>
          </a:prstGeom>
          <a:noFill/>
          <a:ln>
            <a:noFill/>
          </a:ln>
        </p:spPr>
      </p:pic>
      <p:cxnSp>
        <p:nvCxnSpPr>
          <p:cNvPr id="221" name="Google Shape;221;p7"/>
          <p:cNvCxnSpPr/>
          <p:nvPr/>
        </p:nvCxnSpPr>
        <p:spPr>
          <a:xfrm>
            <a:off x="0" y="3050734"/>
            <a:ext cx="12192000" cy="0"/>
          </a:xfrm>
          <a:prstGeom prst="straightConnector1">
            <a:avLst/>
          </a:prstGeom>
          <a:noFill/>
          <a:ln cap="flat" cmpd="sng" w="38100">
            <a:solidFill>
              <a:schemeClr val="accent3"/>
            </a:solidFill>
            <a:prstDash val="solid"/>
            <a:miter lim="800000"/>
            <a:headEnd len="sm" w="sm" type="none"/>
            <a:tailEnd len="sm" w="sm" type="none"/>
          </a:ln>
        </p:spPr>
      </p:cxnSp>
      <p:grpSp>
        <p:nvGrpSpPr>
          <p:cNvPr id="222" name="Google Shape;222;p7"/>
          <p:cNvGrpSpPr/>
          <p:nvPr/>
        </p:nvGrpSpPr>
        <p:grpSpPr>
          <a:xfrm>
            <a:off x="961620" y="2936382"/>
            <a:ext cx="3011724" cy="2803995"/>
            <a:chOff x="961620" y="2936382"/>
            <a:chExt cx="3011724" cy="2803995"/>
          </a:xfrm>
        </p:grpSpPr>
        <p:sp>
          <p:nvSpPr>
            <p:cNvPr id="223" name="Google Shape;223;p7"/>
            <p:cNvSpPr/>
            <p:nvPr/>
          </p:nvSpPr>
          <p:spPr>
            <a:xfrm>
              <a:off x="1633148" y="2936382"/>
              <a:ext cx="229419" cy="229419"/>
            </a:xfrm>
            <a:prstGeom prst="flowChartConnector">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4" name="Google Shape;224;p7"/>
            <p:cNvGrpSpPr/>
            <p:nvPr/>
          </p:nvGrpSpPr>
          <p:grpSpPr>
            <a:xfrm rot="10800000">
              <a:off x="1709592" y="3130722"/>
              <a:ext cx="88464" cy="1680006"/>
              <a:chOff x="509752" y="960156"/>
              <a:chExt cx="88464" cy="1680006"/>
            </a:xfrm>
          </p:grpSpPr>
          <p:cxnSp>
            <p:nvCxnSpPr>
              <p:cNvPr id="225" name="Google Shape;225;p7"/>
              <p:cNvCxnSpPr/>
              <p:nvPr/>
            </p:nvCxnSpPr>
            <p:spPr>
              <a:xfrm flipH="1" rot="10800000">
                <a:off x="553984" y="1016383"/>
                <a:ext cx="307" cy="1623779"/>
              </a:xfrm>
              <a:prstGeom prst="straightConnector1">
                <a:avLst/>
              </a:prstGeom>
              <a:noFill/>
              <a:ln cap="flat" cmpd="sng" w="19050">
                <a:solidFill>
                  <a:schemeClr val="accent1"/>
                </a:solidFill>
                <a:prstDash val="solid"/>
                <a:round/>
                <a:headEnd len="sm" w="sm" type="none"/>
                <a:tailEnd len="sm" w="sm" type="none"/>
              </a:ln>
            </p:spPr>
          </p:cxnSp>
          <p:sp>
            <p:nvSpPr>
              <p:cNvPr id="226" name="Google Shape;226;p7"/>
              <p:cNvSpPr/>
              <p:nvPr/>
            </p:nvSpPr>
            <p:spPr>
              <a:xfrm>
                <a:off x="509752" y="960156"/>
                <a:ext cx="88464" cy="88464"/>
              </a:xfrm>
              <a:prstGeom prst="flowChartConnector">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27" name="Google Shape;227;p7"/>
            <p:cNvGrpSpPr/>
            <p:nvPr/>
          </p:nvGrpSpPr>
          <p:grpSpPr>
            <a:xfrm>
              <a:off x="961620" y="3283452"/>
              <a:ext cx="3011724" cy="2456925"/>
              <a:chOff x="664046" y="1388967"/>
              <a:chExt cx="1572473" cy="1282803"/>
            </a:xfrm>
          </p:grpSpPr>
          <p:sp>
            <p:nvSpPr>
              <p:cNvPr id="228" name="Google Shape;228;p7"/>
              <p:cNvSpPr/>
              <p:nvPr/>
            </p:nvSpPr>
            <p:spPr>
              <a:xfrm>
                <a:off x="670073" y="1388967"/>
                <a:ext cx="1565832" cy="1282803"/>
              </a:xfrm>
              <a:prstGeom prst="roundRect">
                <a:avLst>
                  <a:gd fmla="val 3733" name="adj"/>
                </a:avLst>
              </a:prstGeom>
              <a:solidFill>
                <a:schemeClr val="lt1"/>
              </a:solidFill>
              <a:ln cap="flat" cmpd="sng" w="9525">
                <a:solidFill>
                  <a:schemeClr val="accent1"/>
                </a:solidFill>
                <a:prstDash val="solid"/>
                <a:miter lim="8000"/>
                <a:headEnd len="sm" w="sm" type="none"/>
                <a:tailEnd len="sm" w="sm" type="none"/>
              </a:ln>
            </p:spPr>
            <p:txBody>
              <a:bodyPr anchorCtr="0" anchor="t" bIns="34275" lIns="68575" spcFirstLastPara="1" rIns="68575" wrap="square" tIns="34275">
                <a:noAutofit/>
              </a:bodyPr>
              <a:lstStyle/>
              <a:p>
                <a:pPr indent="0" lvl="0" marL="0" marR="0" rtl="1" algn="ctr">
                  <a:spcBef>
                    <a:spcPts val="0"/>
                  </a:spcBef>
                  <a:spcAft>
                    <a:spcPts val="0"/>
                  </a:spcAft>
                  <a:buClr>
                    <a:schemeClr val="dk1"/>
                  </a:buClr>
                  <a:buSzPts val="700"/>
                  <a:buFont typeface="Calibri"/>
                  <a:buNone/>
                </a:pPr>
                <a:r>
                  <a:t/>
                </a:r>
                <a:endParaRPr b="1" i="0" sz="700" u="none" cap="none" strike="noStrike">
                  <a:solidFill>
                    <a:srgbClr val="000000"/>
                  </a:solidFill>
                  <a:latin typeface="Calibri"/>
                  <a:ea typeface="Calibri"/>
                  <a:cs typeface="Calibri"/>
                  <a:sym typeface="Calibri"/>
                </a:endParaRPr>
              </a:p>
            </p:txBody>
          </p:sp>
          <p:sp>
            <p:nvSpPr>
              <p:cNvPr id="229" name="Google Shape;229;p7"/>
              <p:cNvSpPr txBox="1"/>
              <p:nvPr/>
            </p:nvSpPr>
            <p:spPr>
              <a:xfrm>
                <a:off x="715456" y="1672474"/>
                <a:ext cx="1479513" cy="948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SonarCloud: Code quality only, missed basic security (e.g., AWS keys not caught).</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Prisma Cloud: "1M+ vulnerabilities," no actionable prioritization = alert paralysis.</a:t>
                </a:r>
                <a:endParaRPr/>
              </a:p>
            </p:txBody>
          </p:sp>
          <p:sp>
            <p:nvSpPr>
              <p:cNvPr id="230" name="Google Shape;230;p7"/>
              <p:cNvSpPr txBox="1"/>
              <p:nvPr/>
            </p:nvSpPr>
            <p:spPr>
              <a:xfrm>
                <a:off x="664046" y="1459500"/>
                <a:ext cx="1572473" cy="1928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2"/>
                    </a:solidFill>
                    <a:latin typeface="Calibri"/>
                    <a:ea typeface="Calibri"/>
                    <a:cs typeface="Calibri"/>
                    <a:sym typeface="Calibri"/>
                  </a:rPr>
                  <a:t>Our Initial Pains</a:t>
                </a:r>
                <a:endParaRPr b="1" sz="1800">
                  <a:solidFill>
                    <a:schemeClr val="dk2"/>
                  </a:solidFill>
                  <a:latin typeface="Calibri"/>
                  <a:ea typeface="Calibri"/>
                  <a:cs typeface="Calibri"/>
                  <a:sym typeface="Calibri"/>
                </a:endParaRPr>
              </a:p>
            </p:txBody>
          </p:sp>
        </p:grpSp>
      </p:grpSp>
      <p:grpSp>
        <p:nvGrpSpPr>
          <p:cNvPr id="231" name="Google Shape;231;p7"/>
          <p:cNvGrpSpPr/>
          <p:nvPr/>
        </p:nvGrpSpPr>
        <p:grpSpPr>
          <a:xfrm>
            <a:off x="4407258" y="1829418"/>
            <a:ext cx="3011724" cy="4842229"/>
            <a:chOff x="4407258" y="1829418"/>
            <a:chExt cx="3011724" cy="4842229"/>
          </a:xfrm>
        </p:grpSpPr>
        <p:pic>
          <p:nvPicPr>
            <p:cNvPr id="232" name="Google Shape;232;p7"/>
            <p:cNvPicPr preferRelativeResize="0"/>
            <p:nvPr/>
          </p:nvPicPr>
          <p:blipFill rotWithShape="1">
            <a:blip r:embed="rId4">
              <a:alphaModFix/>
            </a:blip>
            <a:srcRect b="3275" l="2649" r="2669" t="1353"/>
            <a:stretch/>
          </p:blipFill>
          <p:spPr>
            <a:xfrm>
              <a:off x="4561256" y="1829418"/>
              <a:ext cx="2703729" cy="4118046"/>
            </a:xfrm>
            <a:prstGeom prst="roundRect">
              <a:avLst>
                <a:gd fmla="val 3042" name="adj"/>
              </a:avLst>
            </a:prstGeom>
            <a:noFill/>
            <a:ln>
              <a:noFill/>
            </a:ln>
          </p:spPr>
        </p:pic>
        <p:sp>
          <p:nvSpPr>
            <p:cNvPr id="233" name="Google Shape;233;p7"/>
            <p:cNvSpPr txBox="1"/>
            <p:nvPr/>
          </p:nvSpPr>
          <p:spPr>
            <a:xfrm>
              <a:off x="4407258" y="6025316"/>
              <a:ext cx="301172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2"/>
                  </a:solidFill>
                  <a:latin typeface="Calibri"/>
                  <a:ea typeface="Calibri"/>
                  <a:cs typeface="Calibri"/>
                  <a:sym typeface="Calibri"/>
                </a:rPr>
                <a:t>How should we rebuild our DevSecOps program?</a:t>
              </a:r>
              <a:endParaRPr b="1" sz="1800">
                <a:solidFill>
                  <a:schemeClr val="dk2"/>
                </a:solidFill>
                <a:latin typeface="Calibri"/>
                <a:ea typeface="Calibri"/>
                <a:cs typeface="Calibri"/>
                <a:sym typeface="Calibri"/>
              </a:endParaRPr>
            </a:p>
          </p:txBody>
        </p:sp>
      </p:grpSp>
      <p:grpSp>
        <p:nvGrpSpPr>
          <p:cNvPr id="234" name="Google Shape;234;p7"/>
          <p:cNvGrpSpPr/>
          <p:nvPr/>
        </p:nvGrpSpPr>
        <p:grpSpPr>
          <a:xfrm>
            <a:off x="8695554" y="2936381"/>
            <a:ext cx="3011724" cy="2832839"/>
            <a:chOff x="8695554" y="2936381"/>
            <a:chExt cx="3011724" cy="2832839"/>
          </a:xfrm>
        </p:grpSpPr>
        <p:sp>
          <p:nvSpPr>
            <p:cNvPr id="235" name="Google Shape;235;p7"/>
            <p:cNvSpPr/>
            <p:nvPr/>
          </p:nvSpPr>
          <p:spPr>
            <a:xfrm>
              <a:off x="11324133" y="2936381"/>
              <a:ext cx="229419" cy="229419"/>
            </a:xfrm>
            <a:prstGeom prst="flowChartConnector">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6" name="Google Shape;236;p7"/>
            <p:cNvGrpSpPr/>
            <p:nvPr/>
          </p:nvGrpSpPr>
          <p:grpSpPr>
            <a:xfrm rot="10800000">
              <a:off x="11385154" y="3130722"/>
              <a:ext cx="88464" cy="1680006"/>
              <a:chOff x="509752" y="960156"/>
              <a:chExt cx="88464" cy="1680006"/>
            </a:xfrm>
          </p:grpSpPr>
          <p:cxnSp>
            <p:nvCxnSpPr>
              <p:cNvPr id="237" name="Google Shape;237;p7"/>
              <p:cNvCxnSpPr/>
              <p:nvPr/>
            </p:nvCxnSpPr>
            <p:spPr>
              <a:xfrm flipH="1" rot="10800000">
                <a:off x="553984" y="1016383"/>
                <a:ext cx="307" cy="1623779"/>
              </a:xfrm>
              <a:prstGeom prst="straightConnector1">
                <a:avLst/>
              </a:prstGeom>
              <a:noFill/>
              <a:ln cap="flat" cmpd="sng" w="19050">
                <a:solidFill>
                  <a:schemeClr val="accent1"/>
                </a:solidFill>
                <a:prstDash val="solid"/>
                <a:round/>
                <a:headEnd len="sm" w="sm" type="none"/>
                <a:tailEnd len="sm" w="sm" type="none"/>
              </a:ln>
            </p:spPr>
          </p:cxnSp>
          <p:sp>
            <p:nvSpPr>
              <p:cNvPr id="238" name="Google Shape;238;p7"/>
              <p:cNvSpPr/>
              <p:nvPr/>
            </p:nvSpPr>
            <p:spPr>
              <a:xfrm>
                <a:off x="509752" y="960156"/>
                <a:ext cx="88464" cy="88464"/>
              </a:xfrm>
              <a:prstGeom prst="flowChartConnector">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39" name="Google Shape;239;p7"/>
            <p:cNvGrpSpPr/>
            <p:nvPr/>
          </p:nvGrpSpPr>
          <p:grpSpPr>
            <a:xfrm>
              <a:off x="8695554" y="3312295"/>
              <a:ext cx="3011724" cy="2456925"/>
              <a:chOff x="664046" y="1388967"/>
              <a:chExt cx="1572473" cy="1282803"/>
            </a:xfrm>
          </p:grpSpPr>
          <p:sp>
            <p:nvSpPr>
              <p:cNvPr id="240" name="Google Shape;240;p7"/>
              <p:cNvSpPr/>
              <p:nvPr/>
            </p:nvSpPr>
            <p:spPr>
              <a:xfrm>
                <a:off x="670073" y="1388967"/>
                <a:ext cx="1565832" cy="1282803"/>
              </a:xfrm>
              <a:prstGeom prst="roundRect">
                <a:avLst>
                  <a:gd fmla="val 3733" name="adj"/>
                </a:avLst>
              </a:prstGeom>
              <a:solidFill>
                <a:schemeClr val="lt1"/>
              </a:solidFill>
              <a:ln cap="flat" cmpd="sng" w="9525">
                <a:solidFill>
                  <a:schemeClr val="accent1"/>
                </a:solidFill>
                <a:prstDash val="solid"/>
                <a:miter lim="8000"/>
                <a:headEnd len="sm" w="sm" type="none"/>
                <a:tailEnd len="sm" w="sm" type="none"/>
              </a:ln>
            </p:spPr>
            <p:txBody>
              <a:bodyPr anchorCtr="0" anchor="t" bIns="34275" lIns="68575" spcFirstLastPara="1" rIns="68575" wrap="square" tIns="34275">
                <a:noAutofit/>
              </a:bodyPr>
              <a:lstStyle/>
              <a:p>
                <a:pPr indent="0" lvl="0" marL="0" marR="0" rtl="1" algn="ctr">
                  <a:spcBef>
                    <a:spcPts val="0"/>
                  </a:spcBef>
                  <a:spcAft>
                    <a:spcPts val="0"/>
                  </a:spcAft>
                  <a:buClr>
                    <a:schemeClr val="dk1"/>
                  </a:buClr>
                  <a:buSzPts val="700"/>
                  <a:buFont typeface="Calibri"/>
                  <a:buNone/>
                </a:pPr>
                <a:r>
                  <a:t/>
                </a:r>
                <a:endParaRPr b="1" i="0" sz="700" u="none" cap="none" strike="noStrike">
                  <a:solidFill>
                    <a:srgbClr val="000000"/>
                  </a:solidFill>
                  <a:latin typeface="Calibri"/>
                  <a:ea typeface="Calibri"/>
                  <a:cs typeface="Calibri"/>
                  <a:sym typeface="Calibri"/>
                </a:endParaRPr>
              </a:p>
            </p:txBody>
          </p:sp>
          <p:sp>
            <p:nvSpPr>
              <p:cNvPr id="241" name="Google Shape;241;p7"/>
              <p:cNvSpPr txBox="1"/>
              <p:nvPr/>
            </p:nvSpPr>
            <p:spPr>
              <a:xfrm>
                <a:off x="715456" y="1673014"/>
                <a:ext cx="1479513" cy="9481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Goal: </a:t>
                </a:r>
                <a:r>
                  <a:rPr lang="en-US" sz="1600">
                    <a:solidFill>
                      <a:schemeClr val="dk1"/>
                    </a:solidFill>
                    <a:latin typeface="Calibri"/>
                    <a:ea typeface="Calibri"/>
                    <a:cs typeface="Calibri"/>
                    <a:sym typeface="Calibri"/>
                  </a:rPr>
                  <a:t>Prevent now-known issues before merge.</a:t>
                </a:r>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Approach:</a:t>
                </a:r>
                <a:r>
                  <a:rPr lang="en-US" sz="1600">
                    <a:solidFill>
                      <a:schemeClr val="dk1"/>
                    </a:solidFill>
                    <a:latin typeface="Calibri"/>
                    <a:ea typeface="Calibri"/>
                    <a:cs typeface="Calibri"/>
                    <a:sym typeface="Calibri"/>
                  </a:rPr>
                  <a:t> Mandatory GitHub PR Scans with </a:t>
                </a:r>
                <a:r>
                  <a:rPr b="1" lang="en-US" sz="1600">
                    <a:solidFill>
                      <a:schemeClr val="dk1"/>
                    </a:solidFill>
                    <a:latin typeface="Calibri"/>
                    <a:ea typeface="Calibri"/>
                    <a:cs typeface="Calibri"/>
                    <a:sym typeface="Calibri"/>
                  </a:rPr>
                  <a:t>Wiz Code</a:t>
                </a:r>
                <a:r>
                  <a:rPr lang="en-US" sz="1600">
                    <a:solidFill>
                      <a:schemeClr val="dk1"/>
                    </a:solidFill>
                    <a:latin typeface="Calibri"/>
                    <a:ea typeface="Calibri"/>
                    <a:cs typeface="Calibri"/>
                    <a:sym typeface="Calibri"/>
                  </a:rPr>
                  <a:t> &amp; </a:t>
                </a:r>
                <a:r>
                  <a:rPr b="1" lang="en-US" sz="1600">
                    <a:solidFill>
                      <a:schemeClr val="dk1"/>
                    </a:solidFill>
                    <a:latin typeface="Calibri"/>
                    <a:ea typeface="Calibri"/>
                    <a:cs typeface="Calibri"/>
                    <a:sym typeface="Calibri"/>
                  </a:rPr>
                  <a:t>Semgrep</a:t>
                </a:r>
                <a:r>
                  <a:rPr lang="en-US" sz="1600">
                    <a:solidFill>
                      <a:schemeClr val="dk1"/>
                    </a:solidFill>
                    <a:latin typeface="Calibri"/>
                    <a:ea typeface="Calibri"/>
                    <a:cs typeface="Calibri"/>
                    <a:sym typeface="Calibri"/>
                  </a:rPr>
                  <a:t> (integrated findings into Wiz).</a:t>
                </a:r>
                <a:endParaRPr/>
              </a:p>
            </p:txBody>
          </p:sp>
          <p:sp>
            <p:nvSpPr>
              <p:cNvPr id="242" name="Google Shape;242;p7"/>
              <p:cNvSpPr txBox="1"/>
              <p:nvPr/>
            </p:nvSpPr>
            <p:spPr>
              <a:xfrm>
                <a:off x="664046" y="1459500"/>
                <a:ext cx="1572473" cy="1928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2"/>
                    </a:solidFill>
                    <a:latin typeface="Calibri"/>
                    <a:ea typeface="Calibri"/>
                    <a:cs typeface="Calibri"/>
                    <a:sym typeface="Calibri"/>
                  </a:rPr>
                  <a:t>Strategic Pivot – Phase 2</a:t>
                </a:r>
                <a:endParaRPr b="1" sz="1800">
                  <a:solidFill>
                    <a:schemeClr val="dk2"/>
                  </a:solidFill>
                  <a:latin typeface="Calibri"/>
                  <a:ea typeface="Calibri"/>
                  <a:cs typeface="Calibri"/>
                  <a:sym typeface="Calibri"/>
                </a:endParaRPr>
              </a:p>
            </p:txBody>
          </p:sp>
        </p:grpSp>
      </p:grpSp>
      <p:grpSp>
        <p:nvGrpSpPr>
          <p:cNvPr id="243" name="Google Shape;243;p7"/>
          <p:cNvGrpSpPr/>
          <p:nvPr/>
        </p:nvGrpSpPr>
        <p:grpSpPr>
          <a:xfrm>
            <a:off x="7606344" y="1281342"/>
            <a:ext cx="3171312" cy="1884458"/>
            <a:chOff x="7606344" y="1281342"/>
            <a:chExt cx="3171312" cy="1884458"/>
          </a:xfrm>
        </p:grpSpPr>
        <p:sp>
          <p:nvSpPr>
            <p:cNvPr id="244" name="Google Shape;244;p7"/>
            <p:cNvSpPr/>
            <p:nvPr/>
          </p:nvSpPr>
          <p:spPr>
            <a:xfrm>
              <a:off x="9743548" y="2936381"/>
              <a:ext cx="229419" cy="229419"/>
            </a:xfrm>
            <a:prstGeom prst="flowChartConnector">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1"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5" name="Google Shape;245;p7"/>
            <p:cNvGrpSpPr/>
            <p:nvPr/>
          </p:nvGrpSpPr>
          <p:grpSpPr>
            <a:xfrm>
              <a:off x="9798602" y="1281342"/>
              <a:ext cx="88464" cy="1680006"/>
              <a:chOff x="509752" y="960156"/>
              <a:chExt cx="88464" cy="1680006"/>
            </a:xfrm>
          </p:grpSpPr>
          <p:cxnSp>
            <p:nvCxnSpPr>
              <p:cNvPr id="246" name="Google Shape;246;p7"/>
              <p:cNvCxnSpPr/>
              <p:nvPr/>
            </p:nvCxnSpPr>
            <p:spPr>
              <a:xfrm flipH="1" rot="10800000">
                <a:off x="553984" y="1016383"/>
                <a:ext cx="307" cy="1623779"/>
              </a:xfrm>
              <a:prstGeom prst="straightConnector1">
                <a:avLst/>
              </a:prstGeom>
              <a:noFill/>
              <a:ln cap="flat" cmpd="sng" w="19050">
                <a:solidFill>
                  <a:schemeClr val="accent1"/>
                </a:solidFill>
                <a:prstDash val="solid"/>
                <a:round/>
                <a:headEnd len="sm" w="sm" type="none"/>
                <a:tailEnd len="sm" w="sm" type="none"/>
              </a:ln>
            </p:spPr>
          </p:cxnSp>
          <p:sp>
            <p:nvSpPr>
              <p:cNvPr id="247" name="Google Shape;247;p7"/>
              <p:cNvSpPr/>
              <p:nvPr/>
            </p:nvSpPr>
            <p:spPr>
              <a:xfrm>
                <a:off x="509752" y="960156"/>
                <a:ext cx="88464" cy="88464"/>
              </a:xfrm>
              <a:prstGeom prst="flowChartConnector">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8" name="Google Shape;248;p7"/>
            <p:cNvGrpSpPr/>
            <p:nvPr/>
          </p:nvGrpSpPr>
          <p:grpSpPr>
            <a:xfrm>
              <a:off x="7606344" y="1454792"/>
              <a:ext cx="3171312" cy="1365443"/>
              <a:chOff x="664046" y="1388967"/>
              <a:chExt cx="1572473" cy="1282803"/>
            </a:xfrm>
          </p:grpSpPr>
          <p:sp>
            <p:nvSpPr>
              <p:cNvPr id="249" name="Google Shape;249;p7"/>
              <p:cNvSpPr/>
              <p:nvPr/>
            </p:nvSpPr>
            <p:spPr>
              <a:xfrm>
                <a:off x="670073" y="1388967"/>
                <a:ext cx="1565832" cy="1282803"/>
              </a:xfrm>
              <a:prstGeom prst="roundRect">
                <a:avLst>
                  <a:gd fmla="val 3733" name="adj"/>
                </a:avLst>
              </a:prstGeom>
              <a:solidFill>
                <a:schemeClr val="lt1"/>
              </a:solidFill>
              <a:ln cap="flat" cmpd="sng" w="9525">
                <a:solidFill>
                  <a:schemeClr val="accent1"/>
                </a:solidFill>
                <a:prstDash val="solid"/>
                <a:miter lim="8000"/>
                <a:headEnd len="sm" w="sm" type="none"/>
                <a:tailEnd len="sm" w="sm" type="none"/>
              </a:ln>
            </p:spPr>
            <p:txBody>
              <a:bodyPr anchorCtr="0" anchor="t" bIns="34275" lIns="68575" spcFirstLastPara="1" rIns="68575" wrap="square" tIns="34275">
                <a:noAutofit/>
              </a:bodyPr>
              <a:lstStyle/>
              <a:p>
                <a:pPr indent="0" lvl="0" marL="0" marR="0" rtl="1" algn="ctr">
                  <a:spcBef>
                    <a:spcPts val="0"/>
                  </a:spcBef>
                  <a:spcAft>
                    <a:spcPts val="0"/>
                  </a:spcAft>
                  <a:buClr>
                    <a:schemeClr val="dk1"/>
                  </a:buClr>
                  <a:buSzPts val="700"/>
                  <a:buFont typeface="Calibri"/>
                  <a:buNone/>
                </a:pPr>
                <a:r>
                  <a:t/>
                </a:r>
                <a:endParaRPr b="1" i="0" sz="700" u="none" cap="none" strike="noStrike">
                  <a:solidFill>
                    <a:srgbClr val="000000"/>
                  </a:solidFill>
                  <a:latin typeface="Calibri"/>
                  <a:ea typeface="Calibri"/>
                  <a:cs typeface="Calibri"/>
                  <a:sym typeface="Calibri"/>
                </a:endParaRPr>
              </a:p>
            </p:txBody>
          </p:sp>
          <p:sp>
            <p:nvSpPr>
              <p:cNvPr id="250" name="Google Shape;250;p7"/>
              <p:cNvSpPr txBox="1"/>
              <p:nvPr/>
            </p:nvSpPr>
            <p:spPr>
              <a:xfrm>
                <a:off x="750949" y="1805066"/>
                <a:ext cx="1408527" cy="78070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Prioritized visibility into our </a:t>
                </a:r>
                <a:r>
                  <a:rPr i="1" lang="en-US" sz="1600">
                    <a:solidFill>
                      <a:schemeClr val="dk1"/>
                    </a:solidFill>
                    <a:latin typeface="Calibri"/>
                    <a:ea typeface="Calibri"/>
                    <a:cs typeface="Calibri"/>
                    <a:sym typeface="Calibri"/>
                  </a:rPr>
                  <a:t>live</a:t>
                </a:r>
                <a:r>
                  <a:rPr lang="en-US" sz="1600">
                    <a:solidFill>
                      <a:schemeClr val="dk1"/>
                    </a:solidFill>
                    <a:latin typeface="Calibri"/>
                    <a:ea typeface="Calibri"/>
                    <a:cs typeface="Calibri"/>
                    <a:sym typeface="Calibri"/>
                  </a:rPr>
                  <a:t> cloud environment first. Chose </a:t>
                </a:r>
                <a:r>
                  <a:rPr b="1" lang="en-US" sz="1600">
                    <a:solidFill>
                      <a:schemeClr val="dk1"/>
                    </a:solidFill>
                    <a:latin typeface="Calibri"/>
                    <a:ea typeface="Calibri"/>
                    <a:cs typeface="Calibri"/>
                    <a:sym typeface="Calibri"/>
                  </a:rPr>
                  <a:t>Wiz Cloud.</a:t>
                </a:r>
                <a:endParaRPr sz="1600">
                  <a:solidFill>
                    <a:schemeClr val="dk1"/>
                  </a:solidFill>
                  <a:latin typeface="Calibri"/>
                  <a:ea typeface="Calibri"/>
                  <a:cs typeface="Calibri"/>
                  <a:sym typeface="Calibri"/>
                </a:endParaRPr>
              </a:p>
            </p:txBody>
          </p:sp>
          <p:sp>
            <p:nvSpPr>
              <p:cNvPr id="251" name="Google Shape;251;p7"/>
              <p:cNvSpPr txBox="1"/>
              <p:nvPr/>
            </p:nvSpPr>
            <p:spPr>
              <a:xfrm>
                <a:off x="664046" y="1459500"/>
                <a:ext cx="1572473" cy="34697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2"/>
                    </a:solidFill>
                    <a:latin typeface="Calibri"/>
                    <a:ea typeface="Calibri"/>
                    <a:cs typeface="Calibri"/>
                    <a:sym typeface="Calibri"/>
                  </a:rPr>
                  <a:t>Strategic Pivot – Phase 1</a:t>
                </a:r>
                <a:endParaRPr b="1" sz="1800">
                  <a:solidFill>
                    <a:schemeClr val="dk2"/>
                  </a:solidFill>
                  <a:latin typeface="Calibri"/>
                  <a:ea typeface="Calibri"/>
                  <a:cs typeface="Calibri"/>
                  <a:sym typeface="Calibri"/>
                </a:endParaRPr>
              </a:p>
            </p:txBody>
          </p:sp>
        </p:grpSp>
      </p:grpSp>
      <p:grpSp>
        <p:nvGrpSpPr>
          <p:cNvPr id="252" name="Google Shape;252;p7"/>
          <p:cNvGrpSpPr/>
          <p:nvPr/>
        </p:nvGrpSpPr>
        <p:grpSpPr>
          <a:xfrm>
            <a:off x="7410211" y="1447917"/>
            <a:ext cx="4658874" cy="1384572"/>
            <a:chOff x="7410211" y="1447917"/>
            <a:chExt cx="4658874" cy="1384572"/>
          </a:xfrm>
        </p:grpSpPr>
        <p:sp>
          <p:nvSpPr>
            <p:cNvPr id="253" name="Google Shape;253;p7"/>
            <p:cNvSpPr/>
            <p:nvPr/>
          </p:nvSpPr>
          <p:spPr>
            <a:xfrm>
              <a:off x="7613219" y="1447917"/>
              <a:ext cx="3170074" cy="1384572"/>
            </a:xfrm>
            <a:prstGeom prst="roundRect">
              <a:avLst>
                <a:gd fmla="val 3733" name="adj"/>
              </a:avLst>
            </a:prstGeom>
            <a:solidFill>
              <a:srgbClr val="FFFFFF">
                <a:alpha val="89803"/>
              </a:srgbClr>
            </a:solidFill>
            <a:ln>
              <a:noFill/>
            </a:ln>
          </p:spPr>
          <p:txBody>
            <a:bodyPr anchorCtr="0" anchor="t" bIns="34275" lIns="68575" spcFirstLastPara="1" rIns="68575" wrap="square" tIns="34275">
              <a:noAutofit/>
            </a:bodyPr>
            <a:lstStyle/>
            <a:p>
              <a:pPr indent="0" lvl="0" marL="0" marR="0" rtl="1" algn="ctr">
                <a:spcBef>
                  <a:spcPts val="0"/>
                </a:spcBef>
                <a:spcAft>
                  <a:spcPts val="0"/>
                </a:spcAft>
                <a:buClr>
                  <a:schemeClr val="dk1"/>
                </a:buClr>
                <a:buSzPts val="700"/>
                <a:buFont typeface="Calibri"/>
                <a:buNone/>
              </a:pPr>
              <a:r>
                <a:t/>
              </a:r>
              <a:endParaRPr b="1" i="0" sz="700" u="none" cap="none" strike="noStrike">
                <a:solidFill>
                  <a:srgbClr val="000000"/>
                </a:solidFill>
                <a:latin typeface="Calibri"/>
                <a:ea typeface="Calibri"/>
                <a:cs typeface="Calibri"/>
                <a:sym typeface="Calibri"/>
              </a:endParaRPr>
            </a:p>
          </p:txBody>
        </p:sp>
        <p:pic>
          <p:nvPicPr>
            <p:cNvPr descr="A screenshot of a computer&#10;&#10;AI-generated content may be incorrect." id="254" name="Google Shape;254;p7"/>
            <p:cNvPicPr preferRelativeResize="0"/>
            <p:nvPr/>
          </p:nvPicPr>
          <p:blipFill rotWithShape="1">
            <a:blip r:embed="rId5">
              <a:alphaModFix/>
            </a:blip>
            <a:srcRect b="0" l="0" r="0" t="0"/>
            <a:stretch/>
          </p:blipFill>
          <p:spPr>
            <a:xfrm>
              <a:off x="7410211" y="1637031"/>
              <a:ext cx="4658874" cy="1029907"/>
            </a:xfrm>
            <a:prstGeom prst="roundRect">
              <a:avLst>
                <a:gd fmla="val 3316" name="adj"/>
              </a:avLst>
            </a:prstGeom>
            <a:solidFill>
              <a:schemeClr val="lt1"/>
            </a:solidFill>
            <a:ln cap="flat" cmpd="sng" w="9525">
              <a:solidFill>
                <a:schemeClr val="accent1"/>
              </a:solidFill>
              <a:prstDash val="solid"/>
              <a:miter lim="8000"/>
              <a:headEnd len="sm" w="sm" type="none"/>
              <a:tailEnd len="sm" w="sm" type="none"/>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Operationalizing “Start Left”:</a:t>
            </a:r>
            <a:r>
              <a:rPr lang="en-US" sz="4000"/>
              <a:t> Rolling Out PR Scans (Part 1: The Technical Setup)</a:t>
            </a:r>
            <a:endParaRPr/>
          </a:p>
        </p:txBody>
      </p:sp>
      <p:pic>
        <p:nvPicPr>
          <p:cNvPr id="261" name="Google Shape;261;p8"/>
          <p:cNvPicPr preferRelativeResize="0"/>
          <p:nvPr/>
        </p:nvPicPr>
        <p:blipFill rotWithShape="1">
          <a:blip r:embed="rId3">
            <a:alphaModFix/>
          </a:blip>
          <a:srcRect b="0" l="0" r="0" t="0"/>
          <a:stretch/>
        </p:blipFill>
        <p:spPr>
          <a:xfrm>
            <a:off x="10640291" y="6209983"/>
            <a:ext cx="1219200" cy="282892"/>
          </a:xfrm>
          <a:prstGeom prst="rect">
            <a:avLst/>
          </a:prstGeom>
          <a:noFill/>
          <a:ln>
            <a:noFill/>
          </a:ln>
        </p:spPr>
      </p:pic>
      <p:grpSp>
        <p:nvGrpSpPr>
          <p:cNvPr id="262" name="Google Shape;262;p8"/>
          <p:cNvGrpSpPr/>
          <p:nvPr/>
        </p:nvGrpSpPr>
        <p:grpSpPr>
          <a:xfrm>
            <a:off x="657742" y="4032350"/>
            <a:ext cx="3458771" cy="2557825"/>
            <a:chOff x="827072" y="4117016"/>
            <a:chExt cx="3458771" cy="2557824"/>
          </a:xfrm>
        </p:grpSpPr>
        <p:pic>
          <p:nvPicPr>
            <p:cNvPr descr="preencoded.png" id="263" name="Google Shape;263;p8"/>
            <p:cNvPicPr preferRelativeResize="0"/>
            <p:nvPr/>
          </p:nvPicPr>
          <p:blipFill rotWithShape="1">
            <a:blip r:embed="rId4">
              <a:alphaModFix/>
            </a:blip>
            <a:srcRect b="0" l="0" r="0" t="0"/>
            <a:stretch/>
          </p:blipFill>
          <p:spPr>
            <a:xfrm>
              <a:off x="1038905" y="6199756"/>
              <a:ext cx="1073150" cy="292100"/>
            </a:xfrm>
            <a:prstGeom prst="rect">
              <a:avLst/>
            </a:prstGeom>
            <a:noFill/>
            <a:ln>
              <a:noFill/>
            </a:ln>
          </p:spPr>
        </p:pic>
        <p:grpSp>
          <p:nvGrpSpPr>
            <p:cNvPr id="264" name="Google Shape;264;p8"/>
            <p:cNvGrpSpPr/>
            <p:nvPr/>
          </p:nvGrpSpPr>
          <p:grpSpPr>
            <a:xfrm>
              <a:off x="827072" y="4927927"/>
              <a:ext cx="1337771" cy="1746913"/>
              <a:chOff x="1656893" y="4830322"/>
              <a:chExt cx="1337771" cy="1746913"/>
            </a:xfrm>
          </p:grpSpPr>
          <p:pic>
            <p:nvPicPr>
              <p:cNvPr descr="Writing Semgrep rules | Semgrep" id="265" name="Google Shape;265;p8"/>
              <p:cNvPicPr preferRelativeResize="0"/>
              <p:nvPr/>
            </p:nvPicPr>
            <p:blipFill rotWithShape="1">
              <a:blip r:embed="rId5">
                <a:alphaModFix/>
              </a:blip>
              <a:srcRect b="7635" l="4545" r="4544" t="4761"/>
              <a:stretch/>
            </p:blipFill>
            <p:spPr>
              <a:xfrm>
                <a:off x="1656893" y="4830322"/>
                <a:ext cx="827977" cy="797858"/>
              </a:xfrm>
              <a:prstGeom prst="roundRect">
                <a:avLst>
                  <a:gd fmla="val 50000" name="adj"/>
                </a:avLst>
              </a:prstGeom>
              <a:noFill/>
              <a:ln>
                <a:noFill/>
              </a:ln>
            </p:spPr>
          </p:pic>
          <p:pic>
            <p:nvPicPr>
              <p:cNvPr id="266" name="Google Shape;266;p8"/>
              <p:cNvPicPr preferRelativeResize="0"/>
              <p:nvPr/>
            </p:nvPicPr>
            <p:blipFill rotWithShape="1">
              <a:blip r:embed="rId6">
                <a:alphaModFix/>
              </a:blip>
              <a:srcRect b="0" l="1460" r="1315" t="0"/>
              <a:stretch/>
            </p:blipFill>
            <p:spPr>
              <a:xfrm>
                <a:off x="1668021" y="5618386"/>
                <a:ext cx="1326643" cy="958849"/>
              </a:xfrm>
              <a:prstGeom prst="rect">
                <a:avLst/>
              </a:prstGeom>
              <a:noFill/>
              <a:ln cap="flat" cmpd="sng" w="19050">
                <a:solidFill>
                  <a:srgbClr val="04A674"/>
                </a:solidFill>
                <a:prstDash val="solid"/>
                <a:round/>
                <a:headEnd len="sm" w="sm" type="none"/>
                <a:tailEnd len="sm" w="sm" type="none"/>
              </a:ln>
            </p:spPr>
          </p:pic>
          <p:sp>
            <p:nvSpPr>
              <p:cNvPr id="267" name="Google Shape;267;p8"/>
              <p:cNvSpPr/>
              <p:nvPr/>
            </p:nvSpPr>
            <p:spPr>
              <a:xfrm>
                <a:off x="1905827" y="6184701"/>
                <a:ext cx="850900" cy="12700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Clr>
                    <a:srgbClr val="001741"/>
                  </a:buClr>
                  <a:buSzPts val="1000"/>
                  <a:buFont typeface="DM Sans"/>
                  <a:buNone/>
                </a:pPr>
                <a:r>
                  <a:rPr b="0" i="0" lang="en-US" sz="1000" u="none" cap="none" strike="noStrike">
                    <a:solidFill>
                      <a:srgbClr val="001741"/>
                    </a:solidFill>
                    <a:latin typeface="DM Sans"/>
                    <a:ea typeface="DM Sans"/>
                    <a:cs typeface="DM Sans"/>
                    <a:sym typeface="DM Sans"/>
                  </a:rPr>
                  <a:t>SAST/CWEs</a:t>
                </a:r>
                <a:endParaRPr b="0" i="0" sz="1000" u="none" cap="none" strike="noStrike">
                  <a:solidFill>
                    <a:srgbClr val="0153EB"/>
                  </a:solidFill>
                  <a:latin typeface="DM Sans"/>
                  <a:ea typeface="DM Sans"/>
                  <a:cs typeface="DM Sans"/>
                  <a:sym typeface="DM Sans"/>
                </a:endParaRPr>
              </a:p>
            </p:txBody>
          </p:sp>
          <p:sp>
            <p:nvSpPr>
              <p:cNvPr id="268" name="Google Shape;268;p8"/>
              <p:cNvSpPr/>
              <p:nvPr/>
            </p:nvSpPr>
            <p:spPr>
              <a:xfrm>
                <a:off x="1751990" y="5725520"/>
                <a:ext cx="1146342" cy="152400"/>
              </a:xfrm>
              <a:prstGeom prst="rect">
                <a:avLst/>
              </a:prstGeom>
              <a:noFill/>
              <a:ln>
                <a:noFill/>
              </a:ln>
            </p:spPr>
            <p:txBody>
              <a:bodyPr anchorCtr="0" anchor="ctr" bIns="0" lIns="0" spcFirstLastPara="1" rIns="0" wrap="square" tIns="0">
                <a:noAutofit/>
              </a:bodyPr>
              <a:lstStyle/>
              <a:p>
                <a:pPr indent="0" lvl="0" marL="0" marR="0" rtl="0" algn="ctr">
                  <a:lnSpc>
                    <a:spcPct val="83333"/>
                  </a:lnSpc>
                  <a:spcBef>
                    <a:spcPts val="0"/>
                  </a:spcBef>
                  <a:spcAft>
                    <a:spcPts val="0"/>
                  </a:spcAft>
                  <a:buClr>
                    <a:srgbClr val="001741"/>
                  </a:buClr>
                  <a:buSzPts val="1200"/>
                  <a:buFont typeface="DM Sans"/>
                  <a:buNone/>
                </a:pPr>
                <a:r>
                  <a:rPr b="1" i="0" lang="en-US" sz="1200" u="none" cap="none" strike="noStrike">
                    <a:solidFill>
                      <a:srgbClr val="001741"/>
                    </a:solidFill>
                    <a:latin typeface="DM Sans"/>
                    <a:ea typeface="DM Sans"/>
                    <a:cs typeface="DM Sans"/>
                    <a:sym typeface="DM Sans"/>
                  </a:rPr>
                  <a:t>SAST Engine</a:t>
                </a:r>
                <a:endParaRPr b="0" i="0" sz="1200" u="none" cap="none" strike="noStrike">
                  <a:solidFill>
                    <a:srgbClr val="0153EB"/>
                  </a:solidFill>
                  <a:latin typeface="DM Sans"/>
                  <a:ea typeface="DM Sans"/>
                  <a:cs typeface="DM Sans"/>
                  <a:sym typeface="DM Sans"/>
                </a:endParaRPr>
              </a:p>
            </p:txBody>
          </p:sp>
        </p:grpSp>
        <p:cxnSp>
          <p:nvCxnSpPr>
            <p:cNvPr id="269" name="Google Shape;269;p8"/>
            <p:cNvCxnSpPr>
              <a:stCxn id="266" idx="3"/>
              <a:endCxn id="270" idx="1"/>
            </p:cNvCxnSpPr>
            <p:nvPr/>
          </p:nvCxnSpPr>
          <p:spPr>
            <a:xfrm flipH="1" rot="10800000">
              <a:off x="2164843" y="4117016"/>
              <a:ext cx="2121000" cy="2078400"/>
            </a:xfrm>
            <a:prstGeom prst="bentConnector3">
              <a:avLst>
                <a:gd fmla="val 67413" name="adj1"/>
              </a:avLst>
            </a:prstGeom>
            <a:noFill/>
            <a:ln cap="flat" cmpd="sng" w="12700">
              <a:solidFill>
                <a:srgbClr val="04A674"/>
              </a:solidFill>
              <a:prstDash val="solid"/>
              <a:miter lim="800000"/>
              <a:headEnd len="sm" w="sm" type="none"/>
              <a:tailEnd len="med" w="med" type="triangle"/>
            </a:ln>
          </p:spPr>
        </p:cxnSp>
      </p:grpSp>
      <p:grpSp>
        <p:nvGrpSpPr>
          <p:cNvPr id="271" name="Google Shape;271;p8"/>
          <p:cNvGrpSpPr/>
          <p:nvPr/>
        </p:nvGrpSpPr>
        <p:grpSpPr>
          <a:xfrm>
            <a:off x="7185590" y="2191210"/>
            <a:ext cx="1321905" cy="1609849"/>
            <a:chOff x="7185590" y="2191210"/>
            <a:chExt cx="1321905" cy="1609849"/>
          </a:xfrm>
        </p:grpSpPr>
        <p:grpSp>
          <p:nvGrpSpPr>
            <p:cNvPr id="272" name="Google Shape;272;p8"/>
            <p:cNvGrpSpPr/>
            <p:nvPr/>
          </p:nvGrpSpPr>
          <p:grpSpPr>
            <a:xfrm>
              <a:off x="7185590" y="2191210"/>
              <a:ext cx="1321905" cy="958849"/>
              <a:chOff x="7523921" y="2275875"/>
              <a:chExt cx="1321905" cy="958849"/>
            </a:xfrm>
          </p:grpSpPr>
          <p:grpSp>
            <p:nvGrpSpPr>
              <p:cNvPr id="273" name="Google Shape;273;p8"/>
              <p:cNvGrpSpPr/>
              <p:nvPr/>
            </p:nvGrpSpPr>
            <p:grpSpPr>
              <a:xfrm>
                <a:off x="7711794" y="2442569"/>
                <a:ext cx="970402" cy="683402"/>
                <a:chOff x="8650064" y="2873829"/>
                <a:chExt cx="970402" cy="683402"/>
              </a:xfrm>
            </p:grpSpPr>
            <p:pic>
              <p:nvPicPr>
                <p:cNvPr descr="preencoded.png" id="274" name="Google Shape;274;p8"/>
                <p:cNvPicPr preferRelativeResize="0"/>
                <p:nvPr/>
              </p:nvPicPr>
              <p:blipFill rotWithShape="1">
                <a:blip r:embed="rId7">
                  <a:alphaModFix/>
                </a:blip>
                <a:srcRect b="0" l="0" r="0" t="0"/>
                <a:stretch/>
              </p:blipFill>
              <p:spPr>
                <a:xfrm>
                  <a:off x="8656413" y="2873829"/>
                  <a:ext cx="962383" cy="384953"/>
                </a:xfrm>
                <a:prstGeom prst="rect">
                  <a:avLst/>
                </a:prstGeom>
                <a:noFill/>
                <a:ln>
                  <a:noFill/>
                </a:ln>
              </p:spPr>
            </p:pic>
            <p:sp>
              <p:nvSpPr>
                <p:cNvPr id="275" name="Google Shape;275;p8"/>
                <p:cNvSpPr/>
                <p:nvPr/>
              </p:nvSpPr>
              <p:spPr>
                <a:xfrm>
                  <a:off x="8650064" y="3334870"/>
                  <a:ext cx="970402" cy="222361"/>
                </a:xfrm>
                <a:prstGeom prst="rect">
                  <a:avLst/>
                </a:prstGeom>
                <a:noFill/>
                <a:ln>
                  <a:noFill/>
                </a:ln>
              </p:spPr>
              <p:txBody>
                <a:bodyPr anchorCtr="0" anchor="t" bIns="0" lIns="0" spcFirstLastPara="1" rIns="0" wrap="square" tIns="0">
                  <a:noAutofit/>
                </a:bodyPr>
                <a:lstStyle/>
                <a:p>
                  <a:pPr indent="0" lvl="0" marL="0" marR="0" rtl="0" algn="ctr">
                    <a:lnSpc>
                      <a:spcPct val="83333"/>
                    </a:lnSpc>
                    <a:spcBef>
                      <a:spcPts val="0"/>
                    </a:spcBef>
                    <a:spcAft>
                      <a:spcPts val="0"/>
                    </a:spcAft>
                    <a:buNone/>
                  </a:pPr>
                  <a:r>
                    <a:rPr lang="en-US" sz="750">
                      <a:solidFill>
                        <a:srgbClr val="01123F"/>
                      </a:solidFill>
                      <a:latin typeface="DM Sans"/>
                      <a:ea typeface="DM Sans"/>
                      <a:cs typeface="DM Sans"/>
                      <a:sym typeface="DM Sans"/>
                    </a:rPr>
                    <a:t>Wiz Cloud,</a:t>
                  </a:r>
                  <a:br>
                    <a:rPr lang="en-US" sz="750">
                      <a:solidFill>
                        <a:srgbClr val="01123F"/>
                      </a:solidFill>
                      <a:latin typeface="DM Sans"/>
                      <a:ea typeface="DM Sans"/>
                      <a:cs typeface="DM Sans"/>
                      <a:sym typeface="DM Sans"/>
                    </a:rPr>
                  </a:br>
                  <a:r>
                    <a:rPr lang="en-US" sz="750">
                      <a:solidFill>
                        <a:srgbClr val="01123F"/>
                      </a:solidFill>
                      <a:latin typeface="DM Sans"/>
                      <a:ea typeface="DM Sans"/>
                      <a:cs typeface="DM Sans"/>
                      <a:sym typeface="DM Sans"/>
                    </a:rPr>
                    <a:t>Wiz Sensor</a:t>
                  </a:r>
                  <a:endParaRPr sz="750">
                    <a:solidFill>
                      <a:srgbClr val="0153EB"/>
                    </a:solidFill>
                    <a:latin typeface="DM Sans"/>
                    <a:ea typeface="DM Sans"/>
                    <a:cs typeface="DM Sans"/>
                    <a:sym typeface="DM Sans"/>
                  </a:endParaRPr>
                </a:p>
              </p:txBody>
            </p:sp>
          </p:grpSp>
          <p:sp>
            <p:nvSpPr>
              <p:cNvPr id="276" name="Google Shape;276;p8"/>
              <p:cNvSpPr/>
              <p:nvPr/>
            </p:nvSpPr>
            <p:spPr>
              <a:xfrm>
                <a:off x="7523921" y="2275875"/>
                <a:ext cx="1321905" cy="958849"/>
              </a:xfrm>
              <a:prstGeom prst="rect">
                <a:avLst/>
              </a:prstGeom>
              <a:noFill/>
              <a:ln cap="flat" cmpd="sng" w="19050">
                <a:solidFill>
                  <a:srgbClr val="0058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77" name="Google Shape;277;p8"/>
            <p:cNvCxnSpPr>
              <a:stCxn id="276" idx="2"/>
              <a:endCxn id="278" idx="0"/>
            </p:cNvCxnSpPr>
            <p:nvPr/>
          </p:nvCxnSpPr>
          <p:spPr>
            <a:xfrm flipH="1" rot="-5400000">
              <a:off x="7549243" y="3447359"/>
              <a:ext cx="651000" cy="56400"/>
            </a:xfrm>
            <a:prstGeom prst="bentConnector3">
              <a:avLst>
                <a:gd fmla="val 50000" name="adj1"/>
              </a:avLst>
            </a:prstGeom>
            <a:noFill/>
            <a:ln cap="flat" cmpd="sng" w="12700">
              <a:solidFill>
                <a:srgbClr val="0058EB"/>
              </a:solidFill>
              <a:prstDash val="solid"/>
              <a:miter lim="800000"/>
              <a:headEnd len="sm" w="sm" type="none"/>
              <a:tailEnd len="med" w="med" type="triangle"/>
            </a:ln>
          </p:spPr>
        </p:cxnSp>
      </p:grpSp>
      <p:sp>
        <p:nvSpPr>
          <p:cNvPr id="279" name="Google Shape;279;p8"/>
          <p:cNvSpPr/>
          <p:nvPr/>
        </p:nvSpPr>
        <p:spPr>
          <a:xfrm>
            <a:off x="8952268" y="-1"/>
            <a:ext cx="3274016" cy="1325563"/>
          </a:xfrm>
          <a:prstGeom prst="rect">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Update logos w/ Kenichi/esure: </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Add fortigate + cloudflare</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Very old versions of Java, OS, images, versions of MySQL. Lots of tech debt.</a:t>
            </a:r>
            <a:endParaRPr/>
          </a:p>
        </p:txBody>
      </p:sp>
      <p:grpSp>
        <p:nvGrpSpPr>
          <p:cNvPr id="280" name="Google Shape;280;p8"/>
          <p:cNvGrpSpPr/>
          <p:nvPr/>
        </p:nvGrpSpPr>
        <p:grpSpPr>
          <a:xfrm>
            <a:off x="8511197" y="2234443"/>
            <a:ext cx="3348294" cy="3769217"/>
            <a:chOff x="8511197" y="2234443"/>
            <a:chExt cx="3348294" cy="3769217"/>
          </a:xfrm>
        </p:grpSpPr>
        <p:grpSp>
          <p:nvGrpSpPr>
            <p:cNvPr id="281" name="Google Shape;281;p8"/>
            <p:cNvGrpSpPr/>
            <p:nvPr/>
          </p:nvGrpSpPr>
          <p:grpSpPr>
            <a:xfrm>
              <a:off x="8511197" y="2234443"/>
              <a:ext cx="3348294" cy="3769217"/>
              <a:chOff x="8511197" y="2234443"/>
              <a:chExt cx="3348294" cy="3769217"/>
            </a:xfrm>
          </p:grpSpPr>
          <p:sp>
            <p:nvSpPr>
              <p:cNvPr id="282" name="Google Shape;282;p8"/>
              <p:cNvSpPr txBox="1"/>
              <p:nvPr/>
            </p:nvSpPr>
            <p:spPr>
              <a:xfrm>
                <a:off x="10762459" y="5506020"/>
                <a:ext cx="1097032" cy="497640"/>
              </a:xfrm>
              <a:prstGeom prst="rect">
                <a:avLst/>
              </a:prstGeom>
              <a:noFill/>
              <a:ln>
                <a:noFill/>
              </a:ln>
            </p:spPr>
            <p:txBody>
              <a:bodyPr anchorCtr="0" anchor="t" bIns="0" lIns="0" spcFirstLastPara="1" rIns="0" wrap="square" tIns="19625">
                <a:spAutoFit/>
              </a:bodyPr>
              <a:lstStyle/>
              <a:p>
                <a:pPr indent="0" lvl="0" marL="0" marR="0" rtl="0" algn="ctr">
                  <a:lnSpc>
                    <a:spcPct val="114562"/>
                  </a:lnSpc>
                  <a:spcBef>
                    <a:spcPts val="0"/>
                  </a:spcBef>
                  <a:spcAft>
                    <a:spcPts val="0"/>
                  </a:spcAft>
                  <a:buClr>
                    <a:srgbClr val="000000"/>
                  </a:buClr>
                  <a:buSzPts val="900"/>
                  <a:buFont typeface="Arial"/>
                  <a:buNone/>
                </a:pPr>
                <a:r>
                  <a:rPr b="0" i="0" lang="en-US" sz="900" u="none" cap="none" strike="noStrike">
                    <a:solidFill>
                      <a:srgbClr val="000000"/>
                    </a:solidFill>
                    <a:latin typeface="DM Sans"/>
                    <a:ea typeface="DM Sans"/>
                    <a:cs typeface="DM Sans"/>
                    <a:sym typeface="DM Sans"/>
                  </a:rPr>
                  <a:t>Triage, Prioritization, </a:t>
                </a:r>
                <a:r>
                  <a:rPr lang="en-US" sz="900">
                    <a:solidFill>
                      <a:srgbClr val="000000"/>
                    </a:solidFill>
                    <a:latin typeface="DM Sans"/>
                    <a:ea typeface="DM Sans"/>
                    <a:cs typeface="DM Sans"/>
                    <a:sym typeface="DM Sans"/>
                  </a:rPr>
                  <a:t>Remediation Guidance</a:t>
                </a:r>
                <a:endParaRPr b="0" i="0" sz="900" u="none" cap="none" strike="noStrike">
                  <a:solidFill>
                    <a:srgbClr val="000000"/>
                  </a:solidFill>
                  <a:latin typeface="DM Sans"/>
                  <a:ea typeface="DM Sans"/>
                  <a:cs typeface="DM Sans"/>
                  <a:sym typeface="DM Sans"/>
                </a:endParaRPr>
              </a:p>
            </p:txBody>
          </p:sp>
          <p:grpSp>
            <p:nvGrpSpPr>
              <p:cNvPr id="283" name="Google Shape;283;p8"/>
              <p:cNvGrpSpPr/>
              <p:nvPr/>
            </p:nvGrpSpPr>
            <p:grpSpPr>
              <a:xfrm>
                <a:off x="10786633" y="4783647"/>
                <a:ext cx="1048685" cy="779699"/>
                <a:chOff x="8942020" y="1719098"/>
                <a:chExt cx="955582" cy="710477"/>
              </a:xfrm>
            </p:grpSpPr>
            <p:grpSp>
              <p:nvGrpSpPr>
                <p:cNvPr id="284" name="Google Shape;284;p8"/>
                <p:cNvGrpSpPr/>
                <p:nvPr/>
              </p:nvGrpSpPr>
              <p:grpSpPr>
                <a:xfrm>
                  <a:off x="9190252" y="1719098"/>
                  <a:ext cx="459115" cy="459115"/>
                  <a:chOff x="9190252" y="1719098"/>
                  <a:chExt cx="459115" cy="459115"/>
                </a:xfrm>
              </p:grpSpPr>
              <p:sp>
                <p:nvSpPr>
                  <p:cNvPr id="285" name="Google Shape;285;p8"/>
                  <p:cNvSpPr/>
                  <p:nvPr/>
                </p:nvSpPr>
                <p:spPr>
                  <a:xfrm>
                    <a:off x="9190252" y="1719098"/>
                    <a:ext cx="459115" cy="459115"/>
                  </a:xfrm>
                  <a:prstGeom prst="ellipse">
                    <a:avLst/>
                  </a:prstGeom>
                  <a:solidFill>
                    <a:schemeClr val="lt1"/>
                  </a:solidFill>
                  <a:ln cap="flat" cmpd="sng" w="9525">
                    <a:solidFill>
                      <a:srgbClr val="CADA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99"/>
                      <a:buFont typeface="Calibri"/>
                      <a:buNone/>
                    </a:pPr>
                    <a:r>
                      <a:t/>
                    </a:r>
                    <a:endParaRPr b="0" i="0" sz="1799" u="none" cap="none" strike="noStrike">
                      <a:solidFill>
                        <a:srgbClr val="FFFFFF"/>
                      </a:solidFill>
                      <a:latin typeface="DM Sans"/>
                      <a:ea typeface="DM Sans"/>
                      <a:cs typeface="DM Sans"/>
                      <a:sym typeface="DM Sans"/>
                    </a:endParaRPr>
                  </a:p>
                </p:txBody>
              </p:sp>
              <p:pic>
                <p:nvPicPr>
                  <p:cNvPr id="286" name="Google Shape;286;p8"/>
                  <p:cNvPicPr preferRelativeResize="0"/>
                  <p:nvPr/>
                </p:nvPicPr>
                <p:blipFill rotWithShape="1">
                  <a:blip r:embed="rId8">
                    <a:alphaModFix/>
                  </a:blip>
                  <a:srcRect b="0" l="0" r="0" t="0"/>
                  <a:stretch/>
                </p:blipFill>
                <p:spPr>
                  <a:xfrm>
                    <a:off x="9253478" y="1806307"/>
                    <a:ext cx="344817" cy="229878"/>
                  </a:xfrm>
                  <a:prstGeom prst="rect">
                    <a:avLst/>
                  </a:prstGeom>
                  <a:noFill/>
                  <a:ln>
                    <a:noFill/>
                  </a:ln>
                </p:spPr>
              </p:pic>
            </p:grpSp>
            <p:sp>
              <p:nvSpPr>
                <p:cNvPr id="287" name="Google Shape;287;p8"/>
                <p:cNvSpPr txBox="1"/>
                <p:nvPr/>
              </p:nvSpPr>
              <p:spPr>
                <a:xfrm>
                  <a:off x="8942020" y="2177168"/>
                  <a:ext cx="955582" cy="2524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74151"/>
                    </a:buClr>
                    <a:buSzPts val="1200"/>
                    <a:buFont typeface="DM Sans"/>
                    <a:buNone/>
                  </a:pPr>
                  <a:r>
                    <a:rPr b="1" lang="en-US" sz="1200">
                      <a:solidFill>
                        <a:srgbClr val="374151"/>
                      </a:solidFill>
                      <a:latin typeface="DM Sans"/>
                      <a:ea typeface="DM Sans"/>
                      <a:cs typeface="DM Sans"/>
                      <a:sym typeface="DM Sans"/>
                    </a:rPr>
                    <a:t>DevSecOps</a:t>
                  </a:r>
                  <a:endParaRPr b="1" i="0" sz="1200" u="none" cap="none" strike="noStrike">
                    <a:solidFill>
                      <a:srgbClr val="374151"/>
                    </a:solidFill>
                    <a:latin typeface="DM Sans"/>
                    <a:ea typeface="DM Sans"/>
                    <a:cs typeface="DM Sans"/>
                    <a:sym typeface="DM Sans"/>
                  </a:endParaRPr>
                </a:p>
              </p:txBody>
            </p:sp>
          </p:grpSp>
          <p:grpSp>
            <p:nvGrpSpPr>
              <p:cNvPr id="288" name="Google Shape;288;p8"/>
              <p:cNvGrpSpPr/>
              <p:nvPr/>
            </p:nvGrpSpPr>
            <p:grpSpPr>
              <a:xfrm>
                <a:off x="8903996" y="3361125"/>
                <a:ext cx="1620634" cy="1498926"/>
                <a:chOff x="10027158" y="3412446"/>
                <a:chExt cx="1620634" cy="1498926"/>
              </a:xfrm>
            </p:grpSpPr>
            <p:grpSp>
              <p:nvGrpSpPr>
                <p:cNvPr id="289" name="Google Shape;289;p8"/>
                <p:cNvGrpSpPr/>
                <p:nvPr/>
              </p:nvGrpSpPr>
              <p:grpSpPr>
                <a:xfrm>
                  <a:off x="10321430" y="3848084"/>
                  <a:ext cx="1032091" cy="659616"/>
                  <a:chOff x="10191784" y="3779135"/>
                  <a:chExt cx="642257" cy="410471"/>
                </a:xfrm>
              </p:grpSpPr>
              <p:sp>
                <p:nvSpPr>
                  <p:cNvPr id="290" name="Google Shape;290;p8"/>
                  <p:cNvSpPr txBox="1"/>
                  <p:nvPr/>
                </p:nvSpPr>
                <p:spPr>
                  <a:xfrm>
                    <a:off x="10191784" y="3779135"/>
                    <a:ext cx="642257" cy="110177"/>
                  </a:xfrm>
                  <a:prstGeom prst="rect">
                    <a:avLst/>
                  </a:prstGeom>
                  <a:noFill/>
                  <a:ln>
                    <a:noFill/>
                  </a:ln>
                </p:spPr>
                <p:txBody>
                  <a:bodyPr anchorCtr="0" anchor="t" bIns="0" lIns="0" spcFirstLastPara="1" rIns="0" wrap="square" tIns="7700">
                    <a:sp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DM Sans"/>
                        <a:ea typeface="DM Sans"/>
                        <a:cs typeface="DM Sans"/>
                        <a:sym typeface="DM Sans"/>
                      </a:rPr>
                      <a:t>SIEM / SOAR</a:t>
                    </a:r>
                    <a:endParaRPr b="0" i="0" sz="1100" u="none" cap="none" strike="noStrike">
                      <a:solidFill>
                        <a:srgbClr val="000000"/>
                      </a:solidFill>
                      <a:latin typeface="DM Sans"/>
                      <a:ea typeface="DM Sans"/>
                      <a:cs typeface="DM Sans"/>
                      <a:sym typeface="DM Sans"/>
                    </a:endParaRPr>
                  </a:p>
                </p:txBody>
              </p:sp>
              <p:pic>
                <p:nvPicPr>
                  <p:cNvPr id="291" name="Google Shape;291;p8"/>
                  <p:cNvPicPr preferRelativeResize="0"/>
                  <p:nvPr/>
                </p:nvPicPr>
                <p:blipFill rotWithShape="1">
                  <a:blip r:embed="rId9">
                    <a:alphaModFix/>
                  </a:blip>
                  <a:srcRect b="0" l="0" r="0" t="0"/>
                  <a:stretch/>
                </p:blipFill>
                <p:spPr>
                  <a:xfrm>
                    <a:off x="10660753" y="4027282"/>
                    <a:ext cx="162324" cy="162324"/>
                  </a:xfrm>
                  <a:prstGeom prst="rect">
                    <a:avLst/>
                  </a:prstGeom>
                  <a:noFill/>
                  <a:ln>
                    <a:noFill/>
                  </a:ln>
                </p:spPr>
              </p:pic>
            </p:grpSp>
            <p:sp>
              <p:nvSpPr>
                <p:cNvPr id="292" name="Google Shape;292;p8"/>
                <p:cNvSpPr/>
                <p:nvPr/>
              </p:nvSpPr>
              <p:spPr>
                <a:xfrm>
                  <a:off x="10027158" y="3412446"/>
                  <a:ext cx="1620634" cy="1498926"/>
                </a:xfrm>
                <a:prstGeom prst="rect">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93" name="Google Shape;293;p8"/>
              <p:cNvCxnSpPr>
                <a:stCxn id="292" idx="2"/>
                <a:endCxn id="287" idx="1"/>
              </p:cNvCxnSpPr>
              <p:nvPr/>
            </p:nvCxnSpPr>
            <p:spPr>
              <a:xfrm flipH="1" rot="-5400000">
                <a:off x="9967963" y="4606401"/>
                <a:ext cx="564900" cy="1072200"/>
              </a:xfrm>
              <a:prstGeom prst="bentConnector2">
                <a:avLst/>
              </a:prstGeom>
              <a:noFill/>
              <a:ln cap="flat" cmpd="sng" w="12700">
                <a:solidFill>
                  <a:schemeClr val="accent1"/>
                </a:solidFill>
                <a:prstDash val="solid"/>
                <a:miter lim="800000"/>
                <a:headEnd len="sm" w="sm" type="none"/>
                <a:tailEnd len="med" w="med" type="triangle"/>
              </a:ln>
            </p:spPr>
          </p:cxnSp>
          <p:cxnSp>
            <p:nvCxnSpPr>
              <p:cNvPr id="294" name="Google Shape;294;p8"/>
              <p:cNvCxnSpPr>
                <a:stCxn id="295" idx="3"/>
                <a:endCxn id="292" idx="1"/>
              </p:cNvCxnSpPr>
              <p:nvPr/>
            </p:nvCxnSpPr>
            <p:spPr>
              <a:xfrm>
                <a:off x="8511197" y="4110588"/>
                <a:ext cx="392700" cy="0"/>
              </a:xfrm>
              <a:prstGeom prst="straightConnector1">
                <a:avLst/>
              </a:prstGeom>
              <a:noFill/>
              <a:ln cap="flat" cmpd="sng" w="19050">
                <a:solidFill>
                  <a:schemeClr val="accent1"/>
                </a:solidFill>
                <a:prstDash val="solid"/>
                <a:miter lim="800000"/>
                <a:headEnd len="sm" w="sm" type="none"/>
                <a:tailEnd len="sm" w="sm" type="none"/>
              </a:ln>
            </p:spPr>
          </p:cxnSp>
          <p:grpSp>
            <p:nvGrpSpPr>
              <p:cNvPr id="296" name="Google Shape;296;p8"/>
              <p:cNvGrpSpPr/>
              <p:nvPr/>
            </p:nvGrpSpPr>
            <p:grpSpPr>
              <a:xfrm>
                <a:off x="10973285" y="2234443"/>
                <a:ext cx="675376" cy="1221325"/>
                <a:chOff x="10912203" y="2470166"/>
                <a:chExt cx="675376" cy="1221325"/>
              </a:xfrm>
            </p:grpSpPr>
            <p:grpSp>
              <p:nvGrpSpPr>
                <p:cNvPr id="297" name="Google Shape;297;p8"/>
                <p:cNvGrpSpPr/>
                <p:nvPr/>
              </p:nvGrpSpPr>
              <p:grpSpPr>
                <a:xfrm>
                  <a:off x="10969176" y="2470166"/>
                  <a:ext cx="503847" cy="779699"/>
                  <a:chOff x="4260444" y="1719098"/>
                  <a:chExt cx="459115" cy="710477"/>
                </a:xfrm>
              </p:grpSpPr>
              <p:sp>
                <p:nvSpPr>
                  <p:cNvPr id="298" name="Google Shape;298;p8"/>
                  <p:cNvSpPr txBox="1"/>
                  <p:nvPr/>
                </p:nvSpPr>
                <p:spPr>
                  <a:xfrm>
                    <a:off x="4275863" y="2177168"/>
                    <a:ext cx="428273" cy="2524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74151"/>
                      </a:buClr>
                      <a:buSzPts val="1200"/>
                      <a:buFont typeface="DM Sans"/>
                      <a:buNone/>
                    </a:pPr>
                    <a:r>
                      <a:rPr b="1" i="0" lang="en-US" sz="1200" u="none" cap="none" strike="noStrike">
                        <a:solidFill>
                          <a:srgbClr val="374151"/>
                        </a:solidFill>
                        <a:latin typeface="DM Sans"/>
                        <a:ea typeface="DM Sans"/>
                        <a:cs typeface="DM Sans"/>
                        <a:sym typeface="DM Sans"/>
                      </a:rPr>
                      <a:t>Dev</a:t>
                    </a:r>
                    <a:endParaRPr/>
                  </a:p>
                </p:txBody>
              </p:sp>
              <p:grpSp>
                <p:nvGrpSpPr>
                  <p:cNvPr id="299" name="Google Shape;299;p8"/>
                  <p:cNvGrpSpPr/>
                  <p:nvPr/>
                </p:nvGrpSpPr>
                <p:grpSpPr>
                  <a:xfrm>
                    <a:off x="4260444" y="1719098"/>
                    <a:ext cx="459115" cy="459115"/>
                    <a:chOff x="9190252" y="1719098"/>
                    <a:chExt cx="459115" cy="459115"/>
                  </a:xfrm>
                </p:grpSpPr>
                <p:sp>
                  <p:nvSpPr>
                    <p:cNvPr id="300" name="Google Shape;300;p8"/>
                    <p:cNvSpPr/>
                    <p:nvPr/>
                  </p:nvSpPr>
                  <p:spPr>
                    <a:xfrm>
                      <a:off x="9190252" y="1719098"/>
                      <a:ext cx="459115" cy="459115"/>
                    </a:xfrm>
                    <a:prstGeom prst="ellipse">
                      <a:avLst/>
                    </a:prstGeom>
                    <a:solidFill>
                      <a:schemeClr val="lt1"/>
                    </a:solidFill>
                    <a:ln cap="flat" cmpd="sng" w="9525">
                      <a:solidFill>
                        <a:srgbClr val="CADA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799"/>
                        <a:buFont typeface="Calibri"/>
                        <a:buNone/>
                      </a:pPr>
                      <a:r>
                        <a:t/>
                      </a:r>
                      <a:endParaRPr b="0" i="0" sz="1799" u="none" cap="none" strike="noStrike">
                        <a:solidFill>
                          <a:srgbClr val="FFFFFF"/>
                        </a:solidFill>
                        <a:latin typeface="DM Sans"/>
                        <a:ea typeface="DM Sans"/>
                        <a:cs typeface="DM Sans"/>
                        <a:sym typeface="DM Sans"/>
                      </a:endParaRPr>
                    </a:p>
                  </p:txBody>
                </p:sp>
                <p:pic>
                  <p:nvPicPr>
                    <p:cNvPr id="301" name="Google Shape;301;p8"/>
                    <p:cNvPicPr preferRelativeResize="0"/>
                    <p:nvPr/>
                  </p:nvPicPr>
                  <p:blipFill rotWithShape="1">
                    <a:blip r:embed="rId10">
                      <a:alphaModFix/>
                    </a:blip>
                    <a:srcRect b="0" l="0" r="0" t="0"/>
                    <a:stretch/>
                  </p:blipFill>
                  <p:spPr>
                    <a:xfrm>
                      <a:off x="9253478" y="1806307"/>
                      <a:ext cx="344817" cy="229878"/>
                    </a:xfrm>
                    <a:prstGeom prst="rect">
                      <a:avLst/>
                    </a:prstGeom>
                    <a:noFill/>
                    <a:ln>
                      <a:noFill/>
                    </a:ln>
                  </p:spPr>
                </p:pic>
              </p:grpSp>
            </p:grpSp>
            <p:sp>
              <p:nvSpPr>
                <p:cNvPr id="302" name="Google Shape;302;p8"/>
                <p:cNvSpPr txBox="1"/>
                <p:nvPr/>
              </p:nvSpPr>
              <p:spPr>
                <a:xfrm>
                  <a:off x="10912203" y="3193851"/>
                  <a:ext cx="675376" cy="497640"/>
                </a:xfrm>
                <a:prstGeom prst="rect">
                  <a:avLst/>
                </a:prstGeom>
                <a:noFill/>
                <a:ln>
                  <a:noFill/>
                </a:ln>
              </p:spPr>
              <p:txBody>
                <a:bodyPr anchorCtr="0" anchor="t" bIns="0" lIns="0" spcFirstLastPara="1" rIns="0" wrap="square" tIns="19625">
                  <a:spAutoFit/>
                </a:bodyPr>
                <a:lstStyle/>
                <a:p>
                  <a:pPr indent="0" lvl="0" marL="0" marR="0" rtl="0" algn="ctr">
                    <a:lnSpc>
                      <a:spcPct val="114562"/>
                    </a:lnSpc>
                    <a:spcBef>
                      <a:spcPts val="0"/>
                    </a:spcBef>
                    <a:spcAft>
                      <a:spcPts val="0"/>
                    </a:spcAft>
                    <a:buClr>
                      <a:srgbClr val="000000"/>
                    </a:buClr>
                    <a:buSzPts val="900"/>
                    <a:buFont typeface="Arial"/>
                    <a:buNone/>
                  </a:pPr>
                  <a:r>
                    <a:rPr lang="en-US" sz="900">
                      <a:solidFill>
                        <a:srgbClr val="000000"/>
                      </a:solidFill>
                      <a:latin typeface="DM Sans"/>
                      <a:ea typeface="DM Sans"/>
                      <a:cs typeface="DM Sans"/>
                      <a:sym typeface="DM Sans"/>
                    </a:rPr>
                    <a:t>Validation, </a:t>
                  </a:r>
                  <a:r>
                    <a:rPr b="0" i="0" lang="en-US" sz="900" u="none" cap="none" strike="noStrike">
                      <a:solidFill>
                        <a:srgbClr val="000000"/>
                      </a:solidFill>
                      <a:latin typeface="DM Sans"/>
                      <a:ea typeface="DM Sans"/>
                      <a:cs typeface="DM Sans"/>
                      <a:sym typeface="DM Sans"/>
                    </a:rPr>
                    <a:t>Remediation in Code</a:t>
                  </a:r>
                  <a:endParaRPr/>
                </a:p>
              </p:txBody>
            </p:sp>
          </p:grpSp>
          <p:cxnSp>
            <p:nvCxnSpPr>
              <p:cNvPr id="303" name="Google Shape;303;p8"/>
              <p:cNvCxnSpPr>
                <a:stCxn id="292" idx="0"/>
                <a:endCxn id="298" idx="1"/>
              </p:cNvCxnSpPr>
              <p:nvPr/>
            </p:nvCxnSpPr>
            <p:spPr>
              <a:xfrm rot="-5400000">
                <a:off x="10138063" y="2451975"/>
                <a:ext cx="485400" cy="1332900"/>
              </a:xfrm>
              <a:prstGeom prst="bentConnector2">
                <a:avLst/>
              </a:prstGeom>
              <a:noFill/>
              <a:ln cap="flat" cmpd="sng" w="12700">
                <a:solidFill>
                  <a:schemeClr val="accent1"/>
                </a:solidFill>
                <a:prstDash val="solid"/>
                <a:miter lim="800000"/>
                <a:headEnd len="sm" w="sm" type="none"/>
                <a:tailEnd len="med" w="med" type="triangle"/>
              </a:ln>
            </p:spPr>
          </p:cxnSp>
          <p:cxnSp>
            <p:nvCxnSpPr>
              <p:cNvPr id="304" name="Google Shape;304;p8"/>
              <p:cNvCxnSpPr>
                <a:stCxn id="302" idx="2"/>
                <a:endCxn id="285" idx="0"/>
              </p:cNvCxnSpPr>
              <p:nvPr/>
            </p:nvCxnSpPr>
            <p:spPr>
              <a:xfrm>
                <a:off x="11310973" y="3455768"/>
                <a:ext cx="0" cy="1327800"/>
              </a:xfrm>
              <a:prstGeom prst="straightConnector1">
                <a:avLst/>
              </a:prstGeom>
              <a:solidFill>
                <a:schemeClr val="lt1"/>
              </a:solidFill>
              <a:ln cap="flat" cmpd="sng" w="9525">
                <a:solidFill>
                  <a:srgbClr val="CADAFF"/>
                </a:solidFill>
                <a:prstDash val="solid"/>
                <a:miter lim="800000"/>
                <a:headEnd len="sm" w="sm" type="none"/>
                <a:tailEnd len="sm" w="sm" type="none"/>
              </a:ln>
            </p:spPr>
          </p:cxnSp>
        </p:grpSp>
        <p:pic>
          <p:nvPicPr>
            <p:cNvPr id="305" name="Google Shape;305;p8"/>
            <p:cNvPicPr preferRelativeResize="0"/>
            <p:nvPr/>
          </p:nvPicPr>
          <p:blipFill rotWithShape="1">
            <a:blip r:embed="rId11">
              <a:alphaModFix/>
            </a:blip>
            <a:srcRect b="41295" l="7004" r="8547" t="40495"/>
            <a:stretch/>
          </p:blipFill>
          <p:spPr>
            <a:xfrm>
              <a:off x="9121577" y="4241332"/>
              <a:ext cx="693130" cy="149460"/>
            </a:xfrm>
            <a:prstGeom prst="rect">
              <a:avLst/>
            </a:prstGeom>
            <a:noFill/>
            <a:ln>
              <a:noFill/>
            </a:ln>
          </p:spPr>
        </p:pic>
      </p:grpSp>
      <p:grpSp>
        <p:nvGrpSpPr>
          <p:cNvPr id="306" name="Google Shape;306;p8"/>
          <p:cNvGrpSpPr/>
          <p:nvPr/>
        </p:nvGrpSpPr>
        <p:grpSpPr>
          <a:xfrm>
            <a:off x="668871" y="3361124"/>
            <a:ext cx="7842326" cy="1790740"/>
            <a:chOff x="668871" y="3361124"/>
            <a:chExt cx="7842326" cy="1790740"/>
          </a:xfrm>
        </p:grpSpPr>
        <p:cxnSp>
          <p:nvCxnSpPr>
            <p:cNvPr id="307" name="Google Shape;307;p8"/>
            <p:cNvCxnSpPr>
              <a:stCxn id="308" idx="3"/>
              <a:endCxn id="278" idx="1"/>
            </p:cNvCxnSpPr>
            <p:nvPr/>
          </p:nvCxnSpPr>
          <p:spPr>
            <a:xfrm flipH="1" rot="10800000">
              <a:off x="1898741" y="4028471"/>
              <a:ext cx="5678700" cy="5400"/>
            </a:xfrm>
            <a:prstGeom prst="straightConnector1">
              <a:avLst/>
            </a:prstGeom>
            <a:noFill/>
            <a:ln cap="flat" cmpd="sng" w="9525">
              <a:solidFill>
                <a:schemeClr val="accent1"/>
              </a:solidFill>
              <a:prstDash val="dash"/>
              <a:miter lim="800000"/>
              <a:headEnd len="sm" w="sm" type="none"/>
              <a:tailEnd len="med" w="med" type="triangle"/>
            </a:ln>
          </p:spPr>
        </p:cxnSp>
        <p:pic>
          <p:nvPicPr>
            <p:cNvPr descr="preencoded.png" id="308" name="Google Shape;308;p8"/>
            <p:cNvPicPr preferRelativeResize="0"/>
            <p:nvPr/>
          </p:nvPicPr>
          <p:blipFill rotWithShape="1">
            <a:blip r:embed="rId12">
              <a:alphaModFix/>
            </a:blip>
            <a:srcRect b="0" l="0" r="0" t="0"/>
            <a:stretch/>
          </p:blipFill>
          <p:spPr>
            <a:xfrm>
              <a:off x="1313998" y="3747848"/>
              <a:ext cx="584743" cy="572046"/>
            </a:xfrm>
            <a:prstGeom prst="rect">
              <a:avLst/>
            </a:prstGeom>
            <a:noFill/>
            <a:ln>
              <a:noFill/>
            </a:ln>
          </p:spPr>
        </p:pic>
        <p:grpSp>
          <p:nvGrpSpPr>
            <p:cNvPr id="309" name="Google Shape;309;p8"/>
            <p:cNvGrpSpPr/>
            <p:nvPr/>
          </p:nvGrpSpPr>
          <p:grpSpPr>
            <a:xfrm>
              <a:off x="2461960" y="3847992"/>
              <a:ext cx="415441" cy="360956"/>
              <a:chOff x="2559902" y="3863363"/>
              <a:chExt cx="415441" cy="360956"/>
            </a:xfrm>
          </p:grpSpPr>
          <p:sp>
            <p:nvSpPr>
              <p:cNvPr id="310" name="Google Shape;310;p8"/>
              <p:cNvSpPr/>
              <p:nvPr/>
            </p:nvSpPr>
            <p:spPr>
              <a:xfrm>
                <a:off x="2559902" y="3863363"/>
                <a:ext cx="357110" cy="309325"/>
              </a:xfrm>
              <a:custGeom>
                <a:rect b="b" l="l" r="r" t="t"/>
                <a:pathLst>
                  <a:path extrusionOk="0" h="309325" w="357110">
                    <a:moveTo>
                      <a:pt x="335439" y="0"/>
                    </a:moveTo>
                    <a:cubicBezTo>
                      <a:pt x="347408" y="0"/>
                      <a:pt x="357111" y="0"/>
                      <a:pt x="357111" y="0"/>
                    </a:cubicBezTo>
                    <a:lnTo>
                      <a:pt x="357111" y="309326"/>
                    </a:lnTo>
                    <a:cubicBezTo>
                      <a:pt x="357111" y="309326"/>
                      <a:pt x="347408" y="309326"/>
                      <a:pt x="335439" y="309326"/>
                    </a:cubicBezTo>
                    <a:lnTo>
                      <a:pt x="21671" y="309326"/>
                    </a:lnTo>
                    <a:cubicBezTo>
                      <a:pt x="9703" y="309326"/>
                      <a:pt x="0" y="309326"/>
                      <a:pt x="0" y="309326"/>
                    </a:cubicBezTo>
                    <a:lnTo>
                      <a:pt x="0" y="0"/>
                    </a:lnTo>
                    <a:cubicBezTo>
                      <a:pt x="0" y="0"/>
                      <a:pt x="9703" y="0"/>
                      <a:pt x="21671" y="0"/>
                    </a:cubicBezTo>
                    <a:close/>
                  </a:path>
                </a:pathLst>
              </a:custGeom>
              <a:solidFill>
                <a:srgbClr val="8296B0"/>
              </a:solidFill>
              <a:ln cap="rnd" cmpd="sng" w="9525">
                <a:solidFill>
                  <a:srgbClr val="0254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8"/>
              <p:cNvSpPr/>
              <p:nvPr/>
            </p:nvSpPr>
            <p:spPr>
              <a:xfrm>
                <a:off x="2618233" y="3914994"/>
                <a:ext cx="357110" cy="309325"/>
              </a:xfrm>
              <a:custGeom>
                <a:rect b="b" l="l" r="r" t="t"/>
                <a:pathLst>
                  <a:path extrusionOk="0" h="309325" w="357110">
                    <a:moveTo>
                      <a:pt x="335439" y="0"/>
                    </a:moveTo>
                    <a:cubicBezTo>
                      <a:pt x="347408" y="0"/>
                      <a:pt x="357111" y="0"/>
                      <a:pt x="357111" y="0"/>
                    </a:cubicBezTo>
                    <a:lnTo>
                      <a:pt x="357111" y="309326"/>
                    </a:lnTo>
                    <a:cubicBezTo>
                      <a:pt x="357111" y="309326"/>
                      <a:pt x="347408" y="309326"/>
                      <a:pt x="335439" y="309326"/>
                    </a:cubicBezTo>
                    <a:lnTo>
                      <a:pt x="21671" y="309326"/>
                    </a:lnTo>
                    <a:cubicBezTo>
                      <a:pt x="9703" y="309326"/>
                      <a:pt x="0" y="309326"/>
                      <a:pt x="0" y="309326"/>
                    </a:cubicBezTo>
                    <a:lnTo>
                      <a:pt x="0" y="0"/>
                    </a:lnTo>
                    <a:cubicBezTo>
                      <a:pt x="0" y="0"/>
                      <a:pt x="9703" y="0"/>
                      <a:pt x="21671" y="0"/>
                    </a:cubicBezTo>
                    <a:close/>
                  </a:path>
                </a:pathLst>
              </a:custGeom>
              <a:solidFill>
                <a:srgbClr val="8296B0"/>
              </a:solidFill>
              <a:ln cap="rnd" cmpd="sng" w="9525">
                <a:solidFill>
                  <a:srgbClr val="0254E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8"/>
              <p:cNvSpPr/>
              <p:nvPr/>
            </p:nvSpPr>
            <p:spPr>
              <a:xfrm>
                <a:off x="2651188" y="3950101"/>
                <a:ext cx="26180" cy="26012"/>
              </a:xfrm>
              <a:custGeom>
                <a:rect b="b" l="l" r="r" t="t"/>
                <a:pathLst>
                  <a:path extrusionOk="0" h="26012" w="26180">
                    <a:moveTo>
                      <a:pt x="26181" y="13006"/>
                    </a:moveTo>
                    <a:cubicBezTo>
                      <a:pt x="26181" y="20189"/>
                      <a:pt x="20320" y="26012"/>
                      <a:pt x="13090" y="26012"/>
                    </a:cubicBezTo>
                    <a:cubicBezTo>
                      <a:pt x="5861" y="26012"/>
                      <a:pt x="0" y="20189"/>
                      <a:pt x="0" y="13006"/>
                    </a:cubicBezTo>
                    <a:cubicBezTo>
                      <a:pt x="0" y="5823"/>
                      <a:pt x="5861" y="0"/>
                      <a:pt x="13090" y="0"/>
                    </a:cubicBezTo>
                    <a:cubicBezTo>
                      <a:pt x="20320" y="0"/>
                      <a:pt x="26181" y="5823"/>
                      <a:pt x="26181" y="13006"/>
                    </a:cubicBezTo>
                    <a:close/>
                  </a:path>
                </a:pathLst>
              </a:custGeom>
              <a:solidFill>
                <a:srgbClr val="005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8"/>
              <p:cNvSpPr/>
              <p:nvPr/>
            </p:nvSpPr>
            <p:spPr>
              <a:xfrm>
                <a:off x="2694821" y="3950101"/>
                <a:ext cx="26180" cy="26012"/>
              </a:xfrm>
              <a:custGeom>
                <a:rect b="b" l="l" r="r" t="t"/>
                <a:pathLst>
                  <a:path extrusionOk="0" h="26012" w="26180">
                    <a:moveTo>
                      <a:pt x="26181" y="13006"/>
                    </a:moveTo>
                    <a:cubicBezTo>
                      <a:pt x="26181" y="20189"/>
                      <a:pt x="20320" y="26012"/>
                      <a:pt x="13090" y="26012"/>
                    </a:cubicBezTo>
                    <a:cubicBezTo>
                      <a:pt x="5861" y="26012"/>
                      <a:pt x="0" y="20189"/>
                      <a:pt x="0" y="13006"/>
                    </a:cubicBezTo>
                    <a:cubicBezTo>
                      <a:pt x="0" y="5823"/>
                      <a:pt x="5861" y="0"/>
                      <a:pt x="13090" y="0"/>
                    </a:cubicBezTo>
                    <a:cubicBezTo>
                      <a:pt x="20320" y="0"/>
                      <a:pt x="26181" y="5823"/>
                      <a:pt x="26181" y="13006"/>
                    </a:cubicBezTo>
                    <a:close/>
                  </a:path>
                </a:pathLst>
              </a:custGeom>
              <a:solidFill>
                <a:srgbClr val="005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8"/>
              <p:cNvSpPr/>
              <p:nvPr/>
            </p:nvSpPr>
            <p:spPr>
              <a:xfrm>
                <a:off x="2738457" y="3950101"/>
                <a:ext cx="26180" cy="26012"/>
              </a:xfrm>
              <a:custGeom>
                <a:rect b="b" l="l" r="r" t="t"/>
                <a:pathLst>
                  <a:path extrusionOk="0" h="26012" w="26180">
                    <a:moveTo>
                      <a:pt x="26181" y="13006"/>
                    </a:moveTo>
                    <a:cubicBezTo>
                      <a:pt x="26181" y="20189"/>
                      <a:pt x="20320" y="26012"/>
                      <a:pt x="13090" y="26012"/>
                    </a:cubicBezTo>
                    <a:cubicBezTo>
                      <a:pt x="5861" y="26012"/>
                      <a:pt x="0" y="20189"/>
                      <a:pt x="0" y="13006"/>
                    </a:cubicBezTo>
                    <a:cubicBezTo>
                      <a:pt x="0" y="5823"/>
                      <a:pt x="5861" y="0"/>
                      <a:pt x="13090" y="0"/>
                    </a:cubicBezTo>
                    <a:cubicBezTo>
                      <a:pt x="20320" y="0"/>
                      <a:pt x="26181" y="5823"/>
                      <a:pt x="26181" y="13006"/>
                    </a:cubicBezTo>
                    <a:close/>
                  </a:path>
                </a:pathLst>
              </a:custGeom>
              <a:solidFill>
                <a:srgbClr val="0058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8"/>
              <p:cNvSpPr/>
              <p:nvPr/>
            </p:nvSpPr>
            <p:spPr>
              <a:xfrm>
                <a:off x="2722943" y="4045717"/>
                <a:ext cx="31818" cy="84868"/>
              </a:xfrm>
              <a:custGeom>
                <a:rect b="b" l="l" r="r" t="t"/>
                <a:pathLst>
                  <a:path extrusionOk="0" h="84868" w="31818">
                    <a:moveTo>
                      <a:pt x="31818" y="0"/>
                    </a:moveTo>
                    <a:lnTo>
                      <a:pt x="7676" y="23986"/>
                    </a:lnTo>
                    <a:cubicBezTo>
                      <a:pt x="-2559" y="34155"/>
                      <a:pt x="-2559" y="50713"/>
                      <a:pt x="7676" y="60882"/>
                    </a:cubicBezTo>
                    <a:lnTo>
                      <a:pt x="31818" y="84868"/>
                    </a:lnTo>
                  </a:path>
                </a:pathLst>
              </a:custGeom>
              <a:solidFill>
                <a:srgbClr val="8296B0"/>
              </a:solidFill>
              <a:ln cap="flat" cmpd="sng" w="9525">
                <a:solidFill>
                  <a:srgbClr val="0254E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8"/>
              <p:cNvSpPr/>
              <p:nvPr/>
            </p:nvSpPr>
            <p:spPr>
              <a:xfrm>
                <a:off x="2782140" y="4011647"/>
                <a:ext cx="42709" cy="158997"/>
              </a:xfrm>
              <a:custGeom>
                <a:rect b="b" l="l" r="r" t="t"/>
                <a:pathLst>
                  <a:path extrusionOk="0" h="158997" w="42709">
                    <a:moveTo>
                      <a:pt x="42709" y="0"/>
                    </a:moveTo>
                    <a:lnTo>
                      <a:pt x="0" y="158997"/>
                    </a:lnTo>
                  </a:path>
                </a:pathLst>
              </a:custGeom>
              <a:solidFill>
                <a:srgbClr val="8296B0"/>
              </a:solidFill>
              <a:ln cap="flat" cmpd="sng" w="9525">
                <a:solidFill>
                  <a:srgbClr val="0254E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8"/>
              <p:cNvSpPr/>
              <p:nvPr/>
            </p:nvSpPr>
            <p:spPr>
              <a:xfrm>
                <a:off x="2852231" y="4045717"/>
                <a:ext cx="31818" cy="84868"/>
              </a:xfrm>
              <a:custGeom>
                <a:rect b="b" l="l" r="r" t="t"/>
                <a:pathLst>
                  <a:path extrusionOk="0" h="84868" w="31818">
                    <a:moveTo>
                      <a:pt x="0" y="0"/>
                    </a:moveTo>
                    <a:lnTo>
                      <a:pt x="24142" y="23986"/>
                    </a:lnTo>
                    <a:cubicBezTo>
                      <a:pt x="34377" y="34155"/>
                      <a:pt x="34377" y="50713"/>
                      <a:pt x="24142" y="60882"/>
                    </a:cubicBezTo>
                    <a:lnTo>
                      <a:pt x="0" y="84868"/>
                    </a:lnTo>
                  </a:path>
                </a:pathLst>
              </a:custGeom>
              <a:solidFill>
                <a:srgbClr val="8296B0"/>
              </a:solidFill>
              <a:ln cap="flat" cmpd="sng" w="9525">
                <a:solidFill>
                  <a:srgbClr val="0254EC"/>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descr="preencoded.png" id="270" name="Google Shape;270;p8"/>
            <p:cNvPicPr preferRelativeResize="0"/>
            <p:nvPr/>
          </p:nvPicPr>
          <p:blipFill rotWithShape="1">
            <a:blip r:embed="rId13">
              <a:alphaModFix/>
            </a:blip>
            <a:srcRect b="0" l="0" r="0" t="0"/>
            <a:stretch/>
          </p:blipFill>
          <p:spPr>
            <a:xfrm>
              <a:off x="4116639" y="3808967"/>
              <a:ext cx="446810" cy="446813"/>
            </a:xfrm>
            <a:prstGeom prst="rect">
              <a:avLst/>
            </a:prstGeom>
            <a:noFill/>
            <a:ln>
              <a:noFill/>
            </a:ln>
          </p:spPr>
        </p:pic>
        <p:pic>
          <p:nvPicPr>
            <p:cNvPr descr="preencoded.png" id="318" name="Google Shape;318;p8"/>
            <p:cNvPicPr preferRelativeResize="0"/>
            <p:nvPr/>
          </p:nvPicPr>
          <p:blipFill rotWithShape="1">
            <a:blip r:embed="rId14">
              <a:alphaModFix/>
            </a:blip>
            <a:srcRect b="0" l="0" r="0" t="0"/>
            <a:stretch/>
          </p:blipFill>
          <p:spPr>
            <a:xfrm>
              <a:off x="5894811" y="3739284"/>
              <a:ext cx="459164" cy="500931"/>
            </a:xfrm>
            <a:prstGeom prst="rect">
              <a:avLst/>
            </a:prstGeom>
            <a:noFill/>
            <a:ln>
              <a:noFill/>
            </a:ln>
          </p:spPr>
        </p:pic>
        <p:pic>
          <p:nvPicPr>
            <p:cNvPr descr="preencoded.png" id="278" name="Google Shape;278;p8"/>
            <p:cNvPicPr preferRelativeResize="0"/>
            <p:nvPr/>
          </p:nvPicPr>
          <p:blipFill rotWithShape="1">
            <a:blip r:embed="rId15">
              <a:alphaModFix/>
            </a:blip>
            <a:srcRect b="0" l="0" r="0" t="0"/>
            <a:stretch/>
          </p:blipFill>
          <p:spPr>
            <a:xfrm>
              <a:off x="7577354" y="3801160"/>
              <a:ext cx="651467" cy="454620"/>
            </a:xfrm>
            <a:prstGeom prst="rect">
              <a:avLst/>
            </a:prstGeom>
            <a:noFill/>
            <a:ln>
              <a:noFill/>
            </a:ln>
          </p:spPr>
        </p:pic>
        <p:sp>
          <p:nvSpPr>
            <p:cNvPr id="319" name="Google Shape;319;p8"/>
            <p:cNvSpPr/>
            <p:nvPr/>
          </p:nvSpPr>
          <p:spPr>
            <a:xfrm>
              <a:off x="1485719" y="4408074"/>
              <a:ext cx="247650" cy="127000"/>
            </a:xfrm>
            <a:prstGeom prst="rect">
              <a:avLst/>
            </a:prstGeom>
            <a:noFill/>
            <a:ln>
              <a:noFill/>
            </a:ln>
          </p:spPr>
          <p:txBody>
            <a:bodyPr anchorCtr="0" anchor="ctr" bIns="0" lIns="0" spcFirstLastPara="1" rIns="0" wrap="square" tIns="0">
              <a:noAutofit/>
            </a:bodyPr>
            <a:lstStyle/>
            <a:p>
              <a:pPr indent="0" lvl="0" marL="0" marR="0" rtl="0" algn="ctr">
                <a:lnSpc>
                  <a:spcPct val="83333"/>
                </a:lnSpc>
                <a:spcBef>
                  <a:spcPts val="0"/>
                </a:spcBef>
                <a:spcAft>
                  <a:spcPts val="0"/>
                </a:spcAft>
                <a:buNone/>
              </a:pPr>
              <a:r>
                <a:rPr lang="en-US" sz="1000">
                  <a:solidFill>
                    <a:srgbClr val="01123F"/>
                  </a:solidFill>
                  <a:latin typeface="DM Sans"/>
                  <a:ea typeface="DM Sans"/>
                  <a:cs typeface="DM Sans"/>
                  <a:sym typeface="DM Sans"/>
                </a:rPr>
                <a:t>Dev</a:t>
              </a:r>
              <a:endParaRPr sz="1000">
                <a:solidFill>
                  <a:srgbClr val="0153EB"/>
                </a:solidFill>
                <a:latin typeface="DM Sans"/>
                <a:ea typeface="DM Sans"/>
                <a:cs typeface="DM Sans"/>
                <a:sym typeface="DM Sans"/>
              </a:endParaRPr>
            </a:p>
          </p:txBody>
        </p:sp>
        <p:sp>
          <p:nvSpPr>
            <p:cNvPr id="320" name="Google Shape;320;p8"/>
            <p:cNvSpPr/>
            <p:nvPr/>
          </p:nvSpPr>
          <p:spPr>
            <a:xfrm>
              <a:off x="2368369" y="4408074"/>
              <a:ext cx="590550" cy="127000"/>
            </a:xfrm>
            <a:prstGeom prst="rect">
              <a:avLst/>
            </a:prstGeom>
            <a:noFill/>
            <a:ln>
              <a:noFill/>
            </a:ln>
          </p:spPr>
          <p:txBody>
            <a:bodyPr anchorCtr="0" anchor="ctr" bIns="0" lIns="0" spcFirstLastPara="1" rIns="0" wrap="square" tIns="0">
              <a:noAutofit/>
            </a:bodyPr>
            <a:lstStyle/>
            <a:p>
              <a:pPr indent="0" lvl="0" marL="0" marR="0" rtl="0" algn="ctr">
                <a:lnSpc>
                  <a:spcPct val="83333"/>
                </a:lnSpc>
                <a:spcBef>
                  <a:spcPts val="0"/>
                </a:spcBef>
                <a:spcAft>
                  <a:spcPts val="0"/>
                </a:spcAft>
                <a:buNone/>
              </a:pPr>
              <a:r>
                <a:rPr lang="en-US" sz="1000">
                  <a:solidFill>
                    <a:srgbClr val="01123F"/>
                  </a:solidFill>
                  <a:latin typeface="DM Sans"/>
                  <a:ea typeface="DM Sans"/>
                  <a:cs typeface="DM Sans"/>
                  <a:sym typeface="DM Sans"/>
                </a:rPr>
                <a:t>IDE or CLI</a:t>
              </a:r>
              <a:endParaRPr sz="1000">
                <a:solidFill>
                  <a:srgbClr val="0153EB"/>
                </a:solidFill>
                <a:latin typeface="DM Sans"/>
                <a:ea typeface="DM Sans"/>
                <a:cs typeface="DM Sans"/>
                <a:sym typeface="DM Sans"/>
              </a:endParaRPr>
            </a:p>
          </p:txBody>
        </p:sp>
        <p:sp>
          <p:nvSpPr>
            <p:cNvPr id="321" name="Google Shape;321;p8"/>
            <p:cNvSpPr/>
            <p:nvPr/>
          </p:nvSpPr>
          <p:spPr>
            <a:xfrm>
              <a:off x="3932914" y="4289930"/>
              <a:ext cx="815589" cy="363288"/>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None/>
              </a:pPr>
              <a:r>
                <a:rPr lang="en-US" sz="1000">
                  <a:solidFill>
                    <a:srgbClr val="01123F"/>
                  </a:solidFill>
                  <a:latin typeface="DM Sans"/>
                  <a:ea typeface="DM Sans"/>
                  <a:cs typeface="DM Sans"/>
                  <a:sym typeface="DM Sans"/>
                </a:rPr>
                <a:t>VCS</a:t>
              </a:r>
              <a:endParaRPr/>
            </a:p>
            <a:p>
              <a:pPr indent="0" lvl="0" marL="0" marR="0" rtl="0" algn="l">
                <a:lnSpc>
                  <a:spcPct val="83333"/>
                </a:lnSpc>
                <a:spcBef>
                  <a:spcPts val="0"/>
                </a:spcBef>
                <a:spcAft>
                  <a:spcPts val="0"/>
                </a:spcAft>
                <a:buNone/>
              </a:pPr>
              <a:r>
                <a:rPr lang="en-US" sz="1000">
                  <a:solidFill>
                    <a:srgbClr val="01123F"/>
                  </a:solidFill>
                  <a:latin typeface="DM Sans"/>
                  <a:ea typeface="DM Sans"/>
                  <a:cs typeface="DM Sans"/>
                  <a:sym typeface="DM Sans"/>
                </a:rPr>
                <a:t>GitHub</a:t>
              </a:r>
              <a:endParaRPr sz="1000">
                <a:solidFill>
                  <a:srgbClr val="0153EB"/>
                </a:solidFill>
                <a:latin typeface="DM Sans"/>
                <a:ea typeface="DM Sans"/>
                <a:cs typeface="DM Sans"/>
                <a:sym typeface="DM Sans"/>
              </a:endParaRPr>
            </a:p>
          </p:txBody>
        </p:sp>
        <p:sp>
          <p:nvSpPr>
            <p:cNvPr id="322" name="Google Shape;322;p8"/>
            <p:cNvSpPr/>
            <p:nvPr/>
          </p:nvSpPr>
          <p:spPr>
            <a:xfrm>
              <a:off x="5702119" y="4408074"/>
              <a:ext cx="914400" cy="12700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None/>
              </a:pPr>
              <a:r>
                <a:rPr lang="en-US" sz="1000">
                  <a:solidFill>
                    <a:srgbClr val="01123F"/>
                  </a:solidFill>
                  <a:latin typeface="DM Sans"/>
                  <a:ea typeface="DM Sans"/>
                  <a:cs typeface="DM Sans"/>
                  <a:sym typeface="DM Sans"/>
                </a:rPr>
                <a:t>CI/CD </a:t>
              </a:r>
              <a:br>
                <a:rPr lang="en-US" sz="1000">
                  <a:solidFill>
                    <a:srgbClr val="01123F"/>
                  </a:solidFill>
                  <a:latin typeface="DM Sans"/>
                  <a:ea typeface="DM Sans"/>
                  <a:cs typeface="DM Sans"/>
                  <a:sym typeface="DM Sans"/>
                </a:rPr>
              </a:br>
              <a:r>
                <a:rPr lang="en-US" sz="1000">
                  <a:solidFill>
                    <a:srgbClr val="01123F"/>
                  </a:solidFill>
                  <a:latin typeface="DM Sans"/>
                  <a:ea typeface="DM Sans"/>
                  <a:cs typeface="DM Sans"/>
                  <a:sym typeface="DM Sans"/>
                </a:rPr>
                <a:t>Pipelines</a:t>
              </a:r>
              <a:endParaRPr sz="1000">
                <a:solidFill>
                  <a:srgbClr val="0153EB"/>
                </a:solidFill>
                <a:latin typeface="DM Sans"/>
                <a:ea typeface="DM Sans"/>
                <a:cs typeface="DM Sans"/>
                <a:sym typeface="DM Sans"/>
              </a:endParaRPr>
            </a:p>
          </p:txBody>
        </p:sp>
        <p:sp>
          <p:nvSpPr>
            <p:cNvPr id="323" name="Google Shape;323;p8"/>
            <p:cNvSpPr/>
            <p:nvPr/>
          </p:nvSpPr>
          <p:spPr>
            <a:xfrm>
              <a:off x="3340039" y="4087913"/>
              <a:ext cx="234950" cy="9525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None/>
              </a:pPr>
              <a:r>
                <a:rPr b="1" lang="en-US" sz="750">
                  <a:solidFill>
                    <a:srgbClr val="001741"/>
                  </a:solidFill>
                  <a:latin typeface="DM Sans"/>
                  <a:ea typeface="DM Sans"/>
                  <a:cs typeface="DM Sans"/>
                  <a:sym typeface="DM Sans"/>
                </a:rPr>
                <a:t>Push</a:t>
              </a:r>
              <a:endParaRPr b="1" sz="750">
                <a:solidFill>
                  <a:srgbClr val="0153EB"/>
                </a:solidFill>
                <a:latin typeface="DM Sans"/>
                <a:ea typeface="DM Sans"/>
                <a:cs typeface="DM Sans"/>
                <a:sym typeface="DM Sans"/>
              </a:endParaRPr>
            </a:p>
          </p:txBody>
        </p:sp>
        <p:sp>
          <p:nvSpPr>
            <p:cNvPr id="324" name="Google Shape;324;p8"/>
            <p:cNvSpPr/>
            <p:nvPr/>
          </p:nvSpPr>
          <p:spPr>
            <a:xfrm>
              <a:off x="5143676" y="4087913"/>
              <a:ext cx="241300" cy="9525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None/>
              </a:pPr>
              <a:r>
                <a:rPr b="1" lang="en-US" sz="750">
                  <a:solidFill>
                    <a:srgbClr val="001741"/>
                  </a:solidFill>
                  <a:latin typeface="DM Sans"/>
                  <a:ea typeface="DM Sans"/>
                  <a:cs typeface="DM Sans"/>
                  <a:sym typeface="DM Sans"/>
                </a:rPr>
                <a:t>Build</a:t>
              </a:r>
              <a:endParaRPr b="1" sz="750">
                <a:solidFill>
                  <a:srgbClr val="0153EB"/>
                </a:solidFill>
                <a:latin typeface="DM Sans"/>
                <a:ea typeface="DM Sans"/>
                <a:cs typeface="DM Sans"/>
                <a:sym typeface="DM Sans"/>
              </a:endParaRPr>
            </a:p>
          </p:txBody>
        </p:sp>
        <p:sp>
          <p:nvSpPr>
            <p:cNvPr id="295" name="Google Shape;295;p8"/>
            <p:cNvSpPr/>
            <p:nvPr/>
          </p:nvSpPr>
          <p:spPr>
            <a:xfrm>
              <a:off x="668871" y="3361124"/>
              <a:ext cx="7842326" cy="1498927"/>
            </a:xfrm>
            <a:prstGeom prst="rect">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5" name="Google Shape;325;p8"/>
            <p:cNvPicPr preferRelativeResize="0"/>
            <p:nvPr/>
          </p:nvPicPr>
          <p:blipFill rotWithShape="1">
            <a:blip r:embed="rId3">
              <a:alphaModFix/>
            </a:blip>
            <a:srcRect b="0" l="0" r="0" t="0"/>
            <a:stretch/>
          </p:blipFill>
          <p:spPr>
            <a:xfrm>
              <a:off x="7547832" y="4929193"/>
              <a:ext cx="959663" cy="222671"/>
            </a:xfrm>
            <a:prstGeom prst="rect">
              <a:avLst/>
            </a:prstGeom>
            <a:noFill/>
            <a:ln>
              <a:noFill/>
            </a:ln>
          </p:spPr>
        </p:pic>
        <p:sp>
          <p:nvSpPr>
            <p:cNvPr id="326" name="Google Shape;326;p8"/>
            <p:cNvSpPr/>
            <p:nvPr/>
          </p:nvSpPr>
          <p:spPr>
            <a:xfrm>
              <a:off x="7394184" y="4289930"/>
              <a:ext cx="815589" cy="363288"/>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None/>
              </a:pPr>
              <a:r>
                <a:rPr lang="en-US" sz="1000">
                  <a:solidFill>
                    <a:srgbClr val="01123F"/>
                  </a:solidFill>
                  <a:latin typeface="DM Sans"/>
                  <a:ea typeface="DM Sans"/>
                  <a:cs typeface="DM Sans"/>
                  <a:sym typeface="DM Sans"/>
                </a:rPr>
                <a:t>CSP</a:t>
              </a:r>
              <a:endParaRPr/>
            </a:p>
          </p:txBody>
        </p:sp>
        <p:pic>
          <p:nvPicPr>
            <p:cNvPr id="327" name="Google Shape;327;p8"/>
            <p:cNvPicPr preferRelativeResize="0"/>
            <p:nvPr/>
          </p:nvPicPr>
          <p:blipFill rotWithShape="1">
            <a:blip r:embed="rId16">
              <a:alphaModFix/>
            </a:blip>
            <a:srcRect b="0" l="0" r="0" t="0"/>
            <a:stretch/>
          </p:blipFill>
          <p:spPr>
            <a:xfrm>
              <a:off x="4392861" y="4333941"/>
              <a:ext cx="275266" cy="275266"/>
            </a:xfrm>
            <a:prstGeom prst="rect">
              <a:avLst/>
            </a:prstGeom>
            <a:noFill/>
            <a:ln>
              <a:noFill/>
            </a:ln>
          </p:spPr>
        </p:pic>
        <p:pic>
          <p:nvPicPr>
            <p:cNvPr id="328" name="Google Shape;328;p8"/>
            <p:cNvPicPr preferRelativeResize="0"/>
            <p:nvPr/>
          </p:nvPicPr>
          <p:blipFill rotWithShape="1">
            <a:blip r:embed="rId17">
              <a:alphaModFix/>
            </a:blip>
            <a:srcRect b="0" l="0" r="0" t="0"/>
            <a:stretch/>
          </p:blipFill>
          <p:spPr>
            <a:xfrm>
              <a:off x="7696085" y="4354310"/>
              <a:ext cx="391734" cy="234528"/>
            </a:xfrm>
            <a:prstGeom prst="rect">
              <a:avLst/>
            </a:prstGeom>
            <a:noFill/>
            <a:ln>
              <a:noFill/>
            </a:ln>
          </p:spPr>
        </p:pic>
        <p:pic>
          <p:nvPicPr>
            <p:cNvPr descr="Jenkins Logo PNG vector in SVG, PDF, AI, CDR format" id="329" name="Google Shape;329;p8"/>
            <p:cNvPicPr preferRelativeResize="0"/>
            <p:nvPr/>
          </p:nvPicPr>
          <p:blipFill rotWithShape="1">
            <a:blip r:embed="rId18">
              <a:alphaModFix/>
            </a:blip>
            <a:srcRect b="0" l="0" r="0" t="0"/>
            <a:stretch/>
          </p:blipFill>
          <p:spPr>
            <a:xfrm>
              <a:off x="6248321" y="4290784"/>
              <a:ext cx="271184" cy="361580"/>
            </a:xfrm>
            <a:prstGeom prst="rect">
              <a:avLst/>
            </a:prstGeom>
            <a:noFill/>
            <a:ln>
              <a:noFill/>
            </a:ln>
          </p:spPr>
        </p:pic>
        <p:pic>
          <p:nvPicPr>
            <p:cNvPr id="330" name="Google Shape;330;p8"/>
            <p:cNvPicPr preferRelativeResize="0"/>
            <p:nvPr/>
          </p:nvPicPr>
          <p:blipFill rotWithShape="1">
            <a:blip r:embed="rId19">
              <a:alphaModFix/>
            </a:blip>
            <a:srcRect b="0" l="0" r="0" t="0"/>
            <a:stretch/>
          </p:blipFill>
          <p:spPr>
            <a:xfrm>
              <a:off x="8152977" y="4346187"/>
              <a:ext cx="250775" cy="250775"/>
            </a:xfrm>
            <a:prstGeom prst="rect">
              <a:avLst/>
            </a:prstGeom>
            <a:noFill/>
            <a:ln>
              <a:noFill/>
            </a:ln>
          </p:spPr>
        </p:pic>
        <p:pic>
          <p:nvPicPr>
            <p:cNvPr id="331" name="Google Shape;331;p8"/>
            <p:cNvPicPr preferRelativeResize="0"/>
            <p:nvPr/>
          </p:nvPicPr>
          <p:blipFill rotWithShape="1">
            <a:blip r:embed="rId16">
              <a:alphaModFix/>
            </a:blip>
            <a:srcRect b="0" l="0" r="0" t="0"/>
            <a:stretch/>
          </p:blipFill>
          <p:spPr>
            <a:xfrm>
              <a:off x="6568792" y="4333941"/>
              <a:ext cx="275266" cy="275266"/>
            </a:xfrm>
            <a:prstGeom prst="rect">
              <a:avLst/>
            </a:prstGeom>
            <a:noFill/>
            <a:ln>
              <a:noFill/>
            </a:ln>
          </p:spPr>
        </p:pic>
      </p:grpSp>
      <p:grpSp>
        <p:nvGrpSpPr>
          <p:cNvPr id="332" name="Google Shape;332;p8"/>
          <p:cNvGrpSpPr/>
          <p:nvPr/>
        </p:nvGrpSpPr>
        <p:grpSpPr>
          <a:xfrm>
            <a:off x="668870" y="1823511"/>
            <a:ext cx="5486785" cy="4266412"/>
            <a:chOff x="668870" y="1823511"/>
            <a:chExt cx="5486785" cy="4266412"/>
          </a:xfrm>
        </p:grpSpPr>
        <p:grpSp>
          <p:nvGrpSpPr>
            <p:cNvPr id="333" name="Google Shape;333;p8"/>
            <p:cNvGrpSpPr/>
            <p:nvPr/>
          </p:nvGrpSpPr>
          <p:grpSpPr>
            <a:xfrm>
              <a:off x="668870" y="1823511"/>
              <a:ext cx="5455651" cy="1985332"/>
              <a:chOff x="838200" y="1908176"/>
              <a:chExt cx="5455651" cy="1985332"/>
            </a:xfrm>
          </p:grpSpPr>
          <p:pic>
            <p:nvPicPr>
              <p:cNvPr id="334" name="Google Shape;334;p8"/>
              <p:cNvPicPr preferRelativeResize="0"/>
              <p:nvPr/>
            </p:nvPicPr>
            <p:blipFill rotWithShape="1">
              <a:blip r:embed="rId20">
                <a:alphaModFix/>
              </a:blip>
              <a:srcRect b="0" l="1215" r="806" t="0"/>
              <a:stretch/>
            </p:blipFill>
            <p:spPr>
              <a:xfrm>
                <a:off x="838200" y="2298383"/>
                <a:ext cx="4828951" cy="958849"/>
              </a:xfrm>
              <a:prstGeom prst="rect">
                <a:avLst/>
              </a:prstGeom>
              <a:noFill/>
              <a:ln cap="flat" cmpd="sng" w="19050">
                <a:solidFill>
                  <a:srgbClr val="0058EB"/>
                </a:solidFill>
                <a:prstDash val="solid"/>
                <a:round/>
                <a:headEnd len="sm" w="sm" type="none"/>
                <a:tailEnd len="sm" w="sm" type="none"/>
              </a:ln>
            </p:spPr>
          </p:pic>
          <p:pic>
            <p:nvPicPr>
              <p:cNvPr descr="preencoded.png" id="335" name="Google Shape;335;p8"/>
              <p:cNvPicPr preferRelativeResize="0"/>
              <p:nvPr/>
            </p:nvPicPr>
            <p:blipFill rotWithShape="1">
              <a:blip r:embed="rId4">
                <a:alphaModFix/>
              </a:blip>
              <a:srcRect b="0" l="0" r="0" t="0"/>
              <a:stretch/>
            </p:blipFill>
            <p:spPr>
              <a:xfrm>
                <a:off x="918575" y="2782148"/>
                <a:ext cx="1073150" cy="292100"/>
              </a:xfrm>
              <a:prstGeom prst="rect">
                <a:avLst/>
              </a:prstGeom>
              <a:noFill/>
              <a:ln>
                <a:noFill/>
              </a:ln>
            </p:spPr>
          </p:pic>
          <p:pic>
            <p:nvPicPr>
              <p:cNvPr descr="preencoded.png" id="336" name="Google Shape;336;p8"/>
              <p:cNvPicPr preferRelativeResize="0"/>
              <p:nvPr/>
            </p:nvPicPr>
            <p:blipFill rotWithShape="1">
              <a:blip r:embed="rId4">
                <a:alphaModFix/>
              </a:blip>
              <a:srcRect b="0" l="0" r="0" t="0"/>
              <a:stretch/>
            </p:blipFill>
            <p:spPr>
              <a:xfrm>
                <a:off x="2118725" y="2782148"/>
                <a:ext cx="1073150" cy="292100"/>
              </a:xfrm>
              <a:prstGeom prst="rect">
                <a:avLst/>
              </a:prstGeom>
              <a:noFill/>
              <a:ln>
                <a:noFill/>
              </a:ln>
            </p:spPr>
          </p:pic>
          <p:pic>
            <p:nvPicPr>
              <p:cNvPr descr="preencoded.png" id="337" name="Google Shape;337;p8"/>
              <p:cNvPicPr preferRelativeResize="0"/>
              <p:nvPr/>
            </p:nvPicPr>
            <p:blipFill rotWithShape="1">
              <a:blip r:embed="rId4">
                <a:alphaModFix/>
              </a:blip>
              <a:srcRect b="0" l="0" r="0" t="0"/>
              <a:stretch/>
            </p:blipFill>
            <p:spPr>
              <a:xfrm>
                <a:off x="3318875" y="2782148"/>
                <a:ext cx="1073150" cy="292100"/>
              </a:xfrm>
              <a:prstGeom prst="rect">
                <a:avLst/>
              </a:prstGeom>
              <a:noFill/>
              <a:ln>
                <a:noFill/>
              </a:ln>
            </p:spPr>
          </p:pic>
          <p:pic>
            <p:nvPicPr>
              <p:cNvPr descr="preencoded.png" id="338" name="Google Shape;338;p8"/>
              <p:cNvPicPr preferRelativeResize="0"/>
              <p:nvPr/>
            </p:nvPicPr>
            <p:blipFill rotWithShape="1">
              <a:blip r:embed="rId4">
                <a:alphaModFix/>
              </a:blip>
              <a:srcRect b="0" l="0" r="0" t="0"/>
              <a:stretch/>
            </p:blipFill>
            <p:spPr>
              <a:xfrm>
                <a:off x="4519025" y="2782148"/>
                <a:ext cx="1073150" cy="292100"/>
              </a:xfrm>
              <a:prstGeom prst="rect">
                <a:avLst/>
              </a:prstGeom>
              <a:noFill/>
              <a:ln>
                <a:noFill/>
              </a:ln>
            </p:spPr>
          </p:pic>
          <p:sp>
            <p:nvSpPr>
              <p:cNvPr id="339" name="Google Shape;339;p8"/>
              <p:cNvSpPr/>
              <p:nvPr/>
            </p:nvSpPr>
            <p:spPr>
              <a:xfrm>
                <a:off x="1036050" y="2864698"/>
                <a:ext cx="850900" cy="12700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Clr>
                    <a:srgbClr val="001741"/>
                  </a:buClr>
                  <a:buSzPts val="1000"/>
                  <a:buFont typeface="DM Sans"/>
                  <a:buNone/>
                </a:pPr>
                <a:r>
                  <a:rPr b="0" i="0" lang="en-US" sz="1000" u="none" cap="none" strike="noStrike">
                    <a:solidFill>
                      <a:srgbClr val="001741"/>
                    </a:solidFill>
                    <a:latin typeface="DM Sans"/>
                    <a:ea typeface="DM Sans"/>
                    <a:cs typeface="DM Sans"/>
                    <a:sym typeface="DM Sans"/>
                  </a:rPr>
                  <a:t>Vulnerabilities</a:t>
                </a:r>
                <a:endParaRPr b="0" i="0" sz="1000" u="none" cap="none" strike="noStrike">
                  <a:solidFill>
                    <a:srgbClr val="0153EB"/>
                  </a:solidFill>
                  <a:latin typeface="DM Sans"/>
                  <a:ea typeface="DM Sans"/>
                  <a:cs typeface="DM Sans"/>
                  <a:sym typeface="DM Sans"/>
                </a:endParaRPr>
              </a:p>
            </p:txBody>
          </p:sp>
          <p:sp>
            <p:nvSpPr>
              <p:cNvPr id="340" name="Google Shape;340;p8"/>
              <p:cNvSpPr/>
              <p:nvPr/>
            </p:nvSpPr>
            <p:spPr>
              <a:xfrm>
                <a:off x="2426701" y="2864698"/>
                <a:ext cx="476250" cy="12700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Clr>
                    <a:srgbClr val="001741"/>
                  </a:buClr>
                  <a:buSzPts val="1000"/>
                  <a:buFont typeface="DM Sans"/>
                  <a:buNone/>
                </a:pPr>
                <a:r>
                  <a:rPr b="0" i="0" lang="en-US" sz="1000" u="none" cap="none" strike="noStrike">
                    <a:solidFill>
                      <a:srgbClr val="001741"/>
                    </a:solidFill>
                    <a:latin typeface="DM Sans"/>
                    <a:ea typeface="DM Sans"/>
                    <a:cs typeface="DM Sans"/>
                    <a:sym typeface="DM Sans"/>
                  </a:rPr>
                  <a:t>Secrets</a:t>
                </a:r>
                <a:endParaRPr b="0" i="0" sz="1000" u="none" cap="none" strike="noStrike">
                  <a:solidFill>
                    <a:srgbClr val="0153EB"/>
                  </a:solidFill>
                  <a:latin typeface="DM Sans"/>
                  <a:ea typeface="DM Sans"/>
                  <a:cs typeface="DM Sans"/>
                  <a:sym typeface="DM Sans"/>
                </a:endParaRPr>
              </a:p>
            </p:txBody>
          </p:sp>
          <p:sp>
            <p:nvSpPr>
              <p:cNvPr id="341" name="Google Shape;341;p8"/>
              <p:cNvSpPr/>
              <p:nvPr/>
            </p:nvSpPr>
            <p:spPr>
              <a:xfrm>
                <a:off x="3433175" y="2864698"/>
                <a:ext cx="857250" cy="12700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Clr>
                    <a:srgbClr val="001741"/>
                  </a:buClr>
                  <a:buSzPts val="1000"/>
                  <a:buFont typeface="DM Sans"/>
                  <a:buNone/>
                </a:pPr>
                <a:r>
                  <a:rPr b="0" i="0" lang="en-US" sz="1000" u="none" cap="none" strike="noStrike">
                    <a:solidFill>
                      <a:srgbClr val="001741"/>
                    </a:solidFill>
                    <a:latin typeface="DM Sans"/>
                    <a:ea typeface="DM Sans"/>
                    <a:cs typeface="DM Sans"/>
                    <a:sym typeface="DM Sans"/>
                  </a:rPr>
                  <a:t>Sensitive Data</a:t>
                </a:r>
                <a:endParaRPr b="0" i="0" sz="1000" u="none" cap="none" strike="noStrike">
                  <a:solidFill>
                    <a:srgbClr val="0153EB"/>
                  </a:solidFill>
                  <a:latin typeface="DM Sans"/>
                  <a:ea typeface="DM Sans"/>
                  <a:cs typeface="DM Sans"/>
                  <a:sym typeface="DM Sans"/>
                </a:endParaRPr>
              </a:p>
            </p:txBody>
          </p:sp>
          <p:sp>
            <p:nvSpPr>
              <p:cNvPr id="342" name="Google Shape;342;p8"/>
              <p:cNvSpPr/>
              <p:nvPr/>
            </p:nvSpPr>
            <p:spPr>
              <a:xfrm>
                <a:off x="4719050" y="2864698"/>
                <a:ext cx="685800" cy="12700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Clr>
                    <a:srgbClr val="001741"/>
                  </a:buClr>
                  <a:buSzPts val="1000"/>
                  <a:buFont typeface="DM Sans"/>
                  <a:buNone/>
                </a:pPr>
                <a:r>
                  <a:rPr b="0" i="0" lang="en-US" sz="1000" u="none" cap="none" strike="noStrike">
                    <a:solidFill>
                      <a:srgbClr val="001741"/>
                    </a:solidFill>
                    <a:latin typeface="DM Sans"/>
                    <a:ea typeface="DM Sans"/>
                    <a:cs typeface="DM Sans"/>
                    <a:sym typeface="DM Sans"/>
                  </a:rPr>
                  <a:t>IaC Configs</a:t>
                </a:r>
                <a:endParaRPr b="0" i="0" sz="1000" u="none" cap="none" strike="noStrike">
                  <a:solidFill>
                    <a:srgbClr val="0153EB"/>
                  </a:solidFill>
                  <a:latin typeface="DM Sans"/>
                  <a:ea typeface="DM Sans"/>
                  <a:cs typeface="DM Sans"/>
                  <a:sym typeface="DM Sans"/>
                </a:endParaRPr>
              </a:p>
            </p:txBody>
          </p:sp>
          <p:sp>
            <p:nvSpPr>
              <p:cNvPr id="343" name="Google Shape;343;p8"/>
              <p:cNvSpPr/>
              <p:nvPr/>
            </p:nvSpPr>
            <p:spPr>
              <a:xfrm>
                <a:off x="2458398" y="2379558"/>
                <a:ext cx="1568450" cy="152400"/>
              </a:xfrm>
              <a:prstGeom prst="rect">
                <a:avLst/>
              </a:prstGeom>
              <a:noFill/>
              <a:ln>
                <a:noFill/>
              </a:ln>
            </p:spPr>
            <p:txBody>
              <a:bodyPr anchorCtr="0" anchor="ctr" bIns="0" lIns="0" spcFirstLastPara="1" rIns="0" wrap="square" tIns="0">
                <a:noAutofit/>
              </a:bodyPr>
              <a:lstStyle/>
              <a:p>
                <a:pPr indent="0" lvl="0" marL="0" marR="0" rtl="0" algn="l">
                  <a:lnSpc>
                    <a:spcPct val="83333"/>
                  </a:lnSpc>
                  <a:spcBef>
                    <a:spcPts val="0"/>
                  </a:spcBef>
                  <a:spcAft>
                    <a:spcPts val="0"/>
                  </a:spcAft>
                  <a:buClr>
                    <a:srgbClr val="001741"/>
                  </a:buClr>
                  <a:buSzPts val="1200"/>
                  <a:buFont typeface="DM Sans"/>
                  <a:buNone/>
                </a:pPr>
                <a:r>
                  <a:rPr b="1" i="0" lang="en-US" sz="1200" u="none" cap="none" strike="noStrike">
                    <a:solidFill>
                      <a:srgbClr val="001741"/>
                    </a:solidFill>
                    <a:latin typeface="DM Sans"/>
                    <a:ea typeface="DM Sans"/>
                    <a:cs typeface="DM Sans"/>
                    <a:sym typeface="DM Sans"/>
                  </a:rPr>
                  <a:t>Unified Policy Engine</a:t>
                </a:r>
                <a:endParaRPr b="0" i="0" sz="1200" u="none" cap="none" strike="noStrike">
                  <a:solidFill>
                    <a:srgbClr val="0153EB"/>
                  </a:solidFill>
                  <a:latin typeface="DM Sans"/>
                  <a:ea typeface="DM Sans"/>
                  <a:cs typeface="DM Sans"/>
                  <a:sym typeface="DM Sans"/>
                </a:endParaRPr>
              </a:p>
            </p:txBody>
          </p:sp>
          <p:pic>
            <p:nvPicPr>
              <p:cNvPr descr="A blue letter and star on a black background&#10;&#10;AI-generated content may be incorrect." id="344" name="Google Shape;344;p8"/>
              <p:cNvPicPr preferRelativeResize="0"/>
              <p:nvPr/>
            </p:nvPicPr>
            <p:blipFill rotWithShape="1">
              <a:blip r:embed="rId21">
                <a:alphaModFix/>
              </a:blip>
              <a:srcRect b="0" l="0" r="0" t="0"/>
              <a:stretch/>
            </p:blipFill>
            <p:spPr>
              <a:xfrm>
                <a:off x="898081" y="1908176"/>
                <a:ext cx="1230439" cy="282257"/>
              </a:xfrm>
              <a:prstGeom prst="rect">
                <a:avLst/>
              </a:prstGeom>
              <a:noFill/>
              <a:ln>
                <a:noFill/>
              </a:ln>
            </p:spPr>
          </p:pic>
          <p:cxnSp>
            <p:nvCxnSpPr>
              <p:cNvPr id="345" name="Google Shape;345;p8"/>
              <p:cNvCxnSpPr>
                <a:stCxn id="334" idx="3"/>
                <a:endCxn id="270" idx="0"/>
              </p:cNvCxnSpPr>
              <p:nvPr/>
            </p:nvCxnSpPr>
            <p:spPr>
              <a:xfrm flipH="1">
                <a:off x="4509451" y="2777807"/>
                <a:ext cx="1157700" cy="1115700"/>
              </a:xfrm>
              <a:prstGeom prst="bentConnector4">
                <a:avLst>
                  <a:gd fmla="val -34370" name="adj1"/>
                  <a:gd fmla="val 79071" name="adj2"/>
                </a:avLst>
              </a:prstGeom>
              <a:noFill/>
              <a:ln cap="flat" cmpd="sng" w="12700">
                <a:solidFill>
                  <a:srgbClr val="0058EB"/>
                </a:solidFill>
                <a:prstDash val="solid"/>
                <a:miter lim="800000"/>
                <a:headEnd len="sm" w="sm" type="none"/>
                <a:tailEnd len="med" w="med" type="triangle"/>
              </a:ln>
            </p:spPr>
          </p:cxnSp>
          <p:cxnSp>
            <p:nvCxnSpPr>
              <p:cNvPr id="346" name="Google Shape;346;p8"/>
              <p:cNvCxnSpPr>
                <a:stCxn id="334" idx="3"/>
                <a:endCxn id="318" idx="0"/>
              </p:cNvCxnSpPr>
              <p:nvPr/>
            </p:nvCxnSpPr>
            <p:spPr>
              <a:xfrm>
                <a:off x="5667151" y="2777807"/>
                <a:ext cx="626700" cy="1046100"/>
              </a:xfrm>
              <a:prstGeom prst="bentConnector2">
                <a:avLst/>
              </a:prstGeom>
              <a:noFill/>
              <a:ln cap="flat" cmpd="sng" w="12700">
                <a:solidFill>
                  <a:srgbClr val="0058EB"/>
                </a:solidFill>
                <a:prstDash val="solid"/>
                <a:miter lim="800000"/>
                <a:headEnd len="sm" w="sm" type="none"/>
                <a:tailEnd len="med" w="med" type="triangle"/>
              </a:ln>
            </p:spPr>
          </p:cxnSp>
        </p:grpSp>
        <p:pic>
          <p:nvPicPr>
            <p:cNvPr descr="A screenshot of a computer&#10;&#10;AI-generated content may be incorrect." id="347" name="Google Shape;347;p8"/>
            <p:cNvPicPr preferRelativeResize="0"/>
            <p:nvPr/>
          </p:nvPicPr>
          <p:blipFill rotWithShape="1">
            <a:blip r:embed="rId22">
              <a:alphaModFix/>
            </a:blip>
            <a:srcRect b="0" l="0" r="0" t="0"/>
            <a:stretch/>
          </p:blipFill>
          <p:spPr>
            <a:xfrm>
              <a:off x="3395474" y="4715536"/>
              <a:ext cx="2760181" cy="137438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Operationalizing “Start Left”:</a:t>
            </a:r>
            <a:r>
              <a:rPr lang="en-US" sz="4000"/>
              <a:t> Developer Adoption &amp; Feedback (Part 2: The People)</a:t>
            </a:r>
            <a:endParaRPr/>
          </a:p>
        </p:txBody>
      </p:sp>
      <p:pic>
        <p:nvPicPr>
          <p:cNvPr id="354" name="Google Shape;354;p9"/>
          <p:cNvPicPr preferRelativeResize="0"/>
          <p:nvPr/>
        </p:nvPicPr>
        <p:blipFill rotWithShape="1">
          <a:blip r:embed="rId3">
            <a:alphaModFix/>
          </a:blip>
          <a:srcRect b="0" l="0" r="0" t="0"/>
          <a:stretch/>
        </p:blipFill>
        <p:spPr>
          <a:xfrm>
            <a:off x="10640291" y="6209983"/>
            <a:ext cx="1219200" cy="282892"/>
          </a:xfrm>
          <a:prstGeom prst="rect">
            <a:avLst/>
          </a:prstGeom>
          <a:noFill/>
          <a:ln>
            <a:noFill/>
          </a:ln>
        </p:spPr>
      </p:pic>
      <p:grpSp>
        <p:nvGrpSpPr>
          <p:cNvPr id="355" name="Google Shape;355;p9"/>
          <p:cNvGrpSpPr/>
          <p:nvPr/>
        </p:nvGrpSpPr>
        <p:grpSpPr>
          <a:xfrm>
            <a:off x="4491956" y="2282981"/>
            <a:ext cx="3208087" cy="2937498"/>
            <a:chOff x="657242" y="2282981"/>
            <a:chExt cx="3208087" cy="2937498"/>
          </a:xfrm>
        </p:grpSpPr>
        <p:sp>
          <p:nvSpPr>
            <p:cNvPr id="356" name="Google Shape;356;p9"/>
            <p:cNvSpPr/>
            <p:nvPr/>
          </p:nvSpPr>
          <p:spPr>
            <a:xfrm>
              <a:off x="657242" y="2282981"/>
              <a:ext cx="3208087" cy="2937498"/>
            </a:xfrm>
            <a:prstGeom prst="roundRect">
              <a:avLst>
                <a:gd fmla="val 2226" name="adj"/>
              </a:avLst>
            </a:prstGeom>
            <a:solidFill>
              <a:schemeClr val="lt1"/>
            </a:solidFill>
            <a:ln cap="flat" cmpd="sng" w="12700">
              <a:solidFill>
                <a:schemeClr val="accent1"/>
              </a:solidFill>
              <a:prstDash val="solid"/>
              <a:miter lim="800000"/>
              <a:headEnd len="sm" w="sm" type="none"/>
              <a:tailEnd len="sm" w="sm" type="none"/>
            </a:ln>
            <a:effectLst>
              <a:outerShdw rotWithShape="0" algn="ctr" dir="3000000" dist="63500">
                <a:srgbClr val="8DA9DB"/>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7" name="Google Shape;357;p9"/>
            <p:cNvCxnSpPr/>
            <p:nvPr/>
          </p:nvCxnSpPr>
          <p:spPr>
            <a:xfrm>
              <a:off x="987698" y="2818113"/>
              <a:ext cx="2547175" cy="0"/>
            </a:xfrm>
            <a:prstGeom prst="straightConnector1">
              <a:avLst/>
            </a:prstGeom>
            <a:noFill/>
            <a:ln cap="flat" cmpd="sng" w="12700">
              <a:solidFill>
                <a:schemeClr val="dk2"/>
              </a:solidFill>
              <a:prstDash val="solid"/>
              <a:miter lim="800000"/>
              <a:headEnd len="sm" w="sm" type="none"/>
              <a:tailEnd len="sm" w="sm" type="none"/>
            </a:ln>
          </p:spPr>
        </p:cxnSp>
        <p:sp>
          <p:nvSpPr>
            <p:cNvPr id="358" name="Google Shape;358;p9"/>
            <p:cNvSpPr txBox="1"/>
            <p:nvPr/>
          </p:nvSpPr>
          <p:spPr>
            <a:xfrm>
              <a:off x="987698" y="2354811"/>
              <a:ext cx="2547175" cy="41319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800"/>
                <a:buFont typeface="Arial"/>
                <a:buNone/>
              </a:pPr>
              <a:r>
                <a:rPr b="1" lang="en-US" sz="1800">
                  <a:solidFill>
                    <a:schemeClr val="dk2"/>
                  </a:solidFill>
                  <a:latin typeface="Calibri"/>
                  <a:ea typeface="Calibri"/>
                  <a:cs typeface="Calibri"/>
                  <a:sym typeface="Calibri"/>
                </a:rPr>
                <a:t>Communication &amp; Training</a:t>
              </a:r>
              <a:endParaRPr/>
            </a:p>
          </p:txBody>
        </p:sp>
        <p:sp>
          <p:nvSpPr>
            <p:cNvPr id="359" name="Google Shape;359;p9"/>
            <p:cNvSpPr txBox="1"/>
            <p:nvPr/>
          </p:nvSpPr>
          <p:spPr>
            <a:xfrm>
              <a:off x="889685" y="2999270"/>
              <a:ext cx="2743200" cy="2086293"/>
            </a:xfrm>
            <a:prstGeom prst="rect">
              <a:avLst/>
            </a:prstGeom>
            <a:noFill/>
            <a:ln>
              <a:noFill/>
            </a:ln>
          </p:spPr>
          <p:txBody>
            <a:bodyPr anchorCtr="0" anchor="t" bIns="45700" lIns="0" spcFirstLastPara="1" rIns="0"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Dedicated enablement sessions (leveraging Notion docs, etc.). </a:t>
              </a:r>
              <a:endParaRPr/>
            </a:p>
            <a:p>
              <a:pPr indent="-228600" lvl="0" marL="228600" marR="0" rtl="0" algn="l">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Role of </a:t>
              </a:r>
              <a:r>
                <a:rPr b="1" lang="en-US" sz="1600">
                  <a:solidFill>
                    <a:schemeClr val="dk1"/>
                  </a:solidFill>
                  <a:latin typeface="Calibri"/>
                  <a:ea typeface="Calibri"/>
                  <a:cs typeface="Calibri"/>
                  <a:sym typeface="Calibri"/>
                </a:rPr>
                <a:t>Security Champions</a:t>
              </a:r>
              <a:r>
                <a:rPr lang="en-US" sz="1600">
                  <a:solidFill>
                    <a:schemeClr val="dk1"/>
                  </a:solidFill>
                  <a:latin typeface="Calibri"/>
                  <a:ea typeface="Calibri"/>
                  <a:cs typeface="Calibri"/>
                  <a:sym typeface="Calibri"/>
                </a:rPr>
                <a:t> in evangelizing and supporting engineering guilds.</a:t>
              </a:r>
              <a:endParaRPr/>
            </a:p>
            <a:p>
              <a:pPr indent="-228600" lvl="0" marL="228600" marR="0" rtl="0" algn="l">
                <a:lnSpc>
                  <a:spcPct val="90000"/>
                </a:lnSpc>
                <a:spcBef>
                  <a:spcPts val="100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Security Champions </a:t>
              </a:r>
              <a:r>
                <a:rPr lang="en-US" sz="1600">
                  <a:solidFill>
                    <a:schemeClr val="dk1"/>
                  </a:solidFill>
                  <a:latin typeface="Calibri"/>
                  <a:ea typeface="Calibri"/>
                  <a:cs typeface="Calibri"/>
                  <a:sym typeface="Calibri"/>
                </a:rPr>
                <a:t>suggest learning/training topics.</a:t>
              </a:r>
              <a:endParaRPr b="1" sz="1600">
                <a:solidFill>
                  <a:schemeClr val="dk1"/>
                </a:solidFill>
                <a:latin typeface="Calibri"/>
                <a:ea typeface="Calibri"/>
                <a:cs typeface="Calibri"/>
                <a:sym typeface="Calibri"/>
              </a:endParaRPr>
            </a:p>
          </p:txBody>
        </p:sp>
      </p:grpSp>
      <p:grpSp>
        <p:nvGrpSpPr>
          <p:cNvPr id="360" name="Google Shape;360;p9"/>
          <p:cNvGrpSpPr/>
          <p:nvPr/>
        </p:nvGrpSpPr>
        <p:grpSpPr>
          <a:xfrm>
            <a:off x="645711" y="2282981"/>
            <a:ext cx="3208087" cy="2937498"/>
            <a:chOff x="4511790" y="2282981"/>
            <a:chExt cx="3208087" cy="2937498"/>
          </a:xfrm>
        </p:grpSpPr>
        <p:sp>
          <p:nvSpPr>
            <p:cNvPr id="361" name="Google Shape;361;p9"/>
            <p:cNvSpPr/>
            <p:nvPr/>
          </p:nvSpPr>
          <p:spPr>
            <a:xfrm>
              <a:off x="4511790" y="2282981"/>
              <a:ext cx="3208087" cy="2937498"/>
            </a:xfrm>
            <a:prstGeom prst="roundRect">
              <a:avLst>
                <a:gd fmla="val 2226" name="adj"/>
              </a:avLst>
            </a:prstGeom>
            <a:solidFill>
              <a:schemeClr val="lt1"/>
            </a:solidFill>
            <a:ln cap="flat" cmpd="sng" w="12700">
              <a:solidFill>
                <a:schemeClr val="accent1"/>
              </a:solidFill>
              <a:prstDash val="solid"/>
              <a:miter lim="800000"/>
              <a:headEnd len="sm" w="sm" type="none"/>
              <a:tailEnd len="sm" w="sm" type="none"/>
            </a:ln>
            <a:effectLst>
              <a:outerShdw rotWithShape="0" algn="ctr" dir="3000000" dist="63500">
                <a:srgbClr val="8DA9DB"/>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2" name="Google Shape;362;p9"/>
            <p:cNvCxnSpPr/>
            <p:nvPr/>
          </p:nvCxnSpPr>
          <p:spPr>
            <a:xfrm>
              <a:off x="4809887" y="2818113"/>
              <a:ext cx="2547175" cy="0"/>
            </a:xfrm>
            <a:prstGeom prst="straightConnector1">
              <a:avLst/>
            </a:prstGeom>
            <a:noFill/>
            <a:ln cap="flat" cmpd="sng" w="12700">
              <a:solidFill>
                <a:schemeClr val="dk2"/>
              </a:solidFill>
              <a:prstDash val="solid"/>
              <a:miter lim="800000"/>
              <a:headEnd len="sm" w="sm" type="none"/>
              <a:tailEnd len="sm" w="sm" type="none"/>
            </a:ln>
          </p:spPr>
        </p:cxnSp>
        <p:sp>
          <p:nvSpPr>
            <p:cNvPr id="363" name="Google Shape;363;p9"/>
            <p:cNvSpPr txBox="1"/>
            <p:nvPr/>
          </p:nvSpPr>
          <p:spPr>
            <a:xfrm>
              <a:off x="4809887" y="2354811"/>
              <a:ext cx="2547175" cy="41319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800"/>
                <a:buFont typeface="Arial"/>
                <a:buNone/>
              </a:pPr>
              <a:r>
                <a:rPr b="1" lang="en-US" sz="1800">
                  <a:solidFill>
                    <a:schemeClr val="dk2"/>
                  </a:solidFill>
                  <a:latin typeface="Calibri"/>
                  <a:ea typeface="Calibri"/>
                  <a:cs typeface="Calibri"/>
                  <a:sym typeface="Calibri"/>
                </a:rPr>
                <a:t>Findings &amp; Feedback Loop</a:t>
              </a:r>
              <a:endParaRPr/>
            </a:p>
          </p:txBody>
        </p:sp>
        <p:sp>
          <p:nvSpPr>
            <p:cNvPr id="364" name="Google Shape;364;p9"/>
            <p:cNvSpPr txBox="1"/>
            <p:nvPr/>
          </p:nvSpPr>
          <p:spPr>
            <a:xfrm>
              <a:off x="4711874" y="2999270"/>
              <a:ext cx="2743200" cy="2086293"/>
            </a:xfrm>
            <a:prstGeom prst="rect">
              <a:avLst/>
            </a:prstGeom>
            <a:noFill/>
            <a:ln>
              <a:noFill/>
            </a:ln>
          </p:spPr>
          <p:txBody>
            <a:bodyPr anchorCtr="0" anchor="t" bIns="45700" lIns="0" spcFirstLastPara="1" rIns="0"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Initial surge of findings: </a:t>
              </a:r>
              <a:r>
                <a:rPr lang="en-US" sz="1600">
                  <a:solidFill>
                    <a:schemeClr val="dk1"/>
                  </a:solidFill>
                  <a:latin typeface="Calibri"/>
                  <a:ea typeface="Calibri"/>
                  <a:cs typeface="Calibri"/>
                  <a:sym typeface="Calibri"/>
                </a:rPr>
                <a:t>cloud secrets exposed by external devs (contractors).</a:t>
              </a:r>
              <a:endParaRPr/>
            </a:p>
            <a:p>
              <a:pPr indent="-228600" lvl="0" marL="228600" marR="0" rtl="0" algn="l">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Clear guidance on interpreting findings and remediation. </a:t>
              </a:r>
              <a:endParaRPr/>
            </a:p>
            <a:p>
              <a:pPr indent="-228600" lvl="0" marL="228600" marR="0" rtl="0" algn="l">
                <a:lnSpc>
                  <a:spcPct val="90000"/>
                </a:lnSpc>
                <a:spcBef>
                  <a:spcPts val="100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Iterative improvements based on developer feedback.</a:t>
              </a:r>
              <a:endParaRPr/>
            </a:p>
          </p:txBody>
        </p:sp>
      </p:grpSp>
      <p:grpSp>
        <p:nvGrpSpPr>
          <p:cNvPr id="365" name="Google Shape;365;p9"/>
          <p:cNvGrpSpPr/>
          <p:nvPr/>
        </p:nvGrpSpPr>
        <p:grpSpPr>
          <a:xfrm>
            <a:off x="8338202" y="2282981"/>
            <a:ext cx="3208087" cy="2937498"/>
            <a:chOff x="8338202" y="2282981"/>
            <a:chExt cx="3208087" cy="2937498"/>
          </a:xfrm>
        </p:grpSpPr>
        <p:sp>
          <p:nvSpPr>
            <p:cNvPr id="366" name="Google Shape;366;p9"/>
            <p:cNvSpPr/>
            <p:nvPr/>
          </p:nvSpPr>
          <p:spPr>
            <a:xfrm>
              <a:off x="8338202" y="2282981"/>
              <a:ext cx="3208087" cy="2937498"/>
            </a:xfrm>
            <a:prstGeom prst="roundRect">
              <a:avLst>
                <a:gd fmla="val 2226" name="adj"/>
              </a:avLst>
            </a:prstGeom>
            <a:solidFill>
              <a:schemeClr val="lt1"/>
            </a:solidFill>
            <a:ln cap="flat" cmpd="sng" w="12700">
              <a:solidFill>
                <a:schemeClr val="accent1"/>
              </a:solidFill>
              <a:prstDash val="solid"/>
              <a:miter lim="800000"/>
              <a:headEnd len="sm" w="sm" type="none"/>
              <a:tailEnd len="sm" w="sm" type="none"/>
            </a:ln>
            <a:effectLst>
              <a:outerShdw rotWithShape="0" algn="ctr" dir="3000000" dist="63500">
                <a:srgbClr val="8DA9DB"/>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7" name="Google Shape;367;p9"/>
            <p:cNvCxnSpPr/>
            <p:nvPr/>
          </p:nvCxnSpPr>
          <p:spPr>
            <a:xfrm>
              <a:off x="8707303" y="2818113"/>
              <a:ext cx="2547175" cy="0"/>
            </a:xfrm>
            <a:prstGeom prst="straightConnector1">
              <a:avLst/>
            </a:prstGeom>
            <a:noFill/>
            <a:ln cap="flat" cmpd="sng" w="12700">
              <a:solidFill>
                <a:schemeClr val="dk2"/>
              </a:solidFill>
              <a:prstDash val="solid"/>
              <a:miter lim="800000"/>
              <a:headEnd len="sm" w="sm" type="none"/>
              <a:tailEnd len="sm" w="sm" type="none"/>
            </a:ln>
          </p:spPr>
        </p:cxnSp>
        <p:sp>
          <p:nvSpPr>
            <p:cNvPr id="368" name="Google Shape;368;p9"/>
            <p:cNvSpPr txBox="1"/>
            <p:nvPr/>
          </p:nvSpPr>
          <p:spPr>
            <a:xfrm>
              <a:off x="8707303" y="2354811"/>
              <a:ext cx="2547175" cy="41319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800"/>
                <a:buFont typeface="Arial"/>
                <a:buNone/>
              </a:pPr>
              <a:r>
                <a:rPr b="1" lang="en-US" sz="1800">
                  <a:solidFill>
                    <a:schemeClr val="dk2"/>
                  </a:solidFill>
                  <a:latin typeface="Calibri"/>
                  <a:ea typeface="Calibri"/>
                  <a:cs typeface="Calibri"/>
                  <a:sym typeface="Calibri"/>
                </a:rPr>
                <a:t>Dev Reception &amp; Impact</a:t>
              </a:r>
              <a:endParaRPr/>
            </a:p>
          </p:txBody>
        </p:sp>
        <p:sp>
          <p:nvSpPr>
            <p:cNvPr id="369" name="Google Shape;369;p9"/>
            <p:cNvSpPr txBox="1"/>
            <p:nvPr/>
          </p:nvSpPr>
          <p:spPr>
            <a:xfrm>
              <a:off x="8609290" y="2999270"/>
              <a:ext cx="2743200" cy="2086293"/>
            </a:xfrm>
            <a:prstGeom prst="rect">
              <a:avLst/>
            </a:prstGeom>
            <a:noFill/>
            <a:ln>
              <a:noFill/>
            </a:ln>
          </p:spPr>
          <p:txBody>
            <a:bodyPr anchorCtr="0" anchor="t" bIns="45700" lIns="0" spcFirstLastPara="1" rIns="0"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Shift in mindset:</a:t>
              </a:r>
              <a:r>
                <a:rPr lang="en-US" sz="1600">
                  <a:solidFill>
                    <a:schemeClr val="dk1"/>
                  </a:solidFill>
                  <a:latin typeface="Calibri"/>
                  <a:ea typeface="Calibri"/>
                  <a:cs typeface="Calibri"/>
                  <a:sym typeface="Calibri"/>
                </a:rPr>
                <a:t> From "security as a blocker" to "security as a partner."</a:t>
              </a:r>
              <a:endParaRPr/>
            </a:p>
            <a:p>
              <a:pPr indent="-228600" lvl="0" marL="228600" marR="0" rtl="0" algn="l">
                <a:lnSpc>
                  <a:spcPct val="90000"/>
                </a:lnSpc>
                <a:spcBef>
                  <a:spcPts val="100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Observed changes:</a:t>
              </a:r>
              <a:r>
                <a:rPr lang="en-US" sz="1600">
                  <a:solidFill>
                    <a:schemeClr val="dk1"/>
                  </a:solidFill>
                  <a:latin typeface="Calibri"/>
                  <a:ea typeface="Calibri"/>
                  <a:cs typeface="Calibri"/>
                  <a:sym typeface="Calibri"/>
                </a:rPr>
                <a:t> Improved code quality pre-merge, maintaining “Zero Critical” posture.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Evolving Pipeline:</a:t>
            </a:r>
            <a:r>
              <a:rPr lang="en-US" sz="4000"/>
              <a:t> CI/CD, SAST Integration &amp; </a:t>
            </a:r>
            <a:br>
              <a:rPr lang="en-US" sz="4000"/>
            </a:br>
            <a:r>
              <a:rPr lang="en-US" sz="4000"/>
              <a:t>Our "Pragmatic" State</a:t>
            </a:r>
            <a:endParaRPr/>
          </a:p>
        </p:txBody>
      </p:sp>
      <p:pic>
        <p:nvPicPr>
          <p:cNvPr id="376" name="Google Shape;376;p10"/>
          <p:cNvPicPr preferRelativeResize="0"/>
          <p:nvPr/>
        </p:nvPicPr>
        <p:blipFill rotWithShape="1">
          <a:blip r:embed="rId3">
            <a:alphaModFix/>
          </a:blip>
          <a:srcRect b="0" l="0" r="0" t="0"/>
          <a:stretch/>
        </p:blipFill>
        <p:spPr>
          <a:xfrm>
            <a:off x="10640291" y="6209983"/>
            <a:ext cx="1219200" cy="282892"/>
          </a:xfrm>
          <a:prstGeom prst="rect">
            <a:avLst/>
          </a:prstGeom>
          <a:noFill/>
          <a:ln>
            <a:noFill/>
          </a:ln>
        </p:spPr>
      </p:pic>
      <p:grpSp>
        <p:nvGrpSpPr>
          <p:cNvPr id="377" name="Google Shape;377;p10"/>
          <p:cNvGrpSpPr/>
          <p:nvPr/>
        </p:nvGrpSpPr>
        <p:grpSpPr>
          <a:xfrm>
            <a:off x="624277" y="2354811"/>
            <a:ext cx="3274016" cy="1656533"/>
            <a:chOff x="624277" y="2354811"/>
            <a:chExt cx="3274016" cy="1656533"/>
          </a:xfrm>
        </p:grpSpPr>
        <p:cxnSp>
          <p:nvCxnSpPr>
            <p:cNvPr id="378" name="Google Shape;378;p10"/>
            <p:cNvCxnSpPr/>
            <p:nvPr/>
          </p:nvCxnSpPr>
          <p:spPr>
            <a:xfrm>
              <a:off x="987698" y="2818113"/>
              <a:ext cx="2547175" cy="0"/>
            </a:xfrm>
            <a:prstGeom prst="straightConnector1">
              <a:avLst/>
            </a:prstGeom>
            <a:noFill/>
            <a:ln cap="flat" cmpd="sng" w="12700">
              <a:solidFill>
                <a:schemeClr val="dk2"/>
              </a:solidFill>
              <a:prstDash val="solid"/>
              <a:miter lim="800000"/>
              <a:headEnd len="sm" w="sm" type="none"/>
              <a:tailEnd len="sm" w="sm" type="none"/>
            </a:ln>
          </p:spPr>
        </p:cxnSp>
        <p:sp>
          <p:nvSpPr>
            <p:cNvPr id="379" name="Google Shape;379;p10"/>
            <p:cNvSpPr txBox="1"/>
            <p:nvPr/>
          </p:nvSpPr>
          <p:spPr>
            <a:xfrm>
              <a:off x="987698" y="2354811"/>
              <a:ext cx="2547175" cy="41319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800"/>
                <a:buFont typeface="Arial"/>
                <a:buNone/>
              </a:pPr>
              <a:r>
                <a:rPr b="1" lang="en-US" sz="1800">
                  <a:solidFill>
                    <a:schemeClr val="dk2"/>
                  </a:solidFill>
                  <a:latin typeface="Calibri"/>
                  <a:ea typeface="Calibri"/>
                  <a:cs typeface="Calibri"/>
                  <a:sym typeface="Calibri"/>
                </a:rPr>
                <a:t>The "Middle Ground" (CI/CD)</a:t>
              </a:r>
              <a:endParaRPr/>
            </a:p>
          </p:txBody>
        </p:sp>
        <p:sp>
          <p:nvSpPr>
            <p:cNvPr id="380" name="Google Shape;380;p10"/>
            <p:cNvSpPr txBox="1"/>
            <p:nvPr/>
          </p:nvSpPr>
          <p:spPr>
            <a:xfrm>
              <a:off x="624277" y="2995681"/>
              <a:ext cx="327401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Post-merge:</a:t>
              </a:r>
              <a:r>
                <a:rPr lang="en-US" sz="1600">
                  <a:solidFill>
                    <a:schemeClr val="dk1"/>
                  </a:solidFill>
                  <a:latin typeface="Calibri"/>
                  <a:ea typeface="Calibri"/>
                  <a:cs typeface="Calibri"/>
                  <a:sym typeface="Calibri"/>
                </a:rPr>
                <a:t> WizCLI for container image scans in Jenkins. </a:t>
              </a:r>
              <a:endParaRPr/>
            </a:p>
            <a:p>
              <a:pPr indent="0" lvl="0" marL="0" marR="0" rtl="0" algn="ctr">
                <a:spcBef>
                  <a:spcPts val="0"/>
                </a:spcBef>
                <a:spcAft>
                  <a:spcPts val="0"/>
                </a:spcAft>
                <a:buNone/>
              </a:pPr>
              <a:r>
                <a:rPr b="1" i="1" lang="en-US" sz="1400">
                  <a:solidFill>
                    <a:schemeClr val="dk1"/>
                  </a:solidFill>
                  <a:latin typeface="Calibri"/>
                  <a:ea typeface="Calibri"/>
                  <a:cs typeface="Calibri"/>
                  <a:sym typeface="Calibri"/>
                </a:rPr>
                <a:t>Note: directory scans</a:t>
              </a:r>
              <a:r>
                <a:rPr i="1" lang="en-US" sz="1400">
                  <a:solidFill>
                    <a:schemeClr val="dk1"/>
                  </a:solidFill>
                  <a:latin typeface="Calibri"/>
                  <a:ea typeface="Calibri"/>
                  <a:cs typeface="Calibri"/>
                  <a:sym typeface="Calibri"/>
                </a:rPr>
                <a:t> are planned for deprecation.</a:t>
              </a:r>
              <a:endParaRPr/>
            </a:p>
          </p:txBody>
        </p:sp>
      </p:grpSp>
      <p:grpSp>
        <p:nvGrpSpPr>
          <p:cNvPr id="381" name="Google Shape;381;p10"/>
          <p:cNvGrpSpPr/>
          <p:nvPr/>
        </p:nvGrpSpPr>
        <p:grpSpPr>
          <a:xfrm>
            <a:off x="4446466" y="2354811"/>
            <a:ext cx="3274016" cy="1471867"/>
            <a:chOff x="4446466" y="2354811"/>
            <a:chExt cx="3274016" cy="1471867"/>
          </a:xfrm>
        </p:grpSpPr>
        <p:cxnSp>
          <p:nvCxnSpPr>
            <p:cNvPr id="382" name="Google Shape;382;p10"/>
            <p:cNvCxnSpPr/>
            <p:nvPr/>
          </p:nvCxnSpPr>
          <p:spPr>
            <a:xfrm>
              <a:off x="4809887" y="2818113"/>
              <a:ext cx="2547175" cy="0"/>
            </a:xfrm>
            <a:prstGeom prst="straightConnector1">
              <a:avLst/>
            </a:prstGeom>
            <a:noFill/>
            <a:ln cap="flat" cmpd="sng" w="12700">
              <a:solidFill>
                <a:schemeClr val="dk2"/>
              </a:solidFill>
              <a:prstDash val="solid"/>
              <a:miter lim="800000"/>
              <a:headEnd len="sm" w="sm" type="none"/>
              <a:tailEnd len="sm" w="sm" type="none"/>
            </a:ln>
          </p:spPr>
        </p:cxnSp>
        <p:sp>
          <p:nvSpPr>
            <p:cNvPr id="383" name="Google Shape;383;p10"/>
            <p:cNvSpPr txBox="1"/>
            <p:nvPr/>
          </p:nvSpPr>
          <p:spPr>
            <a:xfrm>
              <a:off x="4809887" y="2354811"/>
              <a:ext cx="2547175" cy="41319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800"/>
                <a:buFont typeface="Arial"/>
                <a:buNone/>
              </a:pPr>
              <a:r>
                <a:rPr b="1" lang="en-US" sz="1800">
                  <a:solidFill>
                    <a:schemeClr val="dk2"/>
                  </a:solidFill>
                  <a:latin typeface="Calibri"/>
                  <a:ea typeface="Calibri"/>
                  <a:cs typeface="Calibri"/>
                  <a:sym typeface="Calibri"/>
                </a:rPr>
                <a:t>ASPM &amp; Unified Visibility</a:t>
              </a:r>
              <a:endParaRPr/>
            </a:p>
          </p:txBody>
        </p:sp>
        <p:sp>
          <p:nvSpPr>
            <p:cNvPr id="384" name="Google Shape;384;p10"/>
            <p:cNvSpPr txBox="1"/>
            <p:nvPr/>
          </p:nvSpPr>
          <p:spPr>
            <a:xfrm>
              <a:off x="4446466" y="2995681"/>
              <a:ext cx="327401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Semgrep findings fully ingested into Wiz; a single pane of glass for AppSec + CloudSec.</a:t>
              </a:r>
              <a:endParaRPr/>
            </a:p>
          </p:txBody>
        </p:sp>
      </p:grpSp>
      <p:grpSp>
        <p:nvGrpSpPr>
          <p:cNvPr id="385" name="Google Shape;385;p10"/>
          <p:cNvGrpSpPr/>
          <p:nvPr/>
        </p:nvGrpSpPr>
        <p:grpSpPr>
          <a:xfrm>
            <a:off x="8268655" y="2354811"/>
            <a:ext cx="3274016" cy="1201088"/>
            <a:chOff x="8268655" y="2354811"/>
            <a:chExt cx="3274016" cy="1201088"/>
          </a:xfrm>
        </p:grpSpPr>
        <p:cxnSp>
          <p:nvCxnSpPr>
            <p:cNvPr id="386" name="Google Shape;386;p10"/>
            <p:cNvCxnSpPr/>
            <p:nvPr/>
          </p:nvCxnSpPr>
          <p:spPr>
            <a:xfrm>
              <a:off x="8707303" y="2818113"/>
              <a:ext cx="2547175" cy="0"/>
            </a:xfrm>
            <a:prstGeom prst="straightConnector1">
              <a:avLst/>
            </a:prstGeom>
            <a:noFill/>
            <a:ln cap="flat" cmpd="sng" w="12700">
              <a:solidFill>
                <a:schemeClr val="dk2"/>
              </a:solidFill>
              <a:prstDash val="solid"/>
              <a:miter lim="800000"/>
              <a:headEnd len="sm" w="sm" type="none"/>
              <a:tailEnd len="sm" w="sm" type="none"/>
            </a:ln>
          </p:spPr>
        </p:cxnSp>
        <p:sp>
          <p:nvSpPr>
            <p:cNvPr id="387" name="Google Shape;387;p10"/>
            <p:cNvSpPr txBox="1"/>
            <p:nvPr/>
          </p:nvSpPr>
          <p:spPr>
            <a:xfrm>
              <a:off x="8707303" y="2354811"/>
              <a:ext cx="2547175" cy="413194"/>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2"/>
                </a:buClr>
                <a:buSzPts val="1800"/>
                <a:buFont typeface="Arial"/>
                <a:buNone/>
              </a:pPr>
              <a:r>
                <a:rPr b="1" lang="en-US" sz="1800">
                  <a:solidFill>
                    <a:schemeClr val="dk2"/>
                  </a:solidFill>
                  <a:latin typeface="Calibri"/>
                  <a:ea typeface="Calibri"/>
                  <a:cs typeface="Calibri"/>
                  <a:sym typeface="Calibri"/>
                </a:rPr>
                <a:t>Champions &amp; Continuous Enablement</a:t>
              </a:r>
              <a:endParaRPr/>
            </a:p>
          </p:txBody>
        </p:sp>
        <p:sp>
          <p:nvSpPr>
            <p:cNvPr id="388" name="Google Shape;388;p10"/>
            <p:cNvSpPr txBox="1"/>
            <p:nvPr/>
          </p:nvSpPr>
          <p:spPr>
            <a:xfrm>
              <a:off x="8268655" y="2971124"/>
              <a:ext cx="327401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Ongoing effort beyond 1st rollout–regular sessions with new topics.</a:t>
              </a:r>
              <a:endParaRPr/>
            </a:p>
          </p:txBody>
        </p:sp>
      </p:grpSp>
      <p:pic>
        <p:nvPicPr>
          <p:cNvPr descr="A screenshot of a computer&#10;&#10;AI-generated content may be incorrect." id="389" name="Google Shape;389;p10"/>
          <p:cNvPicPr preferRelativeResize="0"/>
          <p:nvPr/>
        </p:nvPicPr>
        <p:blipFill rotWithShape="1">
          <a:blip r:embed="rId4">
            <a:alphaModFix/>
          </a:blip>
          <a:srcRect b="0" l="0" r="0" t="0"/>
          <a:stretch/>
        </p:blipFill>
        <p:spPr>
          <a:xfrm>
            <a:off x="509370" y="4134922"/>
            <a:ext cx="3503830" cy="1533388"/>
          </a:xfrm>
          <a:prstGeom prst="rect">
            <a:avLst/>
          </a:prstGeom>
          <a:noFill/>
          <a:ln>
            <a:noFill/>
          </a:ln>
        </p:spPr>
      </p:pic>
      <p:pic>
        <p:nvPicPr>
          <p:cNvPr descr="A screenshot of a computer&#10;&#10;AI-generated content may be incorrect." id="390" name="Google Shape;390;p10"/>
          <p:cNvPicPr preferRelativeResize="0"/>
          <p:nvPr/>
        </p:nvPicPr>
        <p:blipFill rotWithShape="1">
          <a:blip r:embed="rId5">
            <a:alphaModFix/>
          </a:blip>
          <a:srcRect b="0" l="0" r="0" t="0"/>
          <a:stretch/>
        </p:blipFill>
        <p:spPr>
          <a:xfrm>
            <a:off x="4283496" y="3973041"/>
            <a:ext cx="3654004" cy="1857150"/>
          </a:xfrm>
          <a:prstGeom prst="rect">
            <a:avLst/>
          </a:prstGeom>
          <a:noFill/>
          <a:ln>
            <a:noFill/>
          </a:ln>
        </p:spPr>
      </p:pic>
      <p:pic>
        <p:nvPicPr>
          <p:cNvPr descr="A screenshot of a computer&#10;&#10;AI-generated content may be incorrect." id="391" name="Google Shape;391;p10"/>
          <p:cNvPicPr preferRelativeResize="0"/>
          <p:nvPr/>
        </p:nvPicPr>
        <p:blipFill rotWithShape="1">
          <a:blip r:embed="rId6">
            <a:alphaModFix/>
          </a:blip>
          <a:srcRect b="30899" l="1660" r="13378" t="-96"/>
          <a:stretch/>
        </p:blipFill>
        <p:spPr>
          <a:xfrm>
            <a:off x="8707302" y="3659580"/>
            <a:ext cx="2547176" cy="24840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Bonus Operational Dashboard: Yikes (Vulnerability and Misconfig Mgmt Dashboard)</a:t>
            </a:r>
            <a:endParaRPr sz="4000"/>
          </a:p>
        </p:txBody>
      </p:sp>
      <p:pic>
        <p:nvPicPr>
          <p:cNvPr descr="A screenshot of a computer&#10;&#10;AI-generated content may be incorrect." id="398" name="Google Shape;398;p11"/>
          <p:cNvPicPr preferRelativeResize="0"/>
          <p:nvPr/>
        </p:nvPicPr>
        <p:blipFill rotWithShape="1">
          <a:blip r:embed="rId3">
            <a:alphaModFix/>
          </a:blip>
          <a:srcRect b="0" l="0" r="0" t="0"/>
          <a:stretch/>
        </p:blipFill>
        <p:spPr>
          <a:xfrm>
            <a:off x="411479" y="2067878"/>
            <a:ext cx="11554051" cy="40814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Bonus Operational Dashboard: </a:t>
            </a:r>
            <a:br>
              <a:rPr b="1" lang="en-US" sz="4000"/>
            </a:br>
            <a:r>
              <a:rPr b="1" lang="en-US" sz="4000"/>
              <a:t>Wiz Code + Defend + Event/sensor Dashboard</a:t>
            </a:r>
            <a:endParaRPr sz="4000"/>
          </a:p>
        </p:txBody>
      </p:sp>
      <p:pic>
        <p:nvPicPr>
          <p:cNvPr descr="A screenshot of a computer screen&#10;&#10;AI-generated content may be incorrect." id="405" name="Google Shape;405;p12"/>
          <p:cNvPicPr preferRelativeResize="0"/>
          <p:nvPr/>
        </p:nvPicPr>
        <p:blipFill rotWithShape="1">
          <a:blip r:embed="rId3">
            <a:alphaModFix/>
          </a:blip>
          <a:srcRect b="0" l="0" r="0" t="0"/>
          <a:stretch/>
        </p:blipFill>
        <p:spPr>
          <a:xfrm>
            <a:off x="838200" y="1840488"/>
            <a:ext cx="9418320" cy="48206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3"/>
          <p:cNvSpPr/>
          <p:nvPr/>
        </p:nvSpPr>
        <p:spPr>
          <a:xfrm>
            <a:off x="0" y="0"/>
            <a:ext cx="12192000" cy="6858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1" name="Google Shape;411;p13"/>
          <p:cNvSpPr/>
          <p:nvPr/>
        </p:nvSpPr>
        <p:spPr>
          <a:xfrm>
            <a:off x="1966947" y="2696717"/>
            <a:ext cx="1496617" cy="1274067"/>
          </a:xfrm>
          <a:custGeom>
            <a:rect b="b" l="l" r="r" t="t"/>
            <a:pathLst>
              <a:path extrusionOk="0" h="1911100" w="2244926">
                <a:moveTo>
                  <a:pt x="0" y="0"/>
                </a:moveTo>
                <a:lnTo>
                  <a:pt x="2244926" y="0"/>
                </a:lnTo>
                <a:lnTo>
                  <a:pt x="2244926" y="1911100"/>
                </a:lnTo>
                <a:lnTo>
                  <a:pt x="0" y="19111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2" name="Google Shape;412;p13"/>
          <p:cNvSpPr txBox="1"/>
          <p:nvPr/>
        </p:nvSpPr>
        <p:spPr>
          <a:xfrm>
            <a:off x="3412764" y="2717055"/>
            <a:ext cx="7109823" cy="1120371"/>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1" lang="en-US" sz="6673">
                <a:solidFill>
                  <a:srgbClr val="FFFFFF"/>
                </a:solidFill>
                <a:latin typeface="Arial"/>
                <a:ea typeface="Arial"/>
                <a:cs typeface="Arial"/>
                <a:sym typeface="Arial"/>
              </a:rPr>
              <a:t>CYBER SECURITY</a:t>
            </a:r>
            <a:endParaRPr/>
          </a:p>
        </p:txBody>
      </p:sp>
      <p:sp>
        <p:nvSpPr>
          <p:cNvPr id="413" name="Google Shape;413;p13"/>
          <p:cNvSpPr/>
          <p:nvPr/>
        </p:nvSpPr>
        <p:spPr>
          <a:xfrm>
            <a:off x="-4365602" y="-2658291"/>
            <a:ext cx="6087291" cy="6087291"/>
          </a:xfrm>
          <a:custGeom>
            <a:rect b="b" l="l" r="r" t="t"/>
            <a:pathLst>
              <a:path extrusionOk="0" h="9130937" w="9130937">
                <a:moveTo>
                  <a:pt x="0" y="0"/>
                </a:moveTo>
                <a:lnTo>
                  <a:pt x="9130938" y="0"/>
                </a:lnTo>
                <a:lnTo>
                  <a:pt x="9130938" y="9130937"/>
                </a:lnTo>
                <a:lnTo>
                  <a:pt x="0" y="9130937"/>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4" name="Google Shape;414;p13"/>
          <p:cNvSpPr/>
          <p:nvPr/>
        </p:nvSpPr>
        <p:spPr>
          <a:xfrm>
            <a:off x="1573643" y="513292"/>
            <a:ext cx="1839122" cy="183912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415" name="Google Shape;415;p13"/>
          <p:cNvPicPr preferRelativeResize="0"/>
          <p:nvPr/>
        </p:nvPicPr>
        <p:blipFill rotWithShape="1">
          <a:blip r:embed="rId6">
            <a:alphaModFix/>
          </a:blip>
          <a:srcRect b="0" l="0" r="0" t="0"/>
          <a:stretch/>
        </p:blipFill>
        <p:spPr>
          <a:xfrm>
            <a:off x="1389731" y="329379"/>
            <a:ext cx="2206947" cy="2206947"/>
          </a:xfrm>
          <a:prstGeom prst="rect">
            <a:avLst/>
          </a:prstGeom>
          <a:noFill/>
          <a:ln>
            <a:noFill/>
          </a:ln>
        </p:spPr>
      </p:pic>
      <p:sp>
        <p:nvSpPr>
          <p:cNvPr id="416" name="Google Shape;416;p13"/>
          <p:cNvSpPr txBox="1"/>
          <p:nvPr/>
        </p:nvSpPr>
        <p:spPr>
          <a:xfrm rot="-276906">
            <a:off x="4495010" y="988736"/>
            <a:ext cx="5386387" cy="1034835"/>
          </a:xfrm>
          <a:prstGeom prst="rect">
            <a:avLst/>
          </a:prstGeom>
          <a:noFill/>
          <a:ln>
            <a:noFill/>
          </a:ln>
        </p:spPr>
        <p:txBody>
          <a:bodyPr anchorCtr="0" anchor="t" bIns="0" lIns="0" spcFirstLastPara="1" rIns="0" wrap="square" tIns="0">
            <a:spAutoFit/>
          </a:bodyPr>
          <a:lstStyle/>
          <a:p>
            <a:pPr indent="0" lvl="0" marL="0" marR="0" rtl="0" algn="ctr">
              <a:lnSpc>
                <a:spcPct val="139990"/>
              </a:lnSpc>
              <a:spcBef>
                <a:spcPts val="0"/>
              </a:spcBef>
              <a:spcAft>
                <a:spcPts val="0"/>
              </a:spcAft>
              <a:buNone/>
            </a:pPr>
            <a:r>
              <a:rPr b="1" lang="en-US" sz="6134">
                <a:solidFill>
                  <a:srgbClr val="FFFFFF"/>
                </a:solidFill>
                <a:latin typeface="Arial"/>
                <a:ea typeface="Arial"/>
                <a:cs typeface="Arial"/>
                <a:sym typeface="Arial"/>
              </a:rPr>
              <a:t>Kenichi Shibata</a:t>
            </a:r>
            <a:endParaRPr/>
          </a:p>
        </p:txBody>
      </p:sp>
      <p:pic>
        <p:nvPicPr>
          <p:cNvPr descr="graphical user interface, text, application, Word" id="417" name="Google Shape;417;p13"/>
          <p:cNvPicPr preferRelativeResize="0"/>
          <p:nvPr/>
        </p:nvPicPr>
        <p:blipFill rotWithShape="1">
          <a:blip r:embed="rId7">
            <a:alphaModFix/>
          </a:blip>
          <a:srcRect b="0" l="0" r="0" t="0"/>
          <a:stretch/>
        </p:blipFill>
        <p:spPr>
          <a:xfrm>
            <a:off x="60022" y="4198582"/>
            <a:ext cx="2659418" cy="2659418"/>
          </a:xfrm>
          <a:prstGeom prst="rect">
            <a:avLst/>
          </a:prstGeom>
          <a:noFill/>
          <a:ln>
            <a:noFill/>
          </a:ln>
        </p:spPr>
      </p:pic>
      <p:sp>
        <p:nvSpPr>
          <p:cNvPr descr="QR code preview" id="418" name="Google Shape;418;p1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QR code preview" id="419" name="Google Shape;419;p13"/>
          <p:cNvSpPr/>
          <p:nvPr/>
        </p:nvSpPr>
        <p:spPr>
          <a:xfrm>
            <a:off x="6096000" y="3429000"/>
            <a:ext cx="304800" cy="228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QR code preview" id="420" name="Google Shape;420;p13"/>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qr code with a white background&#10;&#10;AI-generated content may be incorrect." id="421" name="Google Shape;421;p13"/>
          <p:cNvPicPr preferRelativeResize="0"/>
          <p:nvPr/>
        </p:nvPicPr>
        <p:blipFill rotWithShape="1">
          <a:blip r:embed="rId8">
            <a:alphaModFix/>
          </a:blip>
          <a:srcRect b="0" l="0" r="0" t="0"/>
          <a:stretch/>
        </p:blipFill>
        <p:spPr>
          <a:xfrm>
            <a:off x="5430511" y="3886200"/>
            <a:ext cx="2086775" cy="2086775"/>
          </a:xfrm>
          <a:prstGeom prst="rect">
            <a:avLst/>
          </a:prstGeom>
          <a:noFill/>
          <a:ln>
            <a:noFill/>
          </a:ln>
        </p:spPr>
      </p:pic>
      <p:sp>
        <p:nvSpPr>
          <p:cNvPr id="422" name="Google Shape;422;p13"/>
          <p:cNvSpPr txBox="1"/>
          <p:nvPr/>
        </p:nvSpPr>
        <p:spPr>
          <a:xfrm>
            <a:off x="3047686" y="5657671"/>
            <a:ext cx="828103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highlight>
                  <a:srgbClr val="000000"/>
                </a:highlight>
                <a:latin typeface="Calibri"/>
                <a:ea typeface="Calibri"/>
                <a:cs typeface="Calibri"/>
                <a:sym typeface="Calibri"/>
              </a:rPr>
              <a:t>More details</a:t>
            </a:r>
            <a:endParaRPr/>
          </a:p>
          <a:p>
            <a:pPr indent="0" lvl="0" marL="0" marR="0" rtl="0" algn="l">
              <a:spcBef>
                <a:spcPts val="0"/>
              </a:spcBef>
              <a:spcAft>
                <a:spcPts val="0"/>
              </a:spcAft>
              <a:buNone/>
            </a:pPr>
            <a:r>
              <a:rPr lang="en-US" sz="2400">
                <a:solidFill>
                  <a:schemeClr val="lt1"/>
                </a:solidFill>
                <a:highlight>
                  <a:srgbClr val="000000"/>
                </a:highlight>
                <a:latin typeface="Calibri"/>
                <a:ea typeface="Calibri"/>
                <a:cs typeface="Calibri"/>
                <a:sym typeface="Calibri"/>
              </a:rPr>
              <a:t>https://medium.com/beyond-devsecops/building-a-modern-devsecops-pipeline-part-1-building-foundations-348ac81af630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Wiz colors">
      <a:dk1>
        <a:srgbClr val="000000"/>
      </a:dk1>
      <a:lt1>
        <a:srgbClr val="FFFFFF"/>
      </a:lt1>
      <a:dk2>
        <a:srgbClr val="2D3847"/>
      </a:dk2>
      <a:lt2>
        <a:srgbClr val="E7E6E6"/>
      </a:lt2>
      <a:accent1>
        <a:srgbClr val="014FF7"/>
      </a:accent1>
      <a:accent2>
        <a:srgbClr val="15DCE4"/>
      </a:accent2>
      <a:accent3>
        <a:srgbClr val="F1A12A"/>
      </a:accent3>
      <a:accent4>
        <a:srgbClr val="FDBA1E"/>
      </a:accent4>
      <a:accent5>
        <a:srgbClr val="0BDB19"/>
      </a:accent5>
      <a:accent6>
        <a:srgbClr val="53FD9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2021-12-18T15:55:34Z</dcterms:created>
  <dc:creator>Yaniv Taieb</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0x010100558441609FE43244AA75DF0C98BAA789</vt:lpwstr>
  </property>
  <property fmtid="{D5CDD505-2E9C-101B-9397-08002B2CF9AE}" pid="3" name="Order">
    <vt:r8>8000.0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MediaServiceImageTags">
    <vt:lpwstr/>
  </property>
</Properties>
</file>