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5" r:id="rId1"/>
  </p:sldMasterIdLst>
  <p:notesMasterIdLst>
    <p:notesMasterId r:id="rId12"/>
  </p:notesMasterIdLst>
  <p:handoutMasterIdLst>
    <p:handoutMasterId r:id="rId13"/>
  </p:handoutMasterIdLst>
  <p:sldIdLst>
    <p:sldId id="332" r:id="rId2"/>
    <p:sldId id="398" r:id="rId3"/>
    <p:sldId id="399" r:id="rId4"/>
    <p:sldId id="408" r:id="rId5"/>
    <p:sldId id="409" r:id="rId6"/>
    <p:sldId id="410" r:id="rId7"/>
    <p:sldId id="411" r:id="rId8"/>
    <p:sldId id="412" r:id="rId9"/>
    <p:sldId id="413" r:id="rId10"/>
    <p:sldId id="358" r:id="rId11"/>
  </p:sldIdLst>
  <p:sldSz cx="12188825" cy="6858000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3839">
          <p15:clr>
            <a:srgbClr val="A4A3A4"/>
          </p15:clr>
        </p15:guide>
        <p15:guide id="5" pos="384">
          <p15:clr>
            <a:srgbClr val="A4A3A4"/>
          </p15:clr>
        </p15:guide>
        <p15:guide id="6" pos="72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9631B5-78F2-41C9-869B-9F39066F8104}"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846" autoAdjust="0"/>
  </p:normalViewPr>
  <p:slideViewPr>
    <p:cSldViewPr>
      <p:cViewPr varScale="1">
        <p:scale>
          <a:sx n="68" d="100"/>
          <a:sy n="68" d="100"/>
        </p:scale>
        <p:origin x="1234" y="67"/>
      </p:cViewPr>
      <p:guideLst>
        <p:guide orient="horz" pos="2160"/>
        <p:guide orient="horz" pos="864"/>
        <p:guide orient="horz" pos="3792"/>
        <p:guide pos="3839"/>
        <p:guide pos="384"/>
        <p:guide pos="729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howGuides="1">
      <p:cViewPr varScale="1">
        <p:scale>
          <a:sx n="81" d="100"/>
          <a:sy n="81" d="100"/>
        </p:scale>
        <p:origin x="-94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04553-04C5-4BB3-AD4E-8B2EF3CDDAF9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A881F-0910-47D3-BD01-4F68834EC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6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6F0DB-E055-41D0-9102-627A646E4242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88988" y="609600"/>
            <a:ext cx="5280025" cy="2971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57200" y="3810000"/>
            <a:ext cx="5943600" cy="4876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FBC3A-A12C-40F9-BB8D-BC30C7901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0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843EB8-94ED-4AA0-ACA2-1F68D0EE206C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4705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20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07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Front end service interacts with clients. It uses docker swarm to scale and load balance between clouds.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Distributed data store provide user and desktop data to front end service. It focus on scale between cloud with low network latency.  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Implement in Node.js which can handle large number of IO </a:t>
            </a:r>
            <a:r>
              <a:rPr lang="en-US" dirty="0" err="1" smtClean="0"/>
              <a:t>async</a:t>
            </a:r>
            <a:r>
              <a:rPr lang="en-US" dirty="0" smtClean="0"/>
              <a:t> without much memory overhead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 Packaged in docker image and runs in container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 Orchestrated by docker swarm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 It communicates with distributed data store over network using </a:t>
            </a:r>
            <a:r>
              <a:rPr lang="en-US" dirty="0" err="1" smtClean="0"/>
              <a:t>RESTFul</a:t>
            </a:r>
            <a:r>
              <a:rPr lang="en-US" dirty="0" smtClean="0"/>
              <a:t> API. However, data cache is designed to reduce network latency on critical path</a:t>
            </a:r>
          </a:p>
          <a:p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Desktop entitlement service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User list desktop item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 More read, little write. Optimize read latency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 Desktop allocation service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User connects desktop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Many read and write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Design local cache near to front-end service to reduce latency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16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42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8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015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88988" y="609600"/>
            <a:ext cx="5280025" cy="2971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25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12188825" cy="6858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426720"/>
            <a:ext cx="9141619" cy="10972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1600200"/>
            <a:ext cx="9141619" cy="685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0206138" y="6074829"/>
            <a:ext cx="1373087" cy="216433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9827519" y="65059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700" dirty="0" smtClean="0">
                <a:solidFill>
                  <a:schemeClr val="bg1"/>
                </a:solidFill>
              </a:rPr>
              <a:t>© 2014</a:t>
            </a:r>
            <a:r>
              <a:rPr lang="en-US" sz="700" baseline="0" dirty="0" smtClean="0">
                <a:solidFill>
                  <a:schemeClr val="bg1"/>
                </a:solidFill>
              </a:rPr>
              <a:t> VMware Inc. All rights reserved.</a:t>
            </a:r>
            <a:endParaRPr lang="en-US" sz="7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309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etric 3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055811" y="5213798"/>
            <a:ext cx="3733881" cy="1415602"/>
          </a:xfrm>
        </p:spPr>
        <p:txBody>
          <a:bodyPr anchor="ctr"/>
          <a:lstStyle>
            <a:lvl1pPr marL="3175" indent="0" algn="r">
              <a:spcBef>
                <a:spcPts val="0"/>
              </a:spcBef>
              <a:buNone/>
              <a:defRPr sz="88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094413" y="5213798"/>
            <a:ext cx="4509865" cy="1415602"/>
          </a:xfrm>
        </p:spPr>
        <p:txBody>
          <a:bodyPr anchor="ctr"/>
          <a:lstStyle>
            <a:lvl1pPr marL="3175" indent="0">
              <a:spcBef>
                <a:spcPts val="0"/>
              </a:spcBef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3962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371600"/>
            <a:ext cx="5241195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189" y="1371600"/>
            <a:ext cx="5241195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68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371600"/>
            <a:ext cx="5241195" cy="63976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057400"/>
            <a:ext cx="5241195" cy="3962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8189" y="1371600"/>
            <a:ext cx="5241195" cy="63976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189" y="2057400"/>
            <a:ext cx="5241195" cy="3962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0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36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219200"/>
            <a:ext cx="10969943" cy="304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956201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06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371601"/>
            <a:ext cx="7922736" cy="464819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35325" y="1371600"/>
            <a:ext cx="2844059" cy="4648199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41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12188825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10969943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99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6004932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5488" y="4953000"/>
            <a:ext cx="477395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183893" y="1371600"/>
            <a:ext cx="6004932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6805428" y="4953000"/>
            <a:ext cx="477395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7431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113729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4723170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>
          <a:xfrm>
            <a:off x="8227457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>
          <a:xfrm>
            <a:off x="8836898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4652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resenter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12188825" cy="6858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426720"/>
            <a:ext cx="9141619" cy="10972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1600200"/>
            <a:ext cx="9141619" cy="685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1" y="5791200"/>
            <a:ext cx="3656648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 dirty="0" smtClean="0"/>
              <a:t>Click to add presenter’s name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6081068"/>
            <a:ext cx="3656648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 dirty="0" smtClean="0"/>
              <a:t>Click to add date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0206138" y="6074829"/>
            <a:ext cx="1373087" cy="216433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9827519" y="65059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700" dirty="0" smtClean="0">
                <a:solidFill>
                  <a:schemeClr val="bg1"/>
                </a:solidFill>
              </a:rPr>
              <a:t>© 2014</a:t>
            </a:r>
            <a:r>
              <a:rPr lang="en-US" sz="700" baseline="0" dirty="0" smtClean="0">
                <a:solidFill>
                  <a:schemeClr val="bg1"/>
                </a:solidFill>
              </a:rPr>
              <a:t> VMware Inc. All rights reserved.</a:t>
            </a:r>
            <a:endParaRPr lang="en-US" sz="7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138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ustom Section Header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 bwMode="ltGray">
          <a:xfrm>
            <a:off x="3786" y="-1"/>
            <a:ext cx="12208523" cy="6858001"/>
            <a:chOff x="3786" y="-1"/>
            <a:chExt cx="9156393" cy="514350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ltGray">
            <a:xfrm>
              <a:off x="3786" y="0"/>
              <a:ext cx="6983947" cy="51435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ltGray">
            <a:xfrm>
              <a:off x="4534899" y="-1"/>
              <a:ext cx="4625280" cy="3872754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676400"/>
            <a:ext cx="6094413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3276600"/>
            <a:ext cx="6094413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3208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Quote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14067" y="2702442"/>
            <a:ext cx="5346479" cy="4155557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14160" y="2593231"/>
            <a:ext cx="4812049" cy="5334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 smtClean="0"/>
              <a:t>Click to add Name, Title, Company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43060" y="457200"/>
            <a:ext cx="4875530" cy="2011680"/>
          </a:xfrm>
        </p:spPr>
        <p:txBody>
          <a:bodyPr/>
          <a:lstStyle>
            <a:lvl1pPr marL="58738" indent="-55563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5708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1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322412" y="685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322412" y="2362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3215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2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703854" y="2209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703854" y="3886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63171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3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501"/>
            <a:ext cx="12188952" cy="6289499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726751" y="4740499"/>
            <a:ext cx="4062942" cy="1415602"/>
          </a:xfrm>
        </p:spPr>
        <p:txBody>
          <a:bodyPr anchor="ctr"/>
          <a:lstStyle>
            <a:lvl1pPr marL="3175" indent="0" algn="r">
              <a:spcBef>
                <a:spcPts val="0"/>
              </a:spcBef>
              <a:buNone/>
              <a:defRPr sz="88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094413" y="4740499"/>
            <a:ext cx="4509865" cy="1415602"/>
          </a:xfrm>
        </p:spPr>
        <p:txBody>
          <a:bodyPr anchor="ctr"/>
          <a:lstStyle>
            <a:lvl1pPr marL="3175" indent="0">
              <a:spcBef>
                <a:spcPts val="0"/>
              </a:spcBef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2284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92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82390" y="342901"/>
            <a:ext cx="1096994" cy="5676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342901"/>
            <a:ext cx="9547913" cy="5676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01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85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76400"/>
            <a:ext cx="10969943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206500"/>
            <a:ext cx="10969943" cy="304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615041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729" y="1676400"/>
            <a:ext cx="7313295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39" y="3276600"/>
            <a:ext cx="7313295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9196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with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676400"/>
            <a:ext cx="6094413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3276600"/>
            <a:ext cx="6094413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9201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14160" y="2593231"/>
            <a:ext cx="4812049" cy="5334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 smtClean="0"/>
              <a:t>Click to add Name, Title, Company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43060" y="457200"/>
            <a:ext cx="4875530" cy="2011680"/>
          </a:xfrm>
        </p:spPr>
        <p:txBody>
          <a:bodyPr/>
          <a:lstStyle>
            <a:lvl1pPr marL="58738" indent="-55563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6062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etric 1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322412" y="685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322412" y="2362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4922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etric 2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703854" y="2209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703854" y="3886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11968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212" y="5408767"/>
            <a:ext cx="1979613" cy="1454097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2" name="Freeform 6"/>
            <p:cNvSpPr>
              <a:spLocks/>
            </p:cNvSpPr>
            <p:nvPr userDrawn="1"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/>
            <p:cNvSpPr>
              <a:spLocks/>
            </p:cNvSpPr>
            <p:nvPr userDrawn="1"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/>
            <p:cNvSpPr>
              <a:spLocks noEditPoints="1"/>
            </p:cNvSpPr>
            <p:nvPr userDrawn="1"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/>
            <p:cNvSpPr>
              <a:spLocks noEditPoints="1"/>
            </p:cNvSpPr>
            <p:nvPr userDrawn="1"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"/>
            <p:cNvSpPr>
              <a:spLocks noEditPoints="1"/>
            </p:cNvSpPr>
            <p:nvPr userDrawn="1"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371600"/>
            <a:ext cx="10969943" cy="4648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71516" y="6883401"/>
            <a:ext cx="1117309" cy="1333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5161" y="6464301"/>
            <a:ext cx="5180251" cy="1492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97326" y="6464301"/>
            <a:ext cx="450733" cy="1492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6EA6D8CF-3CDE-4807-BCD2-C9F2B831AA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78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98" r:id="rId4"/>
    <p:sldLayoutId id="214748368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690" r:id="rId11"/>
    <p:sldLayoutId id="2147483691" r:id="rId12"/>
    <p:sldLayoutId id="2147483692" r:id="rId13"/>
    <p:sldLayoutId id="2147483699" r:id="rId14"/>
    <p:sldLayoutId id="2147483693" r:id="rId15"/>
    <p:sldLayoutId id="2147483694" r:id="rId16"/>
    <p:sldLayoutId id="2147483695" r:id="rId17"/>
    <p:sldLayoutId id="2147483705" r:id="rId18"/>
    <p:sldLayoutId id="2147483706" r:id="rId19"/>
    <p:sldLayoutId id="2147483709" r:id="rId20"/>
    <p:sldLayoutId id="2147483708" r:id="rId21"/>
    <p:sldLayoutId id="2147483710" r:id="rId22"/>
    <p:sldLayoutId id="2147483711" r:id="rId23"/>
    <p:sldLayoutId id="2147483712" r:id="rId24"/>
    <p:sldLayoutId id="2147483696" r:id="rId25"/>
    <p:sldLayoutId id="2147483697" r:id="rId2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27012" y="228600"/>
            <a:ext cx="11353800" cy="990600"/>
          </a:xfrm>
        </p:spPr>
        <p:txBody>
          <a:bodyPr/>
          <a:lstStyle/>
          <a:p>
            <a:r>
              <a:rPr lang="en-US" altLang="zh-CN" dirty="0" smtClean="0"/>
              <a:t>Vega: </a:t>
            </a:r>
            <a:r>
              <a:rPr lang="en-US" dirty="0" smtClean="0"/>
              <a:t>Container </a:t>
            </a:r>
            <a:r>
              <a:rPr lang="en-US" dirty="0"/>
              <a:t>Based Cross-cloud Horizon VDI</a:t>
            </a:r>
            <a:endParaRPr lang="en-US" dirty="0" smtClean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27244" y="4572000"/>
            <a:ext cx="7542372" cy="2590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34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 dirty="0"/>
          </a:p>
        </p:txBody>
      </p:sp>
      <p:sp>
        <p:nvSpPr>
          <p:cNvPr id="4" name="Slide Number Placeholder 5"/>
          <p:cNvSpPr txBox="1">
            <a:spLocks/>
          </p:cNvSpPr>
          <p:nvPr/>
        </p:nvSpPr>
        <p:spPr>
          <a:xfrm>
            <a:off x="11597326" y="6464301"/>
            <a:ext cx="450733" cy="14922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A6D8CF-3CDE-4807-BCD2-C9F2B831AAA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26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Problems</a:t>
            </a:r>
          </a:p>
          <a:p>
            <a:r>
              <a:rPr lang="en-US" dirty="0" smtClean="0"/>
              <a:t>Solution</a:t>
            </a:r>
          </a:p>
          <a:p>
            <a:r>
              <a:rPr lang="en-US" dirty="0" smtClean="0"/>
              <a:t>Related work</a:t>
            </a:r>
          </a:p>
          <a:p>
            <a:r>
              <a:rPr lang="en-US" dirty="0" smtClean="0"/>
              <a:t>Evaluation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6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There are a lot of public cloud, however, none can serve each request from user</a:t>
            </a:r>
          </a:p>
          <a:p>
            <a:pPr lvl="1"/>
            <a:r>
              <a:rPr lang="en-US" dirty="0"/>
              <a:t>Government regulation</a:t>
            </a:r>
          </a:p>
          <a:p>
            <a:pPr lvl="1"/>
            <a:r>
              <a:rPr lang="en-US" dirty="0"/>
              <a:t>Unique functionality</a:t>
            </a:r>
          </a:p>
          <a:p>
            <a:pPr lvl="2"/>
            <a:r>
              <a:rPr lang="en-US" dirty="0" err="1"/>
              <a:t>Qingcloud’s</a:t>
            </a:r>
            <a:r>
              <a:rPr lang="en-US" dirty="0"/>
              <a:t> VPC is better than </a:t>
            </a:r>
            <a:r>
              <a:rPr lang="en-US" dirty="0" err="1"/>
              <a:t>Aliyun</a:t>
            </a:r>
            <a:endParaRPr lang="en-US" dirty="0"/>
          </a:p>
          <a:p>
            <a:pPr lvl="2"/>
            <a:r>
              <a:rPr lang="en-US" dirty="0"/>
              <a:t>AWS S3 is widely used</a:t>
            </a:r>
          </a:p>
          <a:p>
            <a:pPr lvl="1"/>
            <a:r>
              <a:rPr lang="en-US" dirty="0"/>
              <a:t>Security</a:t>
            </a:r>
          </a:p>
          <a:p>
            <a:pPr lvl="2"/>
            <a:r>
              <a:rPr lang="en-US" dirty="0"/>
              <a:t> Private cloud vs. public cloud</a:t>
            </a:r>
          </a:p>
          <a:p>
            <a:pPr lvl="1"/>
            <a:r>
              <a:rPr lang="en-US" dirty="0"/>
              <a:t>Global player vs. region player</a:t>
            </a:r>
          </a:p>
          <a:p>
            <a:r>
              <a:rPr lang="en-US" dirty="0"/>
              <a:t> Trend is many enterprises will leverage multiple public cloud to </a:t>
            </a:r>
            <a:r>
              <a:rPr lang="en-US" dirty="0" smtClean="0"/>
              <a:t>deploy VDI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6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Workload / data isolation</a:t>
            </a:r>
          </a:p>
          <a:p>
            <a:pPr lvl="1"/>
            <a:r>
              <a:rPr lang="en-US" dirty="0"/>
              <a:t>Different user accounts in different cloud</a:t>
            </a:r>
          </a:p>
          <a:p>
            <a:r>
              <a:rPr lang="en-US" dirty="0"/>
              <a:t>Dependency on cloud vendor</a:t>
            </a:r>
          </a:p>
          <a:p>
            <a:pPr lvl="1"/>
            <a:r>
              <a:rPr lang="en-US" dirty="0"/>
              <a:t>What if </a:t>
            </a:r>
            <a:r>
              <a:rPr lang="en-US" dirty="0" smtClean="0"/>
              <a:t>one </a:t>
            </a:r>
            <a:r>
              <a:rPr lang="en-US" dirty="0"/>
              <a:t>cloud vendor exits market</a:t>
            </a:r>
          </a:p>
          <a:p>
            <a:pPr marL="228600"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Security vulnerability</a:t>
            </a:r>
          </a:p>
          <a:p>
            <a:pPr lvl="1"/>
            <a:r>
              <a:rPr lang="en-US" dirty="0"/>
              <a:t>More ports exposed to </a:t>
            </a:r>
            <a:r>
              <a:rPr lang="en-US" dirty="0" smtClean="0"/>
              <a:t>attack</a:t>
            </a:r>
            <a:endParaRPr lang="en-US" dirty="0"/>
          </a:p>
          <a:p>
            <a:pPr lvl="1"/>
            <a:r>
              <a:rPr lang="en-US" dirty="0" smtClean="0"/>
              <a:t>Inconsistent </a:t>
            </a:r>
            <a:r>
              <a:rPr lang="en-US" dirty="0"/>
              <a:t>security policy</a:t>
            </a:r>
          </a:p>
          <a:p>
            <a:pPr marL="228600"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Complexity in management and higher cost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5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Vega enables </a:t>
            </a:r>
            <a:r>
              <a:rPr lang="en-US" dirty="0"/>
              <a:t>enterprise to run, manage, migrate and secure virtual desktops cross cloud using unified software interface and allow end user from anywhere to access desktop on cloud with the lowest latency</a:t>
            </a:r>
            <a:r>
              <a:rPr lang="en-US" dirty="0" smtClean="0"/>
              <a:t>.</a:t>
            </a:r>
          </a:p>
          <a:p>
            <a:r>
              <a:rPr lang="en-US" dirty="0" smtClean="0"/>
              <a:t>Benefits</a:t>
            </a:r>
          </a:p>
          <a:p>
            <a:pPr lvl="1"/>
            <a:r>
              <a:rPr lang="en-US" dirty="0"/>
              <a:t>No data </a:t>
            </a:r>
            <a:r>
              <a:rPr lang="en-US" dirty="0" smtClean="0"/>
              <a:t>isolation</a:t>
            </a:r>
          </a:p>
          <a:p>
            <a:pPr lvl="1"/>
            <a:r>
              <a:rPr lang="en-US" dirty="0" smtClean="0"/>
              <a:t>Desktop on any cloud installed with VDI agent can be managed by Vega</a:t>
            </a:r>
          </a:p>
          <a:p>
            <a:pPr lvl="1"/>
            <a:r>
              <a:rPr lang="en-US" dirty="0" smtClean="0"/>
              <a:t>Able to choose desktop from clouds most suitable according to user’s preference</a:t>
            </a:r>
            <a:endParaRPr lang="en-US" dirty="0"/>
          </a:p>
          <a:p>
            <a:pPr lvl="1"/>
            <a:r>
              <a:rPr lang="en-US" dirty="0"/>
              <a:t>No dependency on a single cloud vendor since workload can migrate seamlessly</a:t>
            </a:r>
          </a:p>
          <a:p>
            <a:pPr lvl="1"/>
            <a:r>
              <a:rPr lang="en-US" dirty="0"/>
              <a:t>Admin can assign cloud weight flexibly (To reduce cost or meet compliance)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38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2" y="1371600"/>
            <a:ext cx="4341971" cy="4648200"/>
          </a:xfrm>
        </p:spPr>
        <p:txBody>
          <a:bodyPr/>
          <a:lstStyle/>
          <a:p>
            <a:r>
              <a:rPr lang="en-US" dirty="0" smtClean="0"/>
              <a:t>Components of Desktop manager are designed to cross cloud</a:t>
            </a:r>
          </a:p>
          <a:p>
            <a:r>
              <a:rPr lang="en-US" dirty="0" smtClean="0"/>
              <a:t>The floating desktop pool maintains desktop instance cross cloud, from which </a:t>
            </a:r>
            <a:r>
              <a:rPr lang="en-US" dirty="0"/>
              <a:t>a</a:t>
            </a:r>
            <a:r>
              <a:rPr lang="en-US" dirty="0" smtClean="0"/>
              <a:t> desktop is allocated each time user login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212" y="1474611"/>
            <a:ext cx="8982075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74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As components </a:t>
            </a:r>
            <a:r>
              <a:rPr lang="en-US" dirty="0"/>
              <a:t>distribute cross cloud, how to keep data consistency while </a:t>
            </a:r>
            <a:r>
              <a:rPr lang="en-US" dirty="0" smtClean="0"/>
              <a:t>amortizing </a:t>
            </a:r>
            <a:r>
              <a:rPr lang="en-US" dirty="0"/>
              <a:t>network </a:t>
            </a:r>
            <a:r>
              <a:rPr lang="en-US" dirty="0" smtClean="0"/>
              <a:t>overhead? </a:t>
            </a:r>
          </a:p>
          <a:p>
            <a:r>
              <a:rPr lang="en-US" dirty="0" smtClean="0"/>
              <a:t>How </a:t>
            </a:r>
            <a:r>
              <a:rPr lang="en-US" dirty="0"/>
              <a:t>to tolerate fault considering the node fault rate may be higher</a:t>
            </a:r>
            <a:r>
              <a:rPr lang="en-US" dirty="0" smtClean="0"/>
              <a:t>? </a:t>
            </a:r>
            <a:endParaRPr lang="en-US" dirty="0"/>
          </a:p>
          <a:p>
            <a:r>
              <a:rPr lang="en-US" dirty="0"/>
              <a:t>There are a lot of defects with docker swarm in cross cloud and load balance.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0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Horizon on Azure/AWS </a:t>
            </a:r>
          </a:p>
          <a:p>
            <a:pPr lvl="1"/>
            <a:r>
              <a:rPr lang="en-US" dirty="0" smtClean="0"/>
              <a:t>VDI on different clouds can’t connect with each other</a:t>
            </a:r>
            <a:endParaRPr lang="en-US" dirty="0" smtClean="0"/>
          </a:p>
          <a:p>
            <a:r>
              <a:rPr lang="en-US" dirty="0" smtClean="0"/>
              <a:t>VMware </a:t>
            </a:r>
            <a:r>
              <a:rPr lang="en-US" dirty="0"/>
              <a:t>cross cloud architecture </a:t>
            </a:r>
            <a:endParaRPr lang="en-US" dirty="0" smtClean="0"/>
          </a:p>
          <a:p>
            <a:pPr lvl="1"/>
            <a:r>
              <a:rPr lang="en-US" dirty="0" smtClean="0"/>
              <a:t>It mainly addresses </a:t>
            </a:r>
            <a:r>
              <a:rPr lang="en-US" dirty="0"/>
              <a:t>this issue in SDDC </a:t>
            </a:r>
            <a:r>
              <a:rPr lang="en-US" dirty="0" smtClean="0"/>
              <a:t>level, while </a:t>
            </a:r>
            <a:r>
              <a:rPr lang="en-US" dirty="0" smtClean="0"/>
              <a:t>Vega addresses it  </a:t>
            </a:r>
            <a:r>
              <a:rPr lang="en-US" dirty="0"/>
              <a:t>in DASS level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2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DM Migration Cross </a:t>
            </a:r>
            <a:r>
              <a:rPr lang="en-US" dirty="0" smtClean="0"/>
              <a:t>Cloud</a:t>
            </a:r>
          </a:p>
          <a:p>
            <a:pPr lvl="1"/>
            <a:r>
              <a:rPr lang="en-US" dirty="0" smtClean="0"/>
              <a:t>Front </a:t>
            </a:r>
            <a:r>
              <a:rPr lang="en-US" dirty="0"/>
              <a:t>end service migration based on docker swarm </a:t>
            </a:r>
          </a:p>
          <a:p>
            <a:r>
              <a:rPr lang="en-US" dirty="0"/>
              <a:t>   DM Scales Cross Cloud</a:t>
            </a:r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2" y="3276600"/>
            <a:ext cx="4038600" cy="2490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6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vTSU_TOI_Template-VMware_white_16x9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smtClean="0"/>
        </a:defPPr>
      </a:lstStyle>
    </a:txDef>
  </a:objectDefaults>
  <a:extraClrSchemeLst/>
  <a:custClrLst>
    <a:custClr name="PMS130">
      <a:srgbClr val="FDB813"/>
    </a:custClr>
    <a:custClr name="PMS144">
      <a:srgbClr val="F8981D"/>
    </a:custClr>
    <a:custClr name="PMS180">
      <a:srgbClr val="D9541E"/>
    </a:custClr>
    <a:custClr name="PMS1807">
      <a:srgbClr val="9E3039"/>
    </a:custClr>
    <a:custClr name="PMS195">
      <a:srgbClr val="820024"/>
    </a:custClr>
    <a:custClr name="PMS174">
      <a:srgbClr val="9A3B26"/>
    </a:custClr>
    <a:custClr name="PMS7519">
      <a:srgbClr val="574319"/>
    </a:custClr>
    <a:custClr name="PMS654">
      <a:srgbClr val="003D79"/>
    </a:custClr>
  </a:custClrLst>
</a:theme>
</file>

<file path=ppt/theme/theme2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vTSU_TOI_Template-VMware_white_16x9.potx</Template>
  <TotalTime>0</TotalTime>
  <Words>499</Words>
  <Application>Microsoft Office PowerPoint</Application>
  <PresentationFormat>Custom</PresentationFormat>
  <Paragraphs>96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黑体</vt:lpstr>
      <vt:lpstr>Arial</vt:lpstr>
      <vt:lpstr>Calibri</vt:lpstr>
      <vt:lpstr>vTSU_TOI_Template-VMware_white_16x9</vt:lpstr>
      <vt:lpstr>Vega: Container Based Cross-cloud Horizon VDI</vt:lpstr>
      <vt:lpstr>Agenda</vt:lpstr>
      <vt:lpstr>Background</vt:lpstr>
      <vt:lpstr>Problems</vt:lpstr>
      <vt:lpstr>Solution</vt:lpstr>
      <vt:lpstr>Architecture Overview</vt:lpstr>
      <vt:lpstr>Main Challenges</vt:lpstr>
      <vt:lpstr>Related work</vt:lpstr>
      <vt:lpstr>Evaluation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2013-12-13T12:14:49Z</dcterms:created>
  <dcterms:modified xsi:type="dcterms:W3CDTF">2017-01-05T07:34:09Z</dcterms:modified>
</cp:coreProperties>
</file>