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20"/>
  </p:notesMasterIdLst>
  <p:sldIdLst>
    <p:sldId id="257" r:id="rId3"/>
    <p:sldId id="258" r:id="rId4"/>
    <p:sldId id="259" r:id="rId5"/>
    <p:sldId id="260" r:id="rId6"/>
    <p:sldId id="274" r:id="rId7"/>
    <p:sldId id="275" r:id="rId8"/>
    <p:sldId id="262" r:id="rId9"/>
    <p:sldId id="263" r:id="rId10"/>
    <p:sldId id="270" r:id="rId11"/>
    <p:sldId id="264" r:id="rId12"/>
    <p:sldId id="271" r:id="rId13"/>
    <p:sldId id="266" r:id="rId14"/>
    <p:sldId id="272" r:id="rId15"/>
    <p:sldId id="267" r:id="rId16"/>
    <p:sldId id="268" r:id="rId17"/>
    <p:sldId id="273" r:id="rId18"/>
    <p:sldId id="269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857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40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048001" y="2244725"/>
            <a:ext cx="18288002" cy="4775202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1" y="7204078"/>
            <a:ext cx="18288002" cy="331152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800"/>
            </a:lvl1pPr>
            <a:lvl2pPr marL="0" indent="914390" algn="ctr">
              <a:buSzTx/>
              <a:buFontTx/>
              <a:buNone/>
              <a:defRPr sz="4800"/>
            </a:lvl2pPr>
            <a:lvl3pPr marL="0" indent="1828780" algn="ctr">
              <a:buSzTx/>
              <a:buFontTx/>
              <a:buNone/>
              <a:defRPr sz="4800"/>
            </a:lvl3pPr>
            <a:lvl4pPr marL="0" indent="2743174" algn="ctr">
              <a:buSzTx/>
              <a:buFontTx/>
              <a:buNone/>
              <a:defRPr sz="4800"/>
            </a:lvl4pPr>
            <a:lvl5pPr marL="0" indent="3657564" algn="ctr">
              <a:buSzTx/>
              <a:buFontTx/>
              <a:buNone/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040501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617994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1663700" y="3419479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63700" y="9178924"/>
            <a:ext cx="21031200" cy="30003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4800">
                <a:solidFill>
                  <a:srgbClr val="888888"/>
                </a:solidFill>
              </a:defRPr>
            </a:lvl1pPr>
            <a:lvl2pPr marL="0" indent="914390">
              <a:buSzTx/>
              <a:buFontTx/>
              <a:buNone/>
              <a:defRPr sz="4800">
                <a:solidFill>
                  <a:srgbClr val="888888"/>
                </a:solidFill>
              </a:defRPr>
            </a:lvl2pPr>
            <a:lvl3pPr marL="0" indent="1828780">
              <a:buSzTx/>
              <a:buFontTx/>
              <a:buNone/>
              <a:defRPr sz="4800">
                <a:solidFill>
                  <a:srgbClr val="888888"/>
                </a:solidFill>
              </a:defRPr>
            </a:lvl3pPr>
            <a:lvl4pPr marL="0" indent="2743174">
              <a:buSzTx/>
              <a:buFontTx/>
              <a:buNone/>
              <a:defRPr sz="4800">
                <a:solidFill>
                  <a:srgbClr val="888888"/>
                </a:solidFill>
              </a:defRPr>
            </a:lvl4pPr>
            <a:lvl5pPr marL="0" indent="3657564">
              <a:buSzTx/>
              <a:buFontTx/>
              <a:buNone/>
              <a:defRPr sz="4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019611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76400" y="3651250"/>
            <a:ext cx="10363204" cy="87026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256541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1679575" y="730251"/>
            <a:ext cx="21031202" cy="26511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79577" y="3362329"/>
            <a:ext cx="10315578" cy="164782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4800" b="1"/>
            </a:lvl1pPr>
            <a:lvl2pPr marL="0" indent="914390">
              <a:buSzTx/>
              <a:buFontTx/>
              <a:buNone/>
              <a:defRPr sz="4800" b="1"/>
            </a:lvl2pPr>
            <a:lvl3pPr marL="0" indent="1828780">
              <a:buSzTx/>
              <a:buFontTx/>
              <a:buNone/>
              <a:defRPr sz="4800" b="1"/>
            </a:lvl3pPr>
            <a:lvl4pPr marL="0" indent="2743174">
              <a:buSzTx/>
              <a:buFontTx/>
              <a:buNone/>
              <a:defRPr sz="4800" b="1"/>
            </a:lvl4pPr>
            <a:lvl5pPr marL="0" indent="3657564">
              <a:buSzTx/>
              <a:buFontTx/>
              <a:buNone/>
              <a:defRPr sz="4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12344403" y="3362329"/>
            <a:ext cx="10366378" cy="164782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181341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265392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Image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2329366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1679577" y="914400"/>
            <a:ext cx="7864478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366379" y="1974850"/>
            <a:ext cx="12344402" cy="9747252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 marL="1436898" indent="-522508">
              <a:defRPr sz="6400"/>
            </a:lvl2pPr>
            <a:lvl3pPr marL="2438376" indent="-609594">
              <a:defRPr sz="6400"/>
            </a:lvl3pPr>
            <a:lvl4pPr marL="3474686" indent="-731512">
              <a:defRPr sz="6400"/>
            </a:lvl4pPr>
            <a:lvl5pPr marL="4389076" indent="-731512"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679576" y="4114801"/>
            <a:ext cx="7864476" cy="762317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509701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679577" y="914400"/>
            <a:ext cx="7864478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0366379" y="1974850"/>
            <a:ext cx="12344402" cy="97472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79577" y="4114801"/>
            <a:ext cx="7864478" cy="762317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200"/>
            </a:lvl1pPr>
            <a:lvl2pPr marL="0" indent="914390">
              <a:buSzTx/>
              <a:buFontTx/>
              <a:buNone/>
              <a:defRPr sz="3200"/>
            </a:lvl2pPr>
            <a:lvl3pPr marL="0" indent="1828780">
              <a:buSzTx/>
              <a:buFontTx/>
              <a:buNone/>
              <a:defRPr sz="3200"/>
            </a:lvl3pPr>
            <a:lvl4pPr marL="0" indent="2743174">
              <a:buSzTx/>
              <a:buFontTx/>
              <a:buNone/>
              <a:defRPr sz="3200"/>
            </a:lvl4pPr>
            <a:lvl5pPr marL="0" indent="3657564">
              <a:buSzTx/>
              <a:buFont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299096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Image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2F2F2">
                <a:alpha val="40000"/>
              </a:srgbClr>
            </a:gs>
            <a:gs pos="100000">
              <a:srgbClr val="BFBFBF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52992" y="12865462"/>
            <a:ext cx="454610" cy="4247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24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73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</p:sldLayoutIdLst>
  <p:transition spd="med"/>
  <p:txStyles>
    <p:titleStyle>
      <a:lvl1pPr marL="0" marR="0" indent="0" algn="l" defTabSz="18287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8287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8287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8287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8287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18287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18287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18287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18287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457194" marR="0" indent="-457194" algn="l" defTabSz="182878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1447784" marR="0" indent="-533394" algn="l" defTabSz="182878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2468856" marR="0" indent="-640074" algn="l" defTabSz="182878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3454366" marR="0" indent="-711192" algn="l" defTabSz="182878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4368758" marR="0" indent="-711194" algn="l" defTabSz="182878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5283148" marR="0" indent="-711192" algn="l" defTabSz="182878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6197540" marR="0" indent="-711192" algn="l" defTabSz="182878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7111930" marR="0" indent="-711192" algn="l" defTabSz="182878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8026324" marR="0" indent="-711192" algn="l" defTabSz="182878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5486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6400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7315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of Project:…"/>
          <p:cNvSpPr txBox="1">
            <a:spLocks noGrp="1"/>
          </p:cNvSpPr>
          <p:nvPr>
            <p:ph type="body" idx="1"/>
          </p:nvPr>
        </p:nvSpPr>
        <p:spPr>
          <a:xfrm>
            <a:off x="1219200" y="2501900"/>
            <a:ext cx="21948577" cy="9994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of Project:</a:t>
            </a:r>
            <a:r>
              <a:rPr lang="en-IN" dirty="0"/>
              <a:t> Inflight  Catering</a:t>
            </a:r>
            <a:endParaRPr dirty="0"/>
          </a:p>
          <a:p>
            <a:r>
              <a:rPr dirty="0"/>
              <a:t>Team Name:</a:t>
            </a:r>
            <a:r>
              <a:rPr lang="en-IN" dirty="0"/>
              <a:t> Aimers</a:t>
            </a:r>
            <a:endParaRPr dirty="0"/>
          </a:p>
          <a:p>
            <a:r>
              <a:rPr dirty="0"/>
              <a:t>Mentor Name:</a:t>
            </a:r>
            <a:r>
              <a:rPr lang="en-IN" dirty="0"/>
              <a:t> Kajal Sharma</a:t>
            </a:r>
            <a:endParaRPr dirty="0"/>
          </a:p>
          <a:p>
            <a:r>
              <a:rPr dirty="0"/>
              <a:t>Team Members:</a:t>
            </a:r>
            <a:r>
              <a:rPr lang="en-IN" dirty="0"/>
              <a:t> </a:t>
            </a:r>
            <a:r>
              <a:rPr lang="en-IN" dirty="0" err="1"/>
              <a:t>Kenil</a:t>
            </a:r>
            <a:r>
              <a:rPr lang="en-IN" dirty="0"/>
              <a:t> Akbari </a:t>
            </a:r>
          </a:p>
          <a:p>
            <a:pPr marL="0" indent="0">
              <a:buNone/>
            </a:pPr>
            <a:r>
              <a:rPr lang="en-IN" dirty="0"/>
              <a:t>                                   Pratik </a:t>
            </a:r>
            <a:r>
              <a:rPr lang="en-IN" dirty="0" err="1"/>
              <a:t>Khunt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Dhruv </a:t>
            </a:r>
            <a:r>
              <a:rPr lang="en-IN" dirty="0" err="1"/>
              <a:t>Thumar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Dhruv Sharma </a:t>
            </a:r>
          </a:p>
          <a:p>
            <a:pPr marL="0" indent="0">
              <a:buNone/>
            </a:pPr>
            <a:r>
              <a:rPr lang="en-IN" dirty="0"/>
              <a:t>                                   Vivek </a:t>
            </a:r>
            <a:r>
              <a:rPr lang="en-IN" dirty="0" err="1"/>
              <a:t>Vasoya</a:t>
            </a:r>
            <a:endParaRPr dirty="0"/>
          </a:p>
          <a:p>
            <a:r>
              <a:rPr dirty="0"/>
              <a:t>Project Lead:</a:t>
            </a:r>
            <a:r>
              <a:rPr lang="en-IN" dirty="0"/>
              <a:t> </a:t>
            </a:r>
            <a:r>
              <a:rPr lang="en-IN" dirty="0" err="1"/>
              <a:t>Kenil</a:t>
            </a:r>
            <a:r>
              <a:rPr lang="en-IN" dirty="0"/>
              <a:t> Akbari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Deliverables"/>
          <p:cNvSpPr txBox="1">
            <a:spLocks noGrp="1"/>
          </p:cNvSpPr>
          <p:nvPr>
            <p:ph type="title"/>
          </p:nvPr>
        </p:nvSpPr>
        <p:spPr>
          <a:xfrm>
            <a:off x="1219200" y="420136"/>
            <a:ext cx="21945600" cy="1727200"/>
          </a:xfrm>
          <a:prstGeom prst="rect">
            <a:avLst/>
          </a:prstGeom>
        </p:spPr>
        <p:txBody>
          <a:bodyPr/>
          <a:lstStyle/>
          <a:p>
            <a:r>
              <a:rPr dirty="0"/>
              <a:t>Deliverables</a:t>
            </a:r>
          </a:p>
        </p:txBody>
      </p:sp>
      <p:sp>
        <p:nvSpPr>
          <p:cNvPr id="184" name="Slide bullet text"/>
          <p:cNvSpPr txBox="1">
            <a:spLocks noGrp="1"/>
          </p:cNvSpPr>
          <p:nvPr>
            <p:ph type="body" idx="1"/>
          </p:nvPr>
        </p:nvSpPr>
        <p:spPr>
          <a:xfrm>
            <a:off x="1216223" y="2781558"/>
            <a:ext cx="21948577" cy="1069184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IN" sz="2800" b="1" dirty="0"/>
              <a:t>User Management Module: </a:t>
            </a:r>
            <a:r>
              <a:rPr lang="en-IN" sz="2800" dirty="0"/>
              <a:t>User registration and login functionality</a:t>
            </a:r>
          </a:p>
          <a:p>
            <a:pPr marL="0" indent="0">
              <a:buNone/>
            </a:pPr>
            <a:r>
              <a:rPr lang="en-IN" sz="2800" dirty="0"/>
              <a:t>                                                         User profile management (update, delete)</a:t>
            </a:r>
          </a:p>
          <a:p>
            <a:pPr marL="0" indent="0">
              <a:buNone/>
            </a:pPr>
            <a:r>
              <a:rPr lang="en-IN" sz="2800" dirty="0"/>
              <a:t>                                                         Administrator dashboard for managing user accounts</a:t>
            </a:r>
          </a:p>
          <a:p>
            <a:r>
              <a:rPr lang="en-IN" sz="2800" b="1" dirty="0"/>
              <a:t>Menu Management Module:  </a:t>
            </a:r>
            <a:r>
              <a:rPr lang="en-IN" sz="2800" dirty="0"/>
              <a:t>Menu item creation, editing, and deletion functionality</a:t>
            </a:r>
          </a:p>
          <a:p>
            <a:pPr marL="0" indent="0">
              <a:buNone/>
            </a:pPr>
            <a:r>
              <a:rPr lang="en-IN" sz="2800" dirty="0"/>
              <a:t>                                                            Menu item categorization (e.g., breakfast, lunch, dinner, snacks)</a:t>
            </a:r>
          </a:p>
          <a:p>
            <a:pPr marL="0" indent="0">
              <a:buNone/>
            </a:pPr>
            <a:r>
              <a:rPr lang="en-IN" sz="2800" dirty="0"/>
              <a:t>                                                            Administrator approval workflow for menu items</a:t>
            </a:r>
          </a:p>
          <a:p>
            <a:r>
              <a:rPr lang="en-US" sz="2800" b="1" dirty="0"/>
              <a:t>Order Management Module:  </a:t>
            </a:r>
            <a:r>
              <a:rPr lang="en-US" sz="2800" dirty="0"/>
              <a:t>Order placement functionality for customers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                Order viewing, editing, and cancellation functionality for customers and administrators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                Order status updates (e.g., prepared, delivered) by caterers</a:t>
            </a:r>
          </a:p>
          <a:p>
            <a:r>
              <a:rPr lang="en-US" sz="2800" b="1" dirty="0"/>
              <a:t>Payment Gateway Integration: </a:t>
            </a:r>
            <a:r>
              <a:rPr lang="en-US" sz="2800" dirty="0"/>
              <a:t>Integration with a payment gateway (e.g., Stripe, </a:t>
            </a:r>
            <a:r>
              <a:rPr lang="en-US" sz="2800" dirty="0" err="1"/>
              <a:t>Razorpay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                   Secure online payment processing</a:t>
            </a:r>
          </a:p>
          <a:p>
            <a:r>
              <a:rPr lang="en-US" sz="2800" b="1" dirty="0"/>
              <a:t>Order Fulfillment Module:</a:t>
            </a:r>
            <a:r>
              <a:rPr lang="en-US" sz="2800" dirty="0"/>
              <a:t>  Caterer dashboard for managing orders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            Order status updates by caterers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            Location Tracking (GPS: </a:t>
            </a:r>
            <a:r>
              <a:rPr lang="en-US" sz="2800" dirty="0" err="1"/>
              <a:t>e.g.,GCP</a:t>
            </a:r>
            <a:r>
              <a:rPr lang="en-US" sz="2800" dirty="0"/>
              <a:t> [Google cloud] )</a:t>
            </a:r>
          </a:p>
          <a:p>
            <a:r>
              <a:rPr lang="en-US" sz="2800" b="1" dirty="0"/>
              <a:t>Rating and Review Module: </a:t>
            </a:r>
            <a:r>
              <a:rPr lang="en-US" sz="2800" dirty="0"/>
              <a:t>Customer rating and review functionality for caterers and menu items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             Caterer dashboard for viewing ratings and reviews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endParaRPr sz="2800" dirty="0"/>
          </a:p>
        </p:txBody>
      </p:sp>
      <p:sp>
        <p:nvSpPr>
          <p:cNvPr id="185" name="Slide Subtitle"/>
          <p:cNvSpPr txBox="1">
            <a:spLocks noGrp="1"/>
          </p:cNvSpPr>
          <p:nvPr>
            <p:ph type="body" idx="21"/>
          </p:nvPr>
        </p:nvSpPr>
        <p:spPr>
          <a:xfrm>
            <a:off x="1219198" y="1731029"/>
            <a:ext cx="21945602" cy="832613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Functional Deliverables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5707-3440-B5E3-B11D-0056F0A6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959" y="358393"/>
            <a:ext cx="21945600" cy="1727200"/>
          </a:xfrm>
        </p:spPr>
        <p:txBody>
          <a:bodyPr/>
          <a:lstStyle/>
          <a:p>
            <a:r>
              <a:rPr lang="en-IN" dirty="0"/>
              <a:t>Deliverables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3FC64-DBE8-9F74-0253-AF2DB429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1959" y="2501899"/>
            <a:ext cx="21945600" cy="10855708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Performance Optimization:  </a:t>
            </a:r>
            <a:r>
              <a:rPr lang="en-US" sz="2800" dirty="0"/>
              <a:t>Optimized database queries for improved performance</a:t>
            </a:r>
          </a:p>
          <a:p>
            <a:r>
              <a:rPr lang="en-US" sz="2800" dirty="0"/>
              <a:t>				     	 Caching mechanism for frequently accessed data</a:t>
            </a:r>
          </a:p>
          <a:p>
            <a:r>
              <a:rPr lang="en-US" sz="2800" dirty="0"/>
              <a:t>					Load testing and performance benchmarking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Security:  </a:t>
            </a:r>
            <a:r>
              <a:rPr lang="en-US" sz="2800" dirty="0"/>
              <a:t>HTTPS encryption for all transactions</a:t>
            </a:r>
          </a:p>
          <a:p>
            <a:r>
              <a:rPr lang="en-US" sz="2800" dirty="0"/>
              <a:t>                          Secure password storage using a hashing algorithm</a:t>
            </a:r>
          </a:p>
          <a:p>
            <a:r>
              <a:rPr lang="en-US" sz="2800" dirty="0"/>
              <a:t>                          Regular security audits and penetration 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Usability and Accessibility: </a:t>
            </a:r>
            <a:r>
              <a:rPr lang="en-US" sz="2800" dirty="0"/>
              <a:t>Responsive web design for desktop and mobile devices</a:t>
            </a:r>
          </a:p>
          <a:p>
            <a:r>
              <a:rPr lang="en-US" sz="2800" dirty="0"/>
              <a:t>                                                             Accessibility features for users with disabilities (e.g., screen reader compatibility)</a:t>
            </a:r>
          </a:p>
          <a:p>
            <a:r>
              <a:rPr lang="en-US" sz="2800" dirty="0"/>
              <a:t>                                                             User interface design guidelines and style guide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Scalability and Availability:  </a:t>
            </a:r>
            <a:r>
              <a:rPr lang="en-US" sz="2800" dirty="0"/>
              <a:t>Horizontal scaling architecture for handling increased traffic</a:t>
            </a:r>
          </a:p>
          <a:p>
            <a:r>
              <a:rPr lang="en-US" sz="2800" dirty="0"/>
              <a:t>                                                                Load balancing and auto-scaling configuration</a:t>
            </a:r>
          </a:p>
          <a:p>
            <a:r>
              <a:rPr lang="en-US" sz="2800" dirty="0"/>
              <a:t>                                                                Uptime monitoring and alerting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Documentation and Testing:   </a:t>
            </a:r>
            <a:r>
              <a:rPr lang="en-US" sz="2800" dirty="0"/>
              <a:t>Technical documentation for developers (e.g., API documentation, code comments)</a:t>
            </a:r>
          </a:p>
          <a:p>
            <a:r>
              <a:rPr lang="en-US" sz="2800" dirty="0"/>
              <a:t>                                                                      Unit testing, integration testing, and end-to-end testing</a:t>
            </a:r>
          </a:p>
          <a:p>
            <a:r>
              <a:rPr lang="en-US" sz="2800" dirty="0"/>
              <a:t>                                                                      Test cases and test data for each module</a:t>
            </a:r>
          </a:p>
          <a:p>
            <a:endParaRPr lang="en-IN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F4BC7-878A-817F-D7B2-EE0B5A821B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69908" y="1669286"/>
            <a:ext cx="21945602" cy="832613"/>
          </a:xfrm>
        </p:spPr>
        <p:txBody>
          <a:bodyPr/>
          <a:lstStyle/>
          <a:p>
            <a:r>
              <a:rPr lang="en-IN" dirty="0"/>
              <a:t>Non-Functional Deliverables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19743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Functional requir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Functional requirements</a:t>
            </a:r>
          </a:p>
        </p:txBody>
      </p:sp>
      <p:sp>
        <p:nvSpPr>
          <p:cNvPr id="192" name="Slide bullet text"/>
          <p:cNvSpPr txBox="1">
            <a:spLocks noGrp="1"/>
          </p:cNvSpPr>
          <p:nvPr>
            <p:ph type="body" idx="1"/>
          </p:nvPr>
        </p:nvSpPr>
        <p:spPr>
          <a:xfrm>
            <a:off x="752670" y="1997788"/>
            <a:ext cx="21948577" cy="109435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dirty="0"/>
              <a:t> </a:t>
            </a:r>
            <a:r>
              <a:rPr lang="en-US" sz="2800" b="1" dirty="0"/>
              <a:t>User Management:  </a:t>
            </a:r>
            <a:r>
              <a:rPr lang="en-US" sz="2800" dirty="0"/>
              <a:t>Third-party caterers can register and log in to the system.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  Caterers can update their profile information.</a:t>
            </a:r>
          </a:p>
          <a:p>
            <a:pPr marL="0" indent="0">
              <a:buNone/>
            </a:pPr>
            <a:r>
              <a:rPr lang="en-US" sz="2800" dirty="0"/>
              <a:t>	          Administrators can manage caterer accounts (e.g., approve, reject, or suspend).</a:t>
            </a:r>
          </a:p>
          <a:p>
            <a:r>
              <a:rPr lang="en-US" sz="2800" b="1" dirty="0"/>
              <a:t>Menu Management: </a:t>
            </a:r>
            <a:r>
              <a:rPr lang="en-US" sz="2800" dirty="0"/>
              <a:t> Caterers can create, edit, and delete their menu items.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    Menu items can be categorized (e.g., breakfast, lunch, dinner, snacks).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    Administrators can review and approve menu items.</a:t>
            </a:r>
          </a:p>
          <a:p>
            <a:r>
              <a:rPr lang="en-US" sz="2800" b="1" dirty="0"/>
              <a:t>Order Management</a:t>
            </a:r>
            <a:r>
              <a:rPr lang="en-US" sz="2800" dirty="0"/>
              <a:t>: Customers can place orders for menu items.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  Orders can be viewed, edited, and cancelled by customers and administrators.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  Caterers can view and manage their orders.</a:t>
            </a:r>
          </a:p>
          <a:p>
            <a:r>
              <a:rPr lang="en-US" sz="2800" b="1" dirty="0"/>
              <a:t>Payment Gateway: </a:t>
            </a:r>
            <a:r>
              <a:rPr lang="en-US" sz="2800" dirty="0"/>
              <a:t>Integrate a payment gateway to process transactions.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Customers can make payments online.</a:t>
            </a:r>
          </a:p>
          <a:p>
            <a:r>
              <a:rPr lang="en-US" sz="2800" b="1" dirty="0"/>
              <a:t>Order Fulfillment:</a:t>
            </a:r>
            <a:r>
              <a:rPr lang="en-US" sz="2800" dirty="0"/>
              <a:t> Caterers can update order status (e.g., prepared, delivered).\</a:t>
            </a:r>
          </a:p>
          <a:p>
            <a:r>
              <a:rPr lang="en-US" sz="2800" b="1" dirty="0"/>
              <a:t>Rating and Review: </a:t>
            </a:r>
            <a:r>
              <a:rPr lang="en-US" sz="2800" dirty="0"/>
              <a:t>Customers can rate and review caterers and their menu items.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Caterers can view their ratings and reviews.</a:t>
            </a:r>
            <a:endParaRPr sz="2800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4414-0DB7-9E7C-FB8A-40690607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Non-Functional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A086A-D15B-6F5A-10D5-134650893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024" y="2221722"/>
            <a:ext cx="21948577" cy="10719578"/>
          </a:xfrm>
        </p:spPr>
        <p:txBody>
          <a:bodyPr>
            <a:noAutofit/>
          </a:bodyPr>
          <a:lstStyle/>
          <a:p>
            <a:r>
              <a:rPr lang="en-US" sz="2800" b="1" dirty="0"/>
              <a:t>Performance: </a:t>
            </a:r>
            <a:r>
              <a:rPr lang="en-US" sz="2800" dirty="0"/>
              <a:t>The system should respond to user requests within 2 seconds.</a:t>
            </a:r>
          </a:p>
          <a:p>
            <a:pPr marL="0" indent="0">
              <a:buNone/>
            </a:pPr>
            <a:r>
              <a:rPr lang="en-US" sz="2800" dirty="0"/>
              <a:t>                                The system should handle a minimum of concurrent users.</a:t>
            </a:r>
          </a:p>
          <a:p>
            <a:r>
              <a:rPr lang="en-US" sz="2800" b="1" dirty="0"/>
              <a:t>Security:  </a:t>
            </a:r>
            <a:r>
              <a:rPr lang="en-US" sz="2800" dirty="0"/>
              <a:t>The system should use HTTPS encryption for all transactions.</a:t>
            </a:r>
          </a:p>
          <a:p>
            <a:pPr marL="0" indent="0">
              <a:buNone/>
            </a:pPr>
            <a:r>
              <a:rPr lang="en-US" sz="2800" dirty="0"/>
              <a:t>                         Passwords should be stored securely using a hashing algorithm.</a:t>
            </a:r>
          </a:p>
          <a:p>
            <a:r>
              <a:rPr lang="en-US" sz="2800" b="1" dirty="0"/>
              <a:t>Usability: </a:t>
            </a:r>
            <a:r>
              <a:rPr lang="en-US" sz="2800" dirty="0"/>
              <a:t>The system should have an intuitive user interface.</a:t>
            </a:r>
          </a:p>
          <a:p>
            <a:pPr marL="0" indent="0">
              <a:buNone/>
            </a:pPr>
            <a:r>
              <a:rPr lang="en-US" sz="2800" dirty="0"/>
              <a:t>                        The system should be accessible on desktop and mobile devices.</a:t>
            </a:r>
          </a:p>
          <a:p>
            <a:r>
              <a:rPr lang="en-US" sz="2800" b="1" dirty="0"/>
              <a:t>Scalability: </a:t>
            </a:r>
            <a:r>
              <a:rPr lang="en-US" sz="2800" dirty="0"/>
              <a:t>The system should be able to scale horizontally to handle increased traffic.</a:t>
            </a:r>
          </a:p>
          <a:p>
            <a:pPr marL="0" indent="0">
              <a:buNone/>
            </a:pPr>
            <a:r>
              <a:rPr lang="en-US" sz="2800" dirty="0"/>
              <a:t>                           The system should be able to handle a minimum of  registered users.</a:t>
            </a:r>
          </a:p>
          <a:p>
            <a:r>
              <a:rPr lang="en-US" sz="2800" b="1" dirty="0"/>
              <a:t>Availability: </a:t>
            </a:r>
            <a:r>
              <a:rPr lang="en-US" sz="2800" dirty="0"/>
              <a:t>The system should have a minimum uptime.</a:t>
            </a:r>
          </a:p>
          <a:p>
            <a:pPr marL="0" indent="0">
              <a:buNone/>
            </a:pPr>
            <a:r>
              <a:rPr lang="en-US" sz="2800" dirty="0"/>
              <a:t>                             The system should have a backup and disaster recovery plan in place.</a:t>
            </a:r>
          </a:p>
          <a:p>
            <a:r>
              <a:rPr lang="en-US" sz="2800" b="1" dirty="0"/>
              <a:t>Maintainability: </a:t>
            </a:r>
            <a:r>
              <a:rPr lang="en-US" sz="2800" dirty="0"/>
              <a:t>The system should have a modular architecture for easy maintenance and updates.</a:t>
            </a:r>
          </a:p>
          <a:p>
            <a:pPr marL="0" indent="0">
              <a:buNone/>
            </a:pPr>
            <a:r>
              <a:rPr lang="en-US" sz="2800" dirty="0"/>
              <a:t>                                    The system should have a logging and error reporting mechanism.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0331400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List of all inpu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List of all inputs</a:t>
            </a:r>
          </a:p>
        </p:txBody>
      </p:sp>
      <p:sp>
        <p:nvSpPr>
          <p:cNvPr id="196" name="Slide bullet text"/>
          <p:cNvSpPr txBox="1">
            <a:spLocks noGrp="1"/>
          </p:cNvSpPr>
          <p:nvPr>
            <p:ph type="body" idx="1"/>
          </p:nvPr>
        </p:nvSpPr>
        <p:spPr>
          <a:xfrm>
            <a:off x="659364" y="1923142"/>
            <a:ext cx="21948577" cy="1101815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IN" sz="2800" b="1" dirty="0"/>
              <a:t>User Inputs:   </a:t>
            </a:r>
            <a:r>
              <a:rPr lang="en-IN" sz="2800" dirty="0"/>
              <a:t>Registration Information (Name, Email, Password, etc.)</a:t>
            </a:r>
          </a:p>
          <a:p>
            <a:pPr marL="0" indent="0">
              <a:buNone/>
            </a:pPr>
            <a:r>
              <a:rPr lang="en-IN" sz="2800" dirty="0"/>
              <a:t>                                Login Credentials</a:t>
            </a:r>
          </a:p>
          <a:p>
            <a:pPr marL="0" indent="0">
              <a:buNone/>
            </a:pPr>
            <a:r>
              <a:rPr lang="en-IN" sz="2800" dirty="0"/>
              <a:t>                                Search Queries (for finding  catering services, menus)</a:t>
            </a:r>
          </a:p>
          <a:p>
            <a:pPr marL="0" indent="0">
              <a:buNone/>
            </a:pPr>
            <a:r>
              <a:rPr lang="en-IN" sz="2800" dirty="0"/>
              <a:t>                                 Order Details (flight details, meal preferences, dietary restrictions.)</a:t>
            </a:r>
          </a:p>
          <a:p>
            <a:r>
              <a:rPr lang="en-IN" sz="2800" b="1" dirty="0"/>
              <a:t>Form Inputs: </a:t>
            </a:r>
            <a:r>
              <a:rPr lang="en-IN" sz="2800" dirty="0"/>
              <a:t>Registration Form Fields</a:t>
            </a:r>
          </a:p>
          <a:p>
            <a:pPr marL="0" indent="0">
              <a:buNone/>
            </a:pPr>
            <a:r>
              <a:rPr lang="en-IN" sz="2800" dirty="0"/>
              <a:t>                               Order Form Fields (flight details, meal preferences, quantity.)</a:t>
            </a:r>
          </a:p>
          <a:p>
            <a:pPr marL="0" indent="0">
              <a:buNone/>
            </a:pPr>
            <a:r>
              <a:rPr lang="en-IN" sz="2800" dirty="0"/>
              <a:t>                               Contact Form Inputs (name, email, message)</a:t>
            </a:r>
          </a:p>
          <a:p>
            <a:r>
              <a:rPr lang="en-IN" sz="2800" b="1" dirty="0"/>
              <a:t>File Uploads:  </a:t>
            </a:r>
            <a:r>
              <a:rPr lang="en-IN" sz="2800" dirty="0"/>
              <a:t>Menu Images (uploaded by caterers),User Avatars (profile pictures)</a:t>
            </a:r>
          </a:p>
          <a:p>
            <a:pPr marL="0" indent="0">
              <a:buNone/>
            </a:pPr>
            <a:r>
              <a:rPr lang="en-IN" sz="2800" dirty="0"/>
              <a:t>                                Supporting Documents (e.g., PDFs for catering contracts)</a:t>
            </a:r>
          </a:p>
          <a:p>
            <a:r>
              <a:rPr lang="en-IN" sz="2800" b="1" dirty="0"/>
              <a:t>API Inputs:  </a:t>
            </a:r>
            <a:r>
              <a:rPr lang="en-IN" sz="2800" dirty="0"/>
              <a:t>API Requests and Parameters (e.g., GET, POST, PUT requests)</a:t>
            </a:r>
          </a:p>
          <a:p>
            <a:pPr marL="0" indent="0">
              <a:buNone/>
            </a:pPr>
            <a:r>
              <a:rPr lang="en-IN" sz="2800" dirty="0"/>
              <a:t>                            JSON Payloads for data exchange with backend services</a:t>
            </a:r>
          </a:p>
          <a:p>
            <a:pPr marL="0" indent="0">
              <a:buNone/>
            </a:pPr>
            <a:r>
              <a:rPr lang="en-IN" sz="2800" dirty="0"/>
              <a:t>                            Authentication Tokens for accessing protected APIs</a:t>
            </a:r>
          </a:p>
          <a:p>
            <a:r>
              <a:rPr lang="en-IN" sz="2800" b="1" dirty="0"/>
              <a:t>System Configuration Inputs:  </a:t>
            </a:r>
            <a:r>
              <a:rPr lang="en-IN" sz="2800" dirty="0"/>
              <a:t>Database Configuration (connection strings, credentials)</a:t>
            </a:r>
          </a:p>
          <a:p>
            <a:pPr marL="0" indent="0">
              <a:buNone/>
            </a:pPr>
            <a:r>
              <a:rPr lang="en-IN" sz="2800" dirty="0"/>
              <a:t>                                                             Environment Variables (e.g., database URL, API keys)</a:t>
            </a:r>
          </a:p>
          <a:p>
            <a:pPr marL="0" indent="0">
              <a:buNone/>
            </a:pPr>
            <a:r>
              <a:rPr lang="en-IN" sz="2800" dirty="0"/>
              <a:t>                                                             Server Configuration (e.g., port numbers, hostnames)</a:t>
            </a:r>
          </a:p>
          <a:p>
            <a:endParaRPr lang="en-IN" sz="2800" dirty="0"/>
          </a:p>
          <a:p>
            <a:endParaRPr sz="2800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ist of all outpu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List of all outputs</a:t>
            </a:r>
          </a:p>
        </p:txBody>
      </p:sp>
      <p:sp>
        <p:nvSpPr>
          <p:cNvPr id="200" name="Slide bullet text"/>
          <p:cNvSpPr txBox="1">
            <a:spLocks noGrp="1"/>
          </p:cNvSpPr>
          <p:nvPr>
            <p:ph type="body" idx="1"/>
          </p:nvPr>
        </p:nvSpPr>
        <p:spPr>
          <a:xfrm>
            <a:off x="379445" y="2616200"/>
            <a:ext cx="21948577" cy="1009209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IN" sz="2800" b="1" dirty="0"/>
              <a:t>User Interface Outputs:  </a:t>
            </a:r>
            <a:r>
              <a:rPr lang="en-IN" sz="2800" dirty="0"/>
              <a:t>Rendered Web Pages (home page, catering service listings, order forms)</a:t>
            </a:r>
          </a:p>
          <a:p>
            <a:pPr marL="0" indent="0">
              <a:buNone/>
            </a:pPr>
            <a:r>
              <a:rPr lang="en-IN" sz="2800" dirty="0"/>
              <a:t>                                                      Dynamic Content (menus, catering packages, user profiles)</a:t>
            </a:r>
          </a:p>
          <a:p>
            <a:pPr marL="0" indent="0">
              <a:buNone/>
            </a:pPr>
            <a:r>
              <a:rPr lang="en-IN" sz="2800" dirty="0"/>
              <a:t>                                                      User Notifications (success messages, error alerts)</a:t>
            </a:r>
          </a:p>
          <a:p>
            <a:r>
              <a:rPr lang="en-IN" sz="2800" b="1" dirty="0"/>
              <a:t>API Outputs:  </a:t>
            </a:r>
            <a:r>
              <a:rPr lang="en-IN" sz="2800" dirty="0"/>
              <a:t>JSON Responses to API Requests (catering service details, order confirmation)</a:t>
            </a:r>
          </a:p>
          <a:p>
            <a:pPr marL="0" indent="0">
              <a:buNone/>
            </a:pPr>
            <a:r>
              <a:rPr lang="en-IN" sz="2800" dirty="0"/>
              <a:t>                                   Status Codes (200 OK, 404 Not Found)</a:t>
            </a:r>
          </a:p>
          <a:p>
            <a:pPr marL="0" indent="0">
              <a:buNone/>
            </a:pPr>
            <a:r>
              <a:rPr lang="en-IN" sz="2800" dirty="0"/>
              <a:t>                                   Error Messages (in case of invalid requests or server errors)</a:t>
            </a:r>
          </a:p>
          <a:p>
            <a:r>
              <a:rPr lang="en-IN" sz="2800" b="1" dirty="0"/>
              <a:t>File Downloads: </a:t>
            </a:r>
            <a:r>
              <a:rPr lang="en-IN" sz="2800" dirty="0"/>
              <a:t>PDF Menus (downloadable versions)</a:t>
            </a:r>
          </a:p>
          <a:p>
            <a:pPr marL="0" indent="0">
              <a:buNone/>
            </a:pPr>
            <a:r>
              <a:rPr lang="en-IN" sz="2800" dirty="0"/>
              <a:t>                                       Order Confirmations (receipts, invoices)</a:t>
            </a:r>
          </a:p>
          <a:p>
            <a:pPr marL="0" indent="0">
              <a:buNone/>
            </a:pPr>
            <a:r>
              <a:rPr lang="en-IN" sz="2800" dirty="0"/>
              <a:t>                                      Catering Contracts (downloadable agreements)</a:t>
            </a:r>
          </a:p>
          <a:p>
            <a:r>
              <a:rPr lang="en-IN" sz="2800" b="1" dirty="0"/>
              <a:t>Email Outputs:</a:t>
            </a:r>
            <a:r>
              <a:rPr lang="en-IN" sz="2800" dirty="0"/>
              <a:t>  Registration Confirmation Emails</a:t>
            </a:r>
          </a:p>
          <a:p>
            <a:pPr marL="0" indent="0">
              <a:buNone/>
            </a:pPr>
            <a:r>
              <a:rPr lang="en-IN" sz="2800" dirty="0"/>
              <a:t>                                      Order Confirmation Emails</a:t>
            </a:r>
          </a:p>
          <a:p>
            <a:pPr marL="0" indent="0">
              <a:buNone/>
            </a:pPr>
            <a:r>
              <a:rPr lang="en-IN" sz="2800" dirty="0"/>
              <a:t>                                      Password Reset Instructions</a:t>
            </a:r>
          </a:p>
          <a:p>
            <a:pPr marL="0" indent="0">
              <a:buNone/>
            </a:pPr>
            <a:r>
              <a:rPr lang="en-IN" sz="2800" dirty="0"/>
              <a:t>                                      Marketing Newsletters (if opted in by users)</a:t>
            </a:r>
          </a:p>
          <a:p>
            <a:pPr marL="0" indent="0">
              <a:buNone/>
            </a:pPr>
            <a:endParaRPr lang="en-IN" sz="2000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F791-9E06-7FDE-1B3C-11C9FD17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all outputs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E1D96-9C23-D496-2E38-471F78A02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041" y="2616199"/>
            <a:ext cx="21948577" cy="10801221"/>
          </a:xfrm>
        </p:spPr>
        <p:txBody>
          <a:bodyPr>
            <a:noAutofit/>
          </a:bodyPr>
          <a:lstStyle/>
          <a:p>
            <a:r>
              <a:rPr lang="en-IN" sz="2800" b="1" dirty="0"/>
              <a:t>Data Outputs : </a:t>
            </a:r>
            <a:r>
              <a:rPr lang="en-IN" sz="2800" dirty="0"/>
              <a:t>Database Records (user profiles, order details, catering service listings)</a:t>
            </a:r>
          </a:p>
          <a:p>
            <a:pPr marL="0" indent="0">
              <a:buNone/>
            </a:pPr>
            <a:r>
              <a:rPr lang="en-IN" sz="2800" dirty="0"/>
              <a:t>                                 Aggregated Reports (sales reports, user statistics)</a:t>
            </a:r>
          </a:p>
          <a:p>
            <a:pPr marL="0" indent="0">
              <a:buNone/>
            </a:pPr>
            <a:r>
              <a:rPr lang="en-IN" sz="2800" dirty="0"/>
              <a:t>                                 Exported Data (CSV, Excel files for analytics or accounting purposes)</a:t>
            </a:r>
          </a:p>
          <a:p>
            <a:r>
              <a:rPr lang="en-IN" sz="2800" b="1" dirty="0"/>
              <a:t>Logging Outputs:  </a:t>
            </a:r>
            <a:r>
              <a:rPr lang="en-IN" sz="2800" dirty="0"/>
              <a:t>Server Logs (HTTP request logs, error logs)</a:t>
            </a:r>
          </a:p>
          <a:p>
            <a:pPr marL="0" indent="0">
              <a:buNone/>
            </a:pPr>
            <a:r>
              <a:rPr lang="en-IN" sz="2800" dirty="0"/>
              <a:t>                                       Database Logs (query logs, performance logs)</a:t>
            </a:r>
          </a:p>
          <a:p>
            <a:pPr marL="0" indent="0">
              <a:buNone/>
            </a:pPr>
            <a:r>
              <a:rPr lang="en-IN" sz="2800" dirty="0"/>
              <a:t>                                      Application Logs (debugging information, exception traces)</a:t>
            </a:r>
          </a:p>
          <a:p>
            <a:r>
              <a:rPr lang="en-IN" sz="2800" b="1" dirty="0"/>
              <a:t>Integration Outputs:  </a:t>
            </a:r>
            <a:r>
              <a:rPr lang="en-IN" sz="2800" dirty="0"/>
              <a:t>Data Sent to External APIs (payment processing, mapping services) </a:t>
            </a:r>
          </a:p>
          <a:p>
            <a:pPr marL="0" indent="0">
              <a:buNone/>
            </a:pPr>
            <a:r>
              <a:rPr lang="en-IN" sz="2800" dirty="0"/>
              <a:t>                                             Webhooks Triggered Events (notifications to external systems)</a:t>
            </a:r>
          </a:p>
          <a:p>
            <a:r>
              <a:rPr lang="en-IN" sz="2800" b="1" dirty="0"/>
              <a:t> Third-party Service Outputs:   </a:t>
            </a:r>
            <a:r>
              <a:rPr lang="en-IN" sz="2800" dirty="0"/>
              <a:t>Payment Confirmations (from payment gateway)</a:t>
            </a:r>
          </a:p>
          <a:p>
            <a:pPr marL="0" indent="0">
              <a:buNone/>
            </a:pPr>
            <a:r>
              <a:rPr lang="en-IN" sz="2800" dirty="0"/>
              <a:t>                                                             Mapping Directions (from mapping service)</a:t>
            </a:r>
          </a:p>
          <a:p>
            <a:pPr marL="0" indent="0">
              <a:buNone/>
            </a:pPr>
            <a:r>
              <a:rPr lang="en-IN" sz="2800" dirty="0"/>
              <a:t>                                                             Email Delivery Status (from email service provider)</a:t>
            </a:r>
          </a:p>
          <a:p>
            <a:r>
              <a:rPr lang="en-IN" sz="2800" b="1" dirty="0"/>
              <a:t>System Status Outputs: </a:t>
            </a:r>
            <a:r>
              <a:rPr lang="en-IN" sz="2800" dirty="0"/>
              <a:t>Health Check Responses (indicating system status)</a:t>
            </a:r>
          </a:p>
          <a:p>
            <a:pPr marL="0" indent="0">
              <a:buNone/>
            </a:pPr>
            <a:r>
              <a:rPr lang="en-IN" sz="2800" dirty="0"/>
              <a:t>                                                  Maintenance Notices (if the system is temporarily unavailable)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9715754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chedule and Delivery pl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Schedule and Delivery plan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B11F841-5A2A-3F53-61B1-B3EECB97F192}"/>
              </a:ext>
            </a:extLst>
          </p:cNvPr>
          <p:cNvGrpSpPr/>
          <p:nvPr/>
        </p:nvGrpSpPr>
        <p:grpSpPr>
          <a:xfrm>
            <a:off x="1642188" y="3209731"/>
            <a:ext cx="20004832" cy="10356979"/>
            <a:chOff x="0" y="0"/>
            <a:chExt cx="5795518" cy="30914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118AA31-DB8D-D260-1A0C-F2089A79C987}"/>
                </a:ext>
              </a:extLst>
            </p:cNvPr>
            <p:cNvSpPr/>
            <p:nvPr/>
          </p:nvSpPr>
          <p:spPr>
            <a:xfrm>
              <a:off x="5744845" y="2580233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100" kern="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C19DAA-0D7A-DBBF-1FE7-E7DCECBD0906}"/>
                </a:ext>
              </a:extLst>
            </p:cNvPr>
            <p:cNvSpPr/>
            <p:nvPr/>
          </p:nvSpPr>
          <p:spPr>
            <a:xfrm>
              <a:off x="2367026" y="2921952"/>
              <a:ext cx="432646" cy="1695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9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Figure</a:t>
              </a:r>
              <a:endParaRPr lang="en-IN" sz="1100" kern="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B8D892-FFAA-5567-30DA-893C2EEC430D}"/>
                </a:ext>
              </a:extLst>
            </p:cNvPr>
            <p:cNvSpPr/>
            <p:nvPr/>
          </p:nvSpPr>
          <p:spPr>
            <a:xfrm>
              <a:off x="2691638" y="2921952"/>
              <a:ext cx="42236" cy="1695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9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:</a:t>
              </a:r>
              <a:endParaRPr lang="en-IN" sz="1100" kern="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A94022-2289-235F-4D99-2E524DDD6C09}"/>
                </a:ext>
              </a:extLst>
            </p:cNvPr>
            <p:cNvSpPr/>
            <p:nvPr/>
          </p:nvSpPr>
          <p:spPr>
            <a:xfrm>
              <a:off x="2723642" y="2921952"/>
              <a:ext cx="42236" cy="1695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9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IN" sz="1100" kern="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53499E-EB47-3F95-5B8C-DA6BF508F6DF}"/>
                </a:ext>
              </a:extLst>
            </p:cNvPr>
            <p:cNvSpPr/>
            <p:nvPr/>
          </p:nvSpPr>
          <p:spPr>
            <a:xfrm>
              <a:off x="2755646" y="2921952"/>
              <a:ext cx="785305" cy="1695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9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Gantt Chart</a:t>
              </a:r>
              <a:endParaRPr lang="en-IN" sz="1100" kern="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1E7420-FFE8-5312-93BB-1ED94EF75290}"/>
                </a:ext>
              </a:extLst>
            </p:cNvPr>
            <p:cNvSpPr/>
            <p:nvPr/>
          </p:nvSpPr>
          <p:spPr>
            <a:xfrm>
              <a:off x="3345688" y="2921952"/>
              <a:ext cx="42236" cy="1695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9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IN" sz="1100" kern="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1877D28-CEAA-29B4-2FAC-FAAA56A515B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525" y="9525"/>
              <a:ext cx="5731257" cy="2701925"/>
            </a:xfrm>
            <a:prstGeom prst="rect">
              <a:avLst/>
            </a:prstGeom>
          </p:spPr>
        </p:pic>
        <p:sp>
          <p:nvSpPr>
            <p:cNvPr id="10" name="Shape 1246">
              <a:extLst>
                <a:ext uri="{FF2B5EF4-FFF2-40B4-BE49-F238E27FC236}">
                  <a16:creationId xmlns:a16="http://schemas.microsoft.com/office/drawing/2014/main" id="{87EEF8A1-39B7-780D-0B92-D0234D2E31D5}"/>
                </a:ext>
              </a:extLst>
            </p:cNvPr>
            <p:cNvSpPr/>
            <p:nvPr/>
          </p:nvSpPr>
          <p:spPr>
            <a:xfrm>
              <a:off x="0" y="0"/>
              <a:ext cx="5750307" cy="2720975"/>
            </a:xfrm>
            <a:custGeom>
              <a:avLst/>
              <a:gdLst/>
              <a:ahLst/>
              <a:cxnLst/>
              <a:rect l="0" t="0" r="0" b="0"/>
              <a:pathLst>
                <a:path w="5750307" h="2720975">
                  <a:moveTo>
                    <a:pt x="0" y="2720975"/>
                  </a:moveTo>
                  <a:lnTo>
                    <a:pt x="5750307" y="2720975"/>
                  </a:lnTo>
                  <a:lnTo>
                    <a:pt x="5750307" y="0"/>
                  </a:lnTo>
                  <a:lnTo>
                    <a:pt x="0" y="0"/>
                  </a:lnTo>
                  <a:close/>
                </a:path>
              </a:pathLst>
            </a:custGeom>
            <a:ln w="190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Brief summary of your proje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Inflight Catering</a:t>
            </a:r>
            <a:endParaRPr dirty="0"/>
          </a:p>
        </p:txBody>
      </p:sp>
      <p:sp>
        <p:nvSpPr>
          <p:cNvPr id="160" name="Slide bullet text"/>
          <p:cNvSpPr txBox="1">
            <a:spLocks noGrp="1"/>
          </p:cNvSpPr>
          <p:nvPr>
            <p:ph type="body" idx="1"/>
          </p:nvPr>
        </p:nvSpPr>
        <p:spPr>
          <a:xfrm>
            <a:off x="920621" y="2856204"/>
            <a:ext cx="21948577" cy="8483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Inflight catering refers to the provision of meals and beverages to passengers during a flight.</a:t>
            </a:r>
          </a:p>
          <a:p>
            <a:r>
              <a:rPr lang="en-US" dirty="0"/>
              <a:t>Airlines often collaborate with catering companies or have their own catering facilities to manage this aspect of their service. </a:t>
            </a:r>
          </a:p>
          <a:p>
            <a:r>
              <a:rPr lang="en-US" dirty="0"/>
              <a:t>The meals served can vary depending on factors such as flight duration, time of day, class of service, and passenger preferences.</a:t>
            </a:r>
          </a:p>
          <a:p>
            <a:r>
              <a:rPr lang="en-US" dirty="0"/>
              <a:t>In recent years, there has been a growing emphasis on offering healthier and more diverse meal options, as well as accommodating special dietary requirements. </a:t>
            </a:r>
          </a:p>
          <a:p>
            <a:r>
              <a:rPr lang="en-US" dirty="0"/>
              <a:t>Passengers can often request special meals at the time of booking or in advance of their flight, allowing airlines to prepare accordingly.</a:t>
            </a:r>
          </a:p>
          <a:p>
            <a:r>
              <a:rPr lang="en-US" dirty="0"/>
              <a:t>Airlines and catering companies are exploring ways to minimize packaging waste, source local and seasonal ingredients, and implement recycling and composting programs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roject Scop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Scope</a:t>
            </a:r>
          </a:p>
        </p:txBody>
      </p:sp>
      <p:sp>
        <p:nvSpPr>
          <p:cNvPr id="164" name="Slide bullet text"/>
          <p:cNvSpPr txBox="1">
            <a:spLocks noGrp="1"/>
          </p:cNvSpPr>
          <p:nvPr>
            <p:ph type="body" idx="1"/>
          </p:nvPr>
        </p:nvSpPr>
        <p:spPr>
          <a:xfrm>
            <a:off x="1216223" y="2501900"/>
            <a:ext cx="21948577" cy="8483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main objective of the project is to enhance the quality, efficiency, and sustainability of inflight catering services provided by our team[Third-party vendor].</a:t>
            </a:r>
          </a:p>
          <a:p>
            <a:r>
              <a:rPr lang="en-US" dirty="0"/>
              <a:t>The project will have to be all aspects of inflight catering operations, from menu planning to meal service on board, with a focus on improving customer satisfaction, reducing waste, and optimizing resource utilization.</a:t>
            </a:r>
          </a:p>
          <a:p>
            <a:r>
              <a:rPr lang="en-US" dirty="0"/>
              <a:t>Engage cabin crew members as key stakeholders in the project, as they play a crucial role in delivering inflight catering services to passengers.</a:t>
            </a:r>
          </a:p>
          <a:p>
            <a:r>
              <a:rPr lang="en-US" dirty="0"/>
              <a:t>Project scope encompassing objectives, deliverables, stakeholders, constraints, timeline, success criteria, and risk management </a:t>
            </a:r>
            <a:r>
              <a:rPr lang="en-US" dirty="0" err="1"/>
              <a:t>strategies,can</a:t>
            </a:r>
            <a:r>
              <a:rPr lang="en-US" dirty="0"/>
              <a:t> effectively plan, execute, and evaluate initiatives to enhance its inflight catering services.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Workbreakdown structure"/>
          <p:cNvSpPr txBox="1">
            <a:spLocks noGrp="1"/>
          </p:cNvSpPr>
          <p:nvPr>
            <p:ph type="title"/>
          </p:nvPr>
        </p:nvSpPr>
        <p:spPr>
          <a:xfrm>
            <a:off x="1219200" y="774700"/>
            <a:ext cx="21945600" cy="1240712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Workbreakdown</a:t>
            </a:r>
            <a:r>
              <a:rPr dirty="0"/>
              <a:t>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423E99-B1CC-4FCA-8F4F-A1D501FA8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16" y="2238321"/>
            <a:ext cx="22841339" cy="1134214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6"/>
          <p:cNvSpPr txBox="1"/>
          <p:nvPr/>
        </p:nvSpPr>
        <p:spPr>
          <a:xfrm>
            <a:off x="482871" y="247036"/>
            <a:ext cx="17670866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38" rIns="91438">
            <a:spAutoFit/>
          </a:bodyPr>
          <a:lstStyle>
            <a:lvl1pPr>
              <a:defRPr sz="2400" b="1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l" defTabSz="1828800">
              <a:lnSpc>
                <a:spcPct val="100000"/>
              </a:lnSpc>
            </a:pPr>
            <a:r>
              <a:rPr sz="4800" dirty="0">
                <a:latin typeface="Calibri"/>
              </a:rPr>
              <a:t>MULTI-STAGE MILESTONE CHART</a:t>
            </a:r>
            <a:r>
              <a:rPr lang="en-IN" sz="4800" dirty="0">
                <a:latin typeface="Calibri"/>
              </a:rPr>
              <a:t> FOR INFLIGHT CATERING</a:t>
            </a:r>
            <a:endParaRPr sz="4800" dirty="0">
              <a:latin typeface="Calibri"/>
            </a:endParaRPr>
          </a:p>
        </p:txBody>
      </p:sp>
      <p:grpSp>
        <p:nvGrpSpPr>
          <p:cNvPr id="111" name="Chevron 17"/>
          <p:cNvGrpSpPr/>
          <p:nvPr/>
        </p:nvGrpSpPr>
        <p:grpSpPr>
          <a:xfrm>
            <a:off x="416828" y="12308645"/>
            <a:ext cx="5852164" cy="1169546"/>
            <a:chOff x="0" y="984"/>
            <a:chExt cx="2926080" cy="584772"/>
          </a:xfrm>
        </p:grpSpPr>
        <p:sp>
          <p:nvSpPr>
            <p:cNvPr id="109" name="Chevron"/>
            <p:cNvSpPr/>
            <p:nvPr/>
          </p:nvSpPr>
          <p:spPr>
            <a:xfrm>
              <a:off x="0" y="19049"/>
              <a:ext cx="2926080" cy="548642"/>
            </a:xfrm>
            <a:prstGeom prst="chevron">
              <a:avLst>
                <a:gd name="adj" fmla="val 50000"/>
              </a:avLst>
            </a:prstGeom>
            <a:solidFill>
              <a:srgbClr val="00BD32"/>
            </a:solidFill>
            <a:ln w="12700" cap="flat">
              <a:noFill/>
              <a:miter lim="400000"/>
            </a:ln>
            <a:effectLst>
              <a:outerShdw blurRad="50800" dist="38100" dir="8100000" rotWithShape="0">
                <a:srgbClr val="000000">
                  <a:alpha val="40000"/>
                </a:srgbClr>
              </a:outerShdw>
            </a:effectLst>
          </p:spPr>
          <p:txBody>
            <a:bodyPr wrap="square" lIns="91438" tIns="91438" rIns="91438" bIns="91438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defRPr sz="2000" b="1">
                  <a:solidFill>
                    <a:srgbClr val="FFFFFF"/>
                  </a:solidFill>
                  <a:effectLst>
                    <a:outerShdw blurRad="50800" dist="38100" dir="8100000" rotWithShape="0">
                      <a:srgbClr val="000000">
                        <a:alpha val="40000"/>
                      </a:srgbClr>
                    </a:outerShdw>
                  </a:effectLst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4000" b="1">
                <a:solidFill>
                  <a:srgbClr val="FFFFFF"/>
                </a:solidFill>
                <a:effectLst>
                  <a:outerShdw blurRad="50800" dist="38100" dir="8100000" rotWithShape="0">
                    <a:srgbClr val="000000">
                      <a:alpha val="40000"/>
                    </a:srgbClr>
                  </a:outerShdw>
                </a:effectLst>
                <a:latin typeface="Century Gothic"/>
                <a:sym typeface="Century Gothic"/>
              </a:endParaRPr>
            </a:p>
          </p:txBody>
        </p:sp>
        <p:sp>
          <p:nvSpPr>
            <p:cNvPr id="110" name="STAGE 1"/>
            <p:cNvSpPr/>
            <p:nvPr/>
          </p:nvSpPr>
          <p:spPr>
            <a:xfrm>
              <a:off x="320040" y="984"/>
              <a:ext cx="2286001" cy="584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defTabSz="1828800">
                <a:lnSpc>
                  <a:spcPct val="100000"/>
                </a:lnSpc>
                <a:defRPr sz="2000">
                  <a:solidFill>
                    <a:srgbClr val="FFFFFF"/>
                  </a:solidFill>
                  <a:effectLst>
                    <a:outerShdw blurRad="50800" dist="38100" dir="8100000" rotWithShape="0">
                      <a:srgbClr val="000000">
                        <a:alpha val="40000"/>
                      </a:srgbClr>
                    </a:outerShdw>
                  </a:effectLst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 sz="4000" dirty="0">
                  <a:solidFill>
                    <a:srgbClr val="FFFFFF"/>
                  </a:solidFill>
                  <a:effectLst>
                    <a:outerShdw blurRad="50800" dist="38100" dir="8100000" rotWithShape="0">
                      <a:srgbClr val="000000">
                        <a:alpha val="40000"/>
                      </a:srgbClr>
                    </a:outerShdw>
                  </a:effectLst>
                  <a:latin typeface="Century Gothic"/>
                  <a:sym typeface="Century Gothic"/>
                </a:rPr>
                <a:t>STAGE </a:t>
              </a:r>
              <a:r>
                <a:rPr sz="6400" b="1" dirty="0">
                  <a:solidFill>
                    <a:srgbClr val="FFFFFF"/>
                  </a:solidFill>
                  <a:effectLst>
                    <a:outerShdw blurRad="50800" dist="38100" dir="8100000" rotWithShape="0">
                      <a:srgbClr val="000000">
                        <a:alpha val="40000"/>
                      </a:srgbClr>
                    </a:outerShdw>
                  </a:effectLst>
                  <a:latin typeface="Century Gothic"/>
                  <a:sym typeface="Century Gothic"/>
                </a:rPr>
                <a:t>1</a:t>
              </a:r>
            </a:p>
          </p:txBody>
        </p:sp>
      </p:grpSp>
      <p:grpSp>
        <p:nvGrpSpPr>
          <p:cNvPr id="114" name="Chevron 18"/>
          <p:cNvGrpSpPr/>
          <p:nvPr/>
        </p:nvGrpSpPr>
        <p:grpSpPr>
          <a:xfrm>
            <a:off x="6319788" y="12308645"/>
            <a:ext cx="5852164" cy="1169546"/>
            <a:chOff x="0" y="984"/>
            <a:chExt cx="2926080" cy="584772"/>
          </a:xfrm>
        </p:grpSpPr>
        <p:sp>
          <p:nvSpPr>
            <p:cNvPr id="112" name="Chevron"/>
            <p:cNvSpPr/>
            <p:nvPr/>
          </p:nvSpPr>
          <p:spPr>
            <a:xfrm>
              <a:off x="0" y="19049"/>
              <a:ext cx="2926080" cy="548642"/>
            </a:xfrm>
            <a:prstGeom prst="chevron">
              <a:avLst>
                <a:gd name="adj" fmla="val 50000"/>
              </a:avLst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50800" dist="38100" dir="8100000" rotWithShape="0">
                <a:srgbClr val="000000">
                  <a:alpha val="40000"/>
                </a:srgbClr>
              </a:outerShdw>
            </a:effectLst>
          </p:spPr>
          <p:txBody>
            <a:bodyPr wrap="square" lIns="91438" tIns="91438" rIns="91438" bIns="91438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defRPr sz="2000" b="1">
                  <a:solidFill>
                    <a:srgbClr val="FFFFFF"/>
                  </a:solidFill>
                  <a:effectLst>
                    <a:outerShdw blurRad="50800" dist="38100" dir="8100000" rotWithShape="0">
                      <a:srgbClr val="000000">
                        <a:alpha val="40000"/>
                      </a:srgbClr>
                    </a:outerShdw>
                  </a:effectLst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4000" b="1">
                <a:solidFill>
                  <a:srgbClr val="FFFFFF"/>
                </a:solidFill>
                <a:effectLst>
                  <a:outerShdw blurRad="50800" dist="38100" dir="8100000" rotWithShape="0">
                    <a:srgbClr val="000000">
                      <a:alpha val="40000"/>
                    </a:srgbClr>
                  </a:outerShdw>
                </a:effectLst>
                <a:latin typeface="Century Gothic"/>
                <a:sym typeface="Century Gothic"/>
              </a:endParaRPr>
            </a:p>
          </p:txBody>
        </p:sp>
        <p:sp>
          <p:nvSpPr>
            <p:cNvPr id="113" name="STAGE 2"/>
            <p:cNvSpPr/>
            <p:nvPr/>
          </p:nvSpPr>
          <p:spPr>
            <a:xfrm>
              <a:off x="320040" y="984"/>
              <a:ext cx="2286001" cy="584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defTabSz="1828800">
                <a:lnSpc>
                  <a:spcPct val="100000"/>
                </a:lnSpc>
                <a:defRPr sz="2000">
                  <a:solidFill>
                    <a:srgbClr val="FFFFFF"/>
                  </a:solidFill>
                  <a:effectLst>
                    <a:outerShdw blurRad="50800" dist="38100" dir="8100000" rotWithShape="0">
                      <a:srgbClr val="000000">
                        <a:alpha val="40000"/>
                      </a:srgbClr>
                    </a:outerShdw>
                  </a:effectLst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 sz="4000">
                  <a:solidFill>
                    <a:srgbClr val="FFFFFF"/>
                  </a:solidFill>
                  <a:effectLst>
                    <a:outerShdw blurRad="50800" dist="38100" dir="8100000" rotWithShape="0">
                      <a:srgbClr val="000000">
                        <a:alpha val="40000"/>
                      </a:srgbClr>
                    </a:outerShdw>
                  </a:effectLst>
                  <a:latin typeface="Century Gothic"/>
                  <a:sym typeface="Century Gothic"/>
                </a:rPr>
                <a:t>STAGE </a:t>
              </a:r>
              <a:r>
                <a:rPr sz="6400" b="1">
                  <a:solidFill>
                    <a:srgbClr val="FFFFFF"/>
                  </a:solidFill>
                  <a:effectLst>
                    <a:outerShdw blurRad="50800" dist="38100" dir="8100000" rotWithShape="0">
                      <a:srgbClr val="000000">
                        <a:alpha val="40000"/>
                      </a:srgbClr>
                    </a:outerShdw>
                  </a:effectLst>
                  <a:latin typeface="Century Gothic"/>
                  <a:sym typeface="Century Gothic"/>
                </a:rPr>
                <a:t>2</a:t>
              </a:r>
            </a:p>
          </p:txBody>
        </p:sp>
      </p:grpSp>
      <p:grpSp>
        <p:nvGrpSpPr>
          <p:cNvPr id="117" name="Chevron 19"/>
          <p:cNvGrpSpPr/>
          <p:nvPr/>
        </p:nvGrpSpPr>
        <p:grpSpPr>
          <a:xfrm>
            <a:off x="12222751" y="12308645"/>
            <a:ext cx="5852162" cy="1169546"/>
            <a:chOff x="0" y="984"/>
            <a:chExt cx="2926080" cy="584772"/>
          </a:xfrm>
        </p:grpSpPr>
        <p:sp>
          <p:nvSpPr>
            <p:cNvPr id="115" name="Chevron"/>
            <p:cNvSpPr/>
            <p:nvPr/>
          </p:nvSpPr>
          <p:spPr>
            <a:xfrm>
              <a:off x="0" y="19049"/>
              <a:ext cx="2926080" cy="548642"/>
            </a:xfrm>
            <a:prstGeom prst="chevron">
              <a:avLst>
                <a:gd name="adj" fmla="val 50000"/>
              </a:avLst>
            </a:prstGeom>
            <a:solidFill>
              <a:srgbClr val="8497B0"/>
            </a:solidFill>
            <a:ln w="12700" cap="flat">
              <a:noFill/>
              <a:miter lim="400000"/>
            </a:ln>
            <a:effectLst>
              <a:outerShdw blurRad="50800" dist="38100" dir="8100000" rotWithShape="0">
                <a:srgbClr val="000000">
                  <a:alpha val="40000"/>
                </a:srgbClr>
              </a:outerShdw>
            </a:effectLst>
          </p:spPr>
          <p:txBody>
            <a:bodyPr wrap="square" lIns="91438" tIns="91438" rIns="91438" bIns="91438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defRPr sz="2000" b="1">
                  <a:solidFill>
                    <a:srgbClr val="FFFFFF"/>
                  </a:solidFill>
                  <a:effectLst>
                    <a:outerShdw blurRad="50800" dist="38100" dir="8100000" rotWithShape="0">
                      <a:srgbClr val="000000">
                        <a:alpha val="40000"/>
                      </a:srgbClr>
                    </a:outerShdw>
                  </a:effectLst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4000" b="1">
                <a:solidFill>
                  <a:srgbClr val="FFFFFF"/>
                </a:solidFill>
                <a:effectLst>
                  <a:outerShdw blurRad="50800" dist="38100" dir="8100000" rotWithShape="0">
                    <a:srgbClr val="000000">
                      <a:alpha val="40000"/>
                    </a:srgbClr>
                  </a:outerShdw>
                </a:effectLst>
                <a:latin typeface="Century Gothic"/>
                <a:sym typeface="Century Gothic"/>
              </a:endParaRPr>
            </a:p>
          </p:txBody>
        </p:sp>
        <p:sp>
          <p:nvSpPr>
            <p:cNvPr id="116" name="STAGE 3"/>
            <p:cNvSpPr/>
            <p:nvPr/>
          </p:nvSpPr>
          <p:spPr>
            <a:xfrm>
              <a:off x="320040" y="984"/>
              <a:ext cx="2286001" cy="584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defTabSz="1828800">
                <a:lnSpc>
                  <a:spcPct val="100000"/>
                </a:lnSpc>
                <a:defRPr sz="2000">
                  <a:solidFill>
                    <a:srgbClr val="FFFFFF"/>
                  </a:solidFill>
                  <a:effectLst>
                    <a:outerShdw blurRad="50800" dist="38100" dir="8100000" rotWithShape="0">
                      <a:srgbClr val="000000">
                        <a:alpha val="40000"/>
                      </a:srgbClr>
                    </a:outerShdw>
                  </a:effectLst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 sz="4000">
                  <a:solidFill>
                    <a:srgbClr val="FFFFFF"/>
                  </a:solidFill>
                  <a:effectLst>
                    <a:outerShdw blurRad="50800" dist="38100" dir="8100000" rotWithShape="0">
                      <a:srgbClr val="000000">
                        <a:alpha val="40000"/>
                      </a:srgbClr>
                    </a:outerShdw>
                  </a:effectLst>
                  <a:latin typeface="Century Gothic"/>
                  <a:sym typeface="Century Gothic"/>
                </a:rPr>
                <a:t>STAGE </a:t>
              </a:r>
              <a:r>
                <a:rPr sz="6400" b="1">
                  <a:solidFill>
                    <a:srgbClr val="FFFFFF"/>
                  </a:solidFill>
                  <a:effectLst>
                    <a:outerShdw blurRad="50800" dist="38100" dir="8100000" rotWithShape="0">
                      <a:srgbClr val="000000">
                        <a:alpha val="40000"/>
                      </a:srgbClr>
                    </a:outerShdw>
                  </a:effectLst>
                  <a:latin typeface="Century Gothic"/>
                  <a:sym typeface="Century Gothic"/>
                </a:rPr>
                <a:t>3</a:t>
              </a:r>
            </a:p>
          </p:txBody>
        </p:sp>
      </p:grpSp>
      <p:grpSp>
        <p:nvGrpSpPr>
          <p:cNvPr id="120" name="Chevron 20"/>
          <p:cNvGrpSpPr/>
          <p:nvPr/>
        </p:nvGrpSpPr>
        <p:grpSpPr>
          <a:xfrm>
            <a:off x="18125710" y="12308645"/>
            <a:ext cx="5852164" cy="1169546"/>
            <a:chOff x="0" y="984"/>
            <a:chExt cx="2926080" cy="584772"/>
          </a:xfrm>
        </p:grpSpPr>
        <p:sp>
          <p:nvSpPr>
            <p:cNvPr id="118" name="Chevron"/>
            <p:cNvSpPr/>
            <p:nvPr/>
          </p:nvSpPr>
          <p:spPr>
            <a:xfrm>
              <a:off x="0" y="19049"/>
              <a:ext cx="2926080" cy="548642"/>
            </a:xfrm>
            <a:prstGeom prst="chevron">
              <a:avLst>
                <a:gd name="adj" fmla="val 50000"/>
              </a:avLst>
            </a:prstGeom>
            <a:solidFill>
              <a:srgbClr val="44546A"/>
            </a:solidFill>
            <a:ln w="12700" cap="flat">
              <a:noFill/>
              <a:miter lim="400000"/>
            </a:ln>
            <a:effectLst>
              <a:outerShdw blurRad="50800" dist="38100" dir="8100000" rotWithShape="0">
                <a:srgbClr val="000000">
                  <a:alpha val="40000"/>
                </a:srgbClr>
              </a:outerShdw>
            </a:effectLst>
          </p:spPr>
          <p:txBody>
            <a:bodyPr wrap="square" lIns="91438" tIns="91438" rIns="91438" bIns="91438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defRPr sz="2000" b="1">
                  <a:solidFill>
                    <a:srgbClr val="FFFFFF"/>
                  </a:solidFill>
                  <a:effectLst>
                    <a:outerShdw blurRad="50800" dist="38100" dir="8100000" rotWithShape="0">
                      <a:srgbClr val="000000">
                        <a:alpha val="40000"/>
                      </a:srgbClr>
                    </a:outerShdw>
                  </a:effectLst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4000" b="1">
                <a:solidFill>
                  <a:srgbClr val="FFFFFF"/>
                </a:solidFill>
                <a:effectLst>
                  <a:outerShdw blurRad="50800" dist="38100" dir="8100000" rotWithShape="0">
                    <a:srgbClr val="000000">
                      <a:alpha val="40000"/>
                    </a:srgbClr>
                  </a:outerShdw>
                </a:effectLst>
                <a:latin typeface="Century Gothic"/>
                <a:sym typeface="Century Gothic"/>
              </a:endParaRPr>
            </a:p>
          </p:txBody>
        </p:sp>
        <p:sp>
          <p:nvSpPr>
            <p:cNvPr id="119" name="STAGE 4"/>
            <p:cNvSpPr/>
            <p:nvPr/>
          </p:nvSpPr>
          <p:spPr>
            <a:xfrm>
              <a:off x="320040" y="984"/>
              <a:ext cx="2286001" cy="584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defTabSz="1828800">
                <a:lnSpc>
                  <a:spcPct val="100000"/>
                </a:lnSpc>
                <a:defRPr sz="2000">
                  <a:solidFill>
                    <a:srgbClr val="FFFFFF"/>
                  </a:solidFill>
                  <a:effectLst>
                    <a:outerShdw blurRad="50800" dist="38100" dir="8100000" rotWithShape="0">
                      <a:srgbClr val="000000">
                        <a:alpha val="40000"/>
                      </a:srgbClr>
                    </a:outerShdw>
                  </a:effectLst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 sz="4000">
                  <a:solidFill>
                    <a:srgbClr val="FFFFFF"/>
                  </a:solidFill>
                  <a:effectLst>
                    <a:outerShdw blurRad="50800" dist="38100" dir="8100000" rotWithShape="0">
                      <a:srgbClr val="000000">
                        <a:alpha val="40000"/>
                      </a:srgbClr>
                    </a:outerShdw>
                  </a:effectLst>
                  <a:latin typeface="Century Gothic"/>
                  <a:sym typeface="Century Gothic"/>
                </a:rPr>
                <a:t>STAGE </a:t>
              </a:r>
              <a:r>
                <a:rPr sz="6400" b="1">
                  <a:solidFill>
                    <a:srgbClr val="FFFFFF"/>
                  </a:solidFill>
                  <a:effectLst>
                    <a:outerShdw blurRad="50800" dist="38100" dir="8100000" rotWithShape="0">
                      <a:srgbClr val="000000">
                        <a:alpha val="40000"/>
                      </a:srgbClr>
                    </a:outerShdw>
                  </a:effectLst>
                  <a:latin typeface="Century Gothic"/>
                  <a:sym typeface="Century Gothic"/>
                </a:rPr>
                <a:t>4</a:t>
              </a:r>
            </a:p>
          </p:txBody>
        </p:sp>
      </p:grpSp>
      <p:sp>
        <p:nvSpPr>
          <p:cNvPr id="121" name="Notched Right Arrow 21"/>
          <p:cNvSpPr/>
          <p:nvPr/>
        </p:nvSpPr>
        <p:spPr>
          <a:xfrm>
            <a:off x="391429" y="6061041"/>
            <a:ext cx="23522118" cy="1676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20760" y="5400"/>
                </a:lnTo>
                <a:lnTo>
                  <a:pt x="20760" y="0"/>
                </a:lnTo>
                <a:lnTo>
                  <a:pt x="21600" y="10800"/>
                </a:lnTo>
                <a:lnTo>
                  <a:pt x="20760" y="21600"/>
                </a:lnTo>
                <a:lnTo>
                  <a:pt x="20760" y="16200"/>
                </a:lnTo>
                <a:lnTo>
                  <a:pt x="0" y="16200"/>
                </a:lnTo>
                <a:lnTo>
                  <a:pt x="420" y="10800"/>
                </a:lnTo>
                <a:close/>
              </a:path>
            </a:pathLst>
          </a:custGeom>
          <a:gradFill>
            <a:gsLst>
              <a:gs pos="0">
                <a:srgbClr val="00BD32"/>
              </a:gs>
              <a:gs pos="30000">
                <a:srgbClr val="92D050"/>
              </a:gs>
              <a:gs pos="61000">
                <a:srgbClr val="8497B0"/>
              </a:gs>
              <a:gs pos="100000">
                <a:srgbClr val="44546A"/>
              </a:gs>
            </a:gsLst>
            <a:path>
              <a:fillToRect l="-107" t="50000" r="100107" b="50000"/>
            </a:path>
          </a:gradFill>
          <a:ln w="12700">
            <a:miter lim="400000"/>
          </a:ln>
        </p:spPr>
        <p:txBody>
          <a:bodyPr lIns="91438" rIns="91438" anchor="ctr"/>
          <a:lstStyle/>
          <a:p>
            <a:pPr algn="l" defTabSz="1828800">
              <a:lnSpc>
                <a:spcPct val="100000"/>
              </a:lnSpc>
              <a:defRPr sz="1100">
                <a:solidFill>
                  <a:srgbClr val="FFFFFF"/>
                </a:solidFill>
              </a:defRPr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traight Connector 22"/>
          <p:cNvSpPr/>
          <p:nvPr/>
        </p:nvSpPr>
        <p:spPr>
          <a:xfrm flipH="1">
            <a:off x="1382029" y="6986225"/>
            <a:ext cx="1918" cy="1097282"/>
          </a:xfrm>
          <a:prstGeom prst="line">
            <a:avLst/>
          </a:prstGeom>
          <a:ln w="28575">
            <a:solidFill>
              <a:srgbClr val="BFBFBF"/>
            </a:solidFill>
            <a:prstDash val="sysDot"/>
            <a:miter/>
          </a:ln>
        </p:spPr>
        <p:txBody>
          <a:bodyPr lIns="91438" rIns="91438"/>
          <a:lstStyle/>
          <a:p>
            <a:pPr algn="l" defTabSz="1828800">
              <a:lnSpc>
                <a:spcPct val="100000"/>
              </a:lnSpc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traight Connector 23"/>
          <p:cNvSpPr/>
          <p:nvPr/>
        </p:nvSpPr>
        <p:spPr>
          <a:xfrm flipH="1">
            <a:off x="3276599" y="6986223"/>
            <a:ext cx="1914" cy="1645922"/>
          </a:xfrm>
          <a:prstGeom prst="line">
            <a:avLst/>
          </a:prstGeom>
          <a:ln w="28575">
            <a:solidFill>
              <a:srgbClr val="BFBFBF"/>
            </a:solidFill>
            <a:prstDash val="sysDot"/>
            <a:miter/>
          </a:ln>
        </p:spPr>
        <p:txBody>
          <a:bodyPr lIns="91438" rIns="91438"/>
          <a:lstStyle/>
          <a:p>
            <a:pPr algn="l" defTabSz="1828800">
              <a:lnSpc>
                <a:spcPct val="100000"/>
              </a:lnSpc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traight Connector 24"/>
          <p:cNvSpPr/>
          <p:nvPr/>
        </p:nvSpPr>
        <p:spPr>
          <a:xfrm flipH="1">
            <a:off x="5171167" y="6986224"/>
            <a:ext cx="1914" cy="2011680"/>
          </a:xfrm>
          <a:prstGeom prst="line">
            <a:avLst/>
          </a:prstGeom>
          <a:ln w="28575">
            <a:solidFill>
              <a:srgbClr val="BFBFBF"/>
            </a:solidFill>
            <a:prstDash val="sysDot"/>
            <a:miter/>
          </a:ln>
        </p:spPr>
        <p:txBody>
          <a:bodyPr lIns="91438" rIns="91438"/>
          <a:lstStyle/>
          <a:p>
            <a:pPr algn="l" defTabSz="1828800">
              <a:lnSpc>
                <a:spcPct val="100000"/>
              </a:lnSpc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traight Connector 25"/>
          <p:cNvSpPr/>
          <p:nvPr/>
        </p:nvSpPr>
        <p:spPr>
          <a:xfrm flipH="1">
            <a:off x="7065732" y="6986223"/>
            <a:ext cx="1916" cy="2377442"/>
          </a:xfrm>
          <a:prstGeom prst="line">
            <a:avLst/>
          </a:prstGeom>
          <a:ln w="28575">
            <a:solidFill>
              <a:srgbClr val="BFBFBF"/>
            </a:solidFill>
            <a:prstDash val="sysDot"/>
            <a:miter/>
          </a:ln>
        </p:spPr>
        <p:txBody>
          <a:bodyPr lIns="91438" rIns="91438"/>
          <a:lstStyle/>
          <a:p>
            <a:pPr algn="l" defTabSz="1828800">
              <a:lnSpc>
                <a:spcPct val="100000"/>
              </a:lnSpc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traight Connector 26"/>
          <p:cNvSpPr/>
          <p:nvPr/>
        </p:nvSpPr>
        <p:spPr>
          <a:xfrm flipH="1">
            <a:off x="8960300" y="6986222"/>
            <a:ext cx="1916" cy="2743204"/>
          </a:xfrm>
          <a:prstGeom prst="line">
            <a:avLst/>
          </a:prstGeom>
          <a:ln w="28575">
            <a:solidFill>
              <a:srgbClr val="BFBFBF"/>
            </a:solidFill>
            <a:prstDash val="sysDot"/>
            <a:miter/>
          </a:ln>
        </p:spPr>
        <p:txBody>
          <a:bodyPr lIns="91438" rIns="91438"/>
          <a:lstStyle/>
          <a:p>
            <a:pPr algn="l" defTabSz="1828800">
              <a:lnSpc>
                <a:spcPct val="100000"/>
              </a:lnSpc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traight Connector 27"/>
          <p:cNvSpPr/>
          <p:nvPr/>
        </p:nvSpPr>
        <p:spPr>
          <a:xfrm flipH="1">
            <a:off x="10854870" y="6986225"/>
            <a:ext cx="1916" cy="3108962"/>
          </a:xfrm>
          <a:prstGeom prst="line">
            <a:avLst/>
          </a:prstGeom>
          <a:ln w="28575">
            <a:solidFill>
              <a:srgbClr val="BFBFBF"/>
            </a:solidFill>
            <a:prstDash val="sysDot"/>
            <a:miter/>
          </a:ln>
        </p:spPr>
        <p:txBody>
          <a:bodyPr lIns="91438" rIns="91438"/>
          <a:lstStyle/>
          <a:p>
            <a:pPr algn="l" defTabSz="1828800">
              <a:lnSpc>
                <a:spcPct val="100000"/>
              </a:lnSpc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traight Connector 28"/>
          <p:cNvSpPr/>
          <p:nvPr/>
        </p:nvSpPr>
        <p:spPr>
          <a:xfrm flipH="1">
            <a:off x="12749438" y="6986225"/>
            <a:ext cx="1916" cy="1097282"/>
          </a:xfrm>
          <a:prstGeom prst="line">
            <a:avLst/>
          </a:prstGeom>
          <a:ln w="28575">
            <a:solidFill>
              <a:srgbClr val="BFBFBF"/>
            </a:solidFill>
            <a:prstDash val="sysDot"/>
            <a:miter/>
          </a:ln>
        </p:spPr>
        <p:txBody>
          <a:bodyPr lIns="91438" rIns="91438"/>
          <a:lstStyle/>
          <a:p>
            <a:pPr algn="l" defTabSz="1828800">
              <a:lnSpc>
                <a:spcPct val="100000"/>
              </a:lnSpc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traight Connector 29"/>
          <p:cNvSpPr/>
          <p:nvPr/>
        </p:nvSpPr>
        <p:spPr>
          <a:xfrm flipH="1">
            <a:off x="14644004" y="6986223"/>
            <a:ext cx="1916" cy="1645922"/>
          </a:xfrm>
          <a:prstGeom prst="line">
            <a:avLst/>
          </a:prstGeom>
          <a:ln w="28575">
            <a:solidFill>
              <a:srgbClr val="BFBFBF"/>
            </a:solidFill>
            <a:prstDash val="sysDot"/>
            <a:miter/>
          </a:ln>
        </p:spPr>
        <p:txBody>
          <a:bodyPr lIns="91438" rIns="91438"/>
          <a:lstStyle/>
          <a:p>
            <a:pPr algn="l" defTabSz="1828800">
              <a:lnSpc>
                <a:spcPct val="100000"/>
              </a:lnSpc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traight Connector 30"/>
          <p:cNvSpPr/>
          <p:nvPr/>
        </p:nvSpPr>
        <p:spPr>
          <a:xfrm flipH="1">
            <a:off x="16538572" y="6986224"/>
            <a:ext cx="1916" cy="2011680"/>
          </a:xfrm>
          <a:prstGeom prst="line">
            <a:avLst/>
          </a:prstGeom>
          <a:ln w="28575">
            <a:solidFill>
              <a:srgbClr val="BFBFBF"/>
            </a:solidFill>
            <a:prstDash val="sysDot"/>
            <a:miter/>
          </a:ln>
        </p:spPr>
        <p:txBody>
          <a:bodyPr lIns="91438" rIns="91438"/>
          <a:lstStyle/>
          <a:p>
            <a:pPr algn="l" defTabSz="1828800">
              <a:lnSpc>
                <a:spcPct val="100000"/>
              </a:lnSpc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traight Connector 31"/>
          <p:cNvSpPr/>
          <p:nvPr/>
        </p:nvSpPr>
        <p:spPr>
          <a:xfrm flipH="1">
            <a:off x="18433143" y="6986223"/>
            <a:ext cx="1914" cy="2377442"/>
          </a:xfrm>
          <a:prstGeom prst="line">
            <a:avLst/>
          </a:prstGeom>
          <a:ln w="28575">
            <a:solidFill>
              <a:srgbClr val="BFBFBF"/>
            </a:solidFill>
            <a:prstDash val="sysDot"/>
            <a:miter/>
          </a:ln>
        </p:spPr>
        <p:txBody>
          <a:bodyPr lIns="91438" rIns="91438"/>
          <a:lstStyle/>
          <a:p>
            <a:pPr algn="l" defTabSz="1828800">
              <a:lnSpc>
                <a:spcPct val="100000"/>
              </a:lnSpc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traight Connector 32"/>
          <p:cNvSpPr/>
          <p:nvPr/>
        </p:nvSpPr>
        <p:spPr>
          <a:xfrm flipH="1">
            <a:off x="20327708" y="6986222"/>
            <a:ext cx="1916" cy="2743204"/>
          </a:xfrm>
          <a:prstGeom prst="line">
            <a:avLst/>
          </a:prstGeom>
          <a:ln w="28575">
            <a:solidFill>
              <a:srgbClr val="BFBFBF"/>
            </a:solidFill>
            <a:prstDash val="sysDot"/>
            <a:miter/>
          </a:ln>
        </p:spPr>
        <p:txBody>
          <a:bodyPr lIns="91438" rIns="91438"/>
          <a:lstStyle/>
          <a:p>
            <a:pPr algn="l" defTabSz="1828800">
              <a:lnSpc>
                <a:spcPct val="100000"/>
              </a:lnSpc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traight Connector 33"/>
          <p:cNvSpPr/>
          <p:nvPr/>
        </p:nvSpPr>
        <p:spPr>
          <a:xfrm flipH="1">
            <a:off x="22222273" y="6986225"/>
            <a:ext cx="1918" cy="3108962"/>
          </a:xfrm>
          <a:prstGeom prst="line">
            <a:avLst/>
          </a:prstGeom>
          <a:ln w="28575">
            <a:solidFill>
              <a:srgbClr val="BFBFBF"/>
            </a:solidFill>
            <a:prstDash val="sysDot"/>
            <a:miter/>
          </a:ln>
        </p:spPr>
        <p:txBody>
          <a:bodyPr lIns="91438" rIns="91438"/>
          <a:lstStyle/>
          <a:p>
            <a:pPr algn="l" defTabSz="1828800">
              <a:lnSpc>
                <a:spcPct val="100000"/>
              </a:lnSpc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Oval 34"/>
          <p:cNvSpPr/>
          <p:nvPr/>
        </p:nvSpPr>
        <p:spPr>
          <a:xfrm>
            <a:off x="1102629" y="6632541"/>
            <a:ext cx="533402" cy="533402"/>
          </a:xfrm>
          <a:prstGeom prst="ellipse">
            <a:avLst/>
          </a:prstGeom>
          <a:solidFill>
            <a:srgbClr val="FFFFFF"/>
          </a:solidFill>
          <a:ln w="6350">
            <a:solidFill>
              <a:srgbClr val="BFBFBF"/>
            </a:solidFill>
            <a:miter/>
          </a:ln>
          <a:effectLst>
            <a:outerShdw blurRad="38100" dist="23000" dir="5400000" rotWithShape="0">
              <a:srgbClr val="BFBFBF">
                <a:alpha val="35000"/>
              </a:srgbClr>
            </a:outerShdw>
          </a:effectLst>
        </p:spPr>
        <p:txBody>
          <a:bodyPr lIns="91438" rIns="91438" anchor="ctr"/>
          <a:lstStyle/>
          <a:p>
            <a:pPr algn="l" defTabSz="1828800">
              <a:lnSpc>
                <a:spcPct val="100000"/>
              </a:lnSpc>
              <a:defRPr sz="1100">
                <a:solidFill>
                  <a:srgbClr val="FFFFFF"/>
                </a:solidFill>
              </a:defRPr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Oval 35"/>
          <p:cNvSpPr/>
          <p:nvPr/>
        </p:nvSpPr>
        <p:spPr>
          <a:xfrm>
            <a:off x="2997199" y="6632541"/>
            <a:ext cx="533402" cy="533402"/>
          </a:xfrm>
          <a:prstGeom prst="ellipse">
            <a:avLst/>
          </a:prstGeom>
          <a:solidFill>
            <a:srgbClr val="FFFFFF"/>
          </a:solidFill>
          <a:ln w="6350">
            <a:solidFill>
              <a:srgbClr val="BFBFBF"/>
            </a:solidFill>
            <a:miter/>
          </a:ln>
          <a:effectLst>
            <a:outerShdw blurRad="38100" dist="23000" dir="5400000" rotWithShape="0">
              <a:srgbClr val="BFBFBF">
                <a:alpha val="35000"/>
              </a:srgbClr>
            </a:outerShdw>
          </a:effectLst>
        </p:spPr>
        <p:txBody>
          <a:bodyPr lIns="91438" rIns="91438" anchor="ctr"/>
          <a:lstStyle/>
          <a:p>
            <a:pPr algn="l" defTabSz="1828800">
              <a:lnSpc>
                <a:spcPct val="100000"/>
              </a:lnSpc>
              <a:defRPr sz="1100">
                <a:solidFill>
                  <a:srgbClr val="FFFFFF"/>
                </a:solidFill>
              </a:defRPr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Oval 36"/>
          <p:cNvSpPr/>
          <p:nvPr/>
        </p:nvSpPr>
        <p:spPr>
          <a:xfrm>
            <a:off x="4891767" y="6632541"/>
            <a:ext cx="533402" cy="533402"/>
          </a:xfrm>
          <a:prstGeom prst="ellipse">
            <a:avLst/>
          </a:prstGeom>
          <a:solidFill>
            <a:srgbClr val="FFFFFF"/>
          </a:solidFill>
          <a:ln w="6350">
            <a:solidFill>
              <a:srgbClr val="BFBFBF"/>
            </a:solidFill>
            <a:miter/>
          </a:ln>
          <a:effectLst>
            <a:outerShdw blurRad="38100" dist="23000" dir="5400000" rotWithShape="0">
              <a:srgbClr val="BFBFBF">
                <a:alpha val="35000"/>
              </a:srgbClr>
            </a:outerShdw>
          </a:effectLst>
        </p:spPr>
        <p:txBody>
          <a:bodyPr lIns="91438" rIns="91438" anchor="ctr"/>
          <a:lstStyle/>
          <a:p>
            <a:pPr algn="l" defTabSz="1828800">
              <a:lnSpc>
                <a:spcPct val="100000"/>
              </a:lnSpc>
              <a:defRPr sz="1100">
                <a:solidFill>
                  <a:srgbClr val="FFFFFF"/>
                </a:solidFill>
              </a:defRPr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Oval 37"/>
          <p:cNvSpPr/>
          <p:nvPr/>
        </p:nvSpPr>
        <p:spPr>
          <a:xfrm>
            <a:off x="6786333" y="6632541"/>
            <a:ext cx="533402" cy="533402"/>
          </a:xfrm>
          <a:prstGeom prst="ellipse">
            <a:avLst/>
          </a:prstGeom>
          <a:solidFill>
            <a:srgbClr val="FFFFFF"/>
          </a:solidFill>
          <a:ln w="6350">
            <a:solidFill>
              <a:srgbClr val="BFBFBF"/>
            </a:solidFill>
            <a:miter/>
          </a:ln>
          <a:effectLst>
            <a:outerShdw blurRad="38100" dist="23000" dir="5400000" rotWithShape="0">
              <a:srgbClr val="BFBFBF">
                <a:alpha val="35000"/>
              </a:srgbClr>
            </a:outerShdw>
          </a:effectLst>
        </p:spPr>
        <p:txBody>
          <a:bodyPr lIns="91438" rIns="91438" anchor="ctr"/>
          <a:lstStyle/>
          <a:p>
            <a:pPr algn="l" defTabSz="1828800">
              <a:lnSpc>
                <a:spcPct val="100000"/>
              </a:lnSpc>
              <a:defRPr sz="1100">
                <a:solidFill>
                  <a:srgbClr val="FFFFFF"/>
                </a:solidFill>
              </a:defRPr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Oval 38"/>
          <p:cNvSpPr/>
          <p:nvPr/>
        </p:nvSpPr>
        <p:spPr>
          <a:xfrm>
            <a:off x="8680901" y="6632541"/>
            <a:ext cx="533402" cy="533402"/>
          </a:xfrm>
          <a:prstGeom prst="ellipse">
            <a:avLst/>
          </a:prstGeom>
          <a:solidFill>
            <a:srgbClr val="FFFFFF"/>
          </a:solidFill>
          <a:ln w="6350">
            <a:solidFill>
              <a:srgbClr val="BFBFBF"/>
            </a:solidFill>
            <a:miter/>
          </a:ln>
          <a:effectLst>
            <a:outerShdw blurRad="38100" dist="23000" dir="5400000" rotWithShape="0">
              <a:srgbClr val="BFBFBF">
                <a:alpha val="35000"/>
              </a:srgbClr>
            </a:outerShdw>
          </a:effectLst>
        </p:spPr>
        <p:txBody>
          <a:bodyPr lIns="91438" rIns="91438" anchor="ctr"/>
          <a:lstStyle/>
          <a:p>
            <a:pPr algn="l" defTabSz="1828800">
              <a:lnSpc>
                <a:spcPct val="100000"/>
              </a:lnSpc>
              <a:defRPr sz="1100">
                <a:solidFill>
                  <a:srgbClr val="FFFFFF"/>
                </a:solidFill>
              </a:defRPr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Oval 39"/>
          <p:cNvSpPr/>
          <p:nvPr/>
        </p:nvSpPr>
        <p:spPr>
          <a:xfrm>
            <a:off x="10575469" y="6632541"/>
            <a:ext cx="533402" cy="533402"/>
          </a:xfrm>
          <a:prstGeom prst="ellipse">
            <a:avLst/>
          </a:prstGeom>
          <a:solidFill>
            <a:srgbClr val="FFFFFF"/>
          </a:solidFill>
          <a:ln w="6350">
            <a:solidFill>
              <a:srgbClr val="BFBFBF"/>
            </a:solidFill>
            <a:miter/>
          </a:ln>
          <a:effectLst>
            <a:outerShdw blurRad="38100" dist="23000" dir="5400000" rotWithShape="0">
              <a:srgbClr val="BFBFBF">
                <a:alpha val="35000"/>
              </a:srgbClr>
            </a:outerShdw>
          </a:effectLst>
        </p:spPr>
        <p:txBody>
          <a:bodyPr lIns="91438" rIns="91438" anchor="ctr"/>
          <a:lstStyle/>
          <a:p>
            <a:pPr algn="l" defTabSz="1828800">
              <a:lnSpc>
                <a:spcPct val="100000"/>
              </a:lnSpc>
              <a:defRPr sz="1100">
                <a:solidFill>
                  <a:srgbClr val="FFFFFF"/>
                </a:solidFill>
              </a:defRPr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Oval 40"/>
          <p:cNvSpPr/>
          <p:nvPr/>
        </p:nvSpPr>
        <p:spPr>
          <a:xfrm>
            <a:off x="12470039" y="6632541"/>
            <a:ext cx="533402" cy="533402"/>
          </a:xfrm>
          <a:prstGeom prst="ellipse">
            <a:avLst/>
          </a:prstGeom>
          <a:solidFill>
            <a:srgbClr val="FFFFFF"/>
          </a:solidFill>
          <a:ln w="6350">
            <a:solidFill>
              <a:srgbClr val="BFBFBF"/>
            </a:solidFill>
            <a:miter/>
          </a:ln>
          <a:effectLst>
            <a:outerShdw blurRad="38100" dist="23000" dir="5400000" rotWithShape="0">
              <a:srgbClr val="BFBFBF">
                <a:alpha val="35000"/>
              </a:srgbClr>
            </a:outerShdw>
          </a:effectLst>
        </p:spPr>
        <p:txBody>
          <a:bodyPr lIns="91438" rIns="91438" anchor="ctr"/>
          <a:lstStyle/>
          <a:p>
            <a:pPr algn="l" defTabSz="1828800">
              <a:lnSpc>
                <a:spcPct val="100000"/>
              </a:lnSpc>
              <a:defRPr sz="1100">
                <a:solidFill>
                  <a:srgbClr val="FFFFFF"/>
                </a:solidFill>
              </a:defRPr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Oval 41"/>
          <p:cNvSpPr/>
          <p:nvPr/>
        </p:nvSpPr>
        <p:spPr>
          <a:xfrm>
            <a:off x="14364605" y="6632541"/>
            <a:ext cx="533402" cy="533402"/>
          </a:xfrm>
          <a:prstGeom prst="ellipse">
            <a:avLst/>
          </a:prstGeom>
          <a:solidFill>
            <a:srgbClr val="FFFFFF"/>
          </a:solidFill>
          <a:ln w="6350">
            <a:solidFill>
              <a:srgbClr val="BFBFBF"/>
            </a:solidFill>
            <a:miter/>
          </a:ln>
          <a:effectLst>
            <a:outerShdw blurRad="38100" dist="23000" dir="5400000" rotWithShape="0">
              <a:srgbClr val="BFBFBF">
                <a:alpha val="35000"/>
              </a:srgbClr>
            </a:outerShdw>
          </a:effectLst>
        </p:spPr>
        <p:txBody>
          <a:bodyPr lIns="91438" rIns="91438" anchor="ctr"/>
          <a:lstStyle/>
          <a:p>
            <a:pPr algn="l" defTabSz="1828800">
              <a:lnSpc>
                <a:spcPct val="100000"/>
              </a:lnSpc>
              <a:defRPr sz="1100">
                <a:solidFill>
                  <a:srgbClr val="FFFFFF"/>
                </a:solidFill>
              </a:defRPr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Oval 42"/>
          <p:cNvSpPr/>
          <p:nvPr/>
        </p:nvSpPr>
        <p:spPr>
          <a:xfrm>
            <a:off x="16259173" y="6632541"/>
            <a:ext cx="533402" cy="533402"/>
          </a:xfrm>
          <a:prstGeom prst="ellipse">
            <a:avLst/>
          </a:prstGeom>
          <a:solidFill>
            <a:srgbClr val="FFFFFF"/>
          </a:solidFill>
          <a:ln w="6350">
            <a:solidFill>
              <a:srgbClr val="BFBFBF"/>
            </a:solidFill>
            <a:miter/>
          </a:ln>
          <a:effectLst>
            <a:outerShdw blurRad="38100" dist="23000" dir="5400000" rotWithShape="0">
              <a:srgbClr val="BFBFBF">
                <a:alpha val="35000"/>
              </a:srgbClr>
            </a:outerShdw>
          </a:effectLst>
        </p:spPr>
        <p:txBody>
          <a:bodyPr lIns="91438" rIns="91438" anchor="ctr"/>
          <a:lstStyle/>
          <a:p>
            <a:pPr algn="l" defTabSz="1828800">
              <a:lnSpc>
                <a:spcPct val="100000"/>
              </a:lnSpc>
              <a:defRPr sz="1100">
                <a:solidFill>
                  <a:srgbClr val="FFFFFF"/>
                </a:solidFill>
              </a:defRPr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Oval 43"/>
          <p:cNvSpPr/>
          <p:nvPr/>
        </p:nvSpPr>
        <p:spPr>
          <a:xfrm>
            <a:off x="18153741" y="6632541"/>
            <a:ext cx="533402" cy="533402"/>
          </a:xfrm>
          <a:prstGeom prst="ellipse">
            <a:avLst/>
          </a:prstGeom>
          <a:solidFill>
            <a:srgbClr val="FFFFFF"/>
          </a:solidFill>
          <a:ln w="6350">
            <a:solidFill>
              <a:srgbClr val="BFBFBF"/>
            </a:solidFill>
            <a:miter/>
          </a:ln>
          <a:effectLst>
            <a:outerShdw blurRad="38100" dist="23000" dir="5400000" rotWithShape="0">
              <a:srgbClr val="BFBFBF">
                <a:alpha val="35000"/>
              </a:srgbClr>
            </a:outerShdw>
          </a:effectLst>
        </p:spPr>
        <p:txBody>
          <a:bodyPr lIns="91438" rIns="91438" anchor="ctr"/>
          <a:lstStyle/>
          <a:p>
            <a:pPr algn="l" defTabSz="1828800">
              <a:lnSpc>
                <a:spcPct val="100000"/>
              </a:lnSpc>
              <a:defRPr sz="1100">
                <a:solidFill>
                  <a:srgbClr val="FFFFFF"/>
                </a:solidFill>
              </a:defRPr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Oval 44"/>
          <p:cNvSpPr/>
          <p:nvPr/>
        </p:nvSpPr>
        <p:spPr>
          <a:xfrm>
            <a:off x="20048309" y="6632541"/>
            <a:ext cx="533402" cy="533402"/>
          </a:xfrm>
          <a:prstGeom prst="ellipse">
            <a:avLst/>
          </a:prstGeom>
          <a:solidFill>
            <a:srgbClr val="FFFFFF"/>
          </a:solidFill>
          <a:ln w="6350">
            <a:solidFill>
              <a:srgbClr val="BFBFBF"/>
            </a:solidFill>
            <a:miter/>
          </a:ln>
          <a:effectLst>
            <a:outerShdw blurRad="38100" dist="23000" dir="5400000" rotWithShape="0">
              <a:srgbClr val="BFBFBF">
                <a:alpha val="35000"/>
              </a:srgbClr>
            </a:outerShdw>
          </a:effectLst>
        </p:spPr>
        <p:txBody>
          <a:bodyPr lIns="91438" rIns="91438" anchor="ctr"/>
          <a:lstStyle/>
          <a:p>
            <a:pPr algn="l" defTabSz="1828800">
              <a:lnSpc>
                <a:spcPct val="100000"/>
              </a:lnSpc>
              <a:defRPr sz="1100">
                <a:solidFill>
                  <a:srgbClr val="FFFFFF"/>
                </a:solidFill>
              </a:defRPr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Oval 45"/>
          <p:cNvSpPr/>
          <p:nvPr/>
        </p:nvSpPr>
        <p:spPr>
          <a:xfrm>
            <a:off x="21942875" y="6632541"/>
            <a:ext cx="533402" cy="533402"/>
          </a:xfrm>
          <a:prstGeom prst="ellipse">
            <a:avLst/>
          </a:prstGeom>
          <a:solidFill>
            <a:srgbClr val="FFFFFF"/>
          </a:solidFill>
          <a:ln w="6350">
            <a:solidFill>
              <a:srgbClr val="BFBFBF"/>
            </a:solidFill>
            <a:miter/>
          </a:ln>
          <a:effectLst>
            <a:outerShdw blurRad="38100" dist="23000" dir="5400000" rotWithShape="0">
              <a:srgbClr val="BFBFBF">
                <a:alpha val="35000"/>
              </a:srgbClr>
            </a:outerShdw>
          </a:effectLst>
        </p:spPr>
        <p:txBody>
          <a:bodyPr lIns="91438" rIns="91438" anchor="ctr"/>
          <a:lstStyle/>
          <a:p>
            <a:pPr algn="l" defTabSz="1828800">
              <a:lnSpc>
                <a:spcPct val="100000"/>
              </a:lnSpc>
              <a:defRPr sz="1100">
                <a:solidFill>
                  <a:srgbClr val="FFFFFF"/>
                </a:solidFill>
              </a:defRPr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Rectangle 46"/>
          <p:cNvSpPr txBox="1"/>
          <p:nvPr/>
        </p:nvSpPr>
        <p:spPr>
          <a:xfrm>
            <a:off x="772429" y="8358047"/>
            <a:ext cx="1754818" cy="1446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sz="1800" dirty="0">
                <a:latin typeface="Century Gothic"/>
                <a:sym typeface="Century Gothic"/>
              </a:rPr>
              <a:t>Define project scope and objectives</a:t>
            </a: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IN" sz="1800" dirty="0">
                <a:latin typeface="Century Gothic"/>
                <a:sym typeface="Century Gothic"/>
              </a:rPr>
              <a:t>11</a:t>
            </a:r>
            <a:r>
              <a:rPr sz="1800" dirty="0">
                <a:latin typeface="Century Gothic"/>
                <a:sym typeface="Century Gothic"/>
              </a:rPr>
              <a:t>/0</a:t>
            </a:r>
            <a:r>
              <a:rPr lang="en-IN" sz="1800" dirty="0">
                <a:latin typeface="Century Gothic"/>
                <a:sym typeface="Century Gothic"/>
              </a:rPr>
              <a:t>6</a:t>
            </a:r>
            <a:r>
              <a:rPr sz="1800" dirty="0">
                <a:latin typeface="Century Gothic"/>
                <a:sym typeface="Century Gothic"/>
              </a:rPr>
              <a:t>/</a:t>
            </a:r>
            <a:r>
              <a:rPr lang="en-IN" sz="1800" dirty="0">
                <a:latin typeface="Century Gothic"/>
                <a:sym typeface="Century Gothic"/>
              </a:rPr>
              <a:t>2024</a:t>
            </a:r>
            <a:endParaRPr sz="1800" dirty="0">
              <a:latin typeface="Century Gothic"/>
              <a:sym typeface="Century Gothic"/>
            </a:endParaRPr>
          </a:p>
        </p:txBody>
      </p:sp>
      <p:sp>
        <p:nvSpPr>
          <p:cNvPr id="147" name="Rectangle 47"/>
          <p:cNvSpPr txBox="1"/>
          <p:nvPr/>
        </p:nvSpPr>
        <p:spPr>
          <a:xfrm>
            <a:off x="2666998" y="8764447"/>
            <a:ext cx="1752896" cy="1723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sz="1800" dirty="0">
                <a:latin typeface="Century Gothic"/>
                <a:sym typeface="Century Gothic"/>
              </a:rPr>
              <a:t>Gather functional and non-functional requirements</a:t>
            </a: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IN" sz="1800" dirty="0">
                <a:latin typeface="Century Gothic"/>
                <a:sym typeface="Century Gothic"/>
              </a:rPr>
              <a:t>14</a:t>
            </a:r>
            <a:r>
              <a:rPr sz="1800" dirty="0">
                <a:latin typeface="Century Gothic"/>
                <a:sym typeface="Century Gothic"/>
              </a:rPr>
              <a:t>/</a:t>
            </a:r>
            <a:r>
              <a:rPr lang="en-IN" sz="1800" dirty="0">
                <a:latin typeface="Century Gothic"/>
                <a:sym typeface="Century Gothic"/>
              </a:rPr>
              <a:t>06</a:t>
            </a:r>
            <a:r>
              <a:rPr sz="1800" dirty="0">
                <a:latin typeface="Century Gothic"/>
                <a:sym typeface="Century Gothic"/>
              </a:rPr>
              <a:t>/</a:t>
            </a:r>
            <a:r>
              <a:rPr lang="en-IN" sz="1800" dirty="0">
                <a:latin typeface="Century Gothic"/>
                <a:sym typeface="Century Gothic"/>
              </a:rPr>
              <a:t>2024</a:t>
            </a: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</p:txBody>
      </p:sp>
      <p:sp>
        <p:nvSpPr>
          <p:cNvPr id="148" name="Rectangle 48"/>
          <p:cNvSpPr txBox="1"/>
          <p:nvPr/>
        </p:nvSpPr>
        <p:spPr>
          <a:xfrm>
            <a:off x="4561567" y="9170846"/>
            <a:ext cx="1638646" cy="1723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sz="1800" dirty="0">
                <a:latin typeface="Century Gothic"/>
                <a:sym typeface="Century Gothic"/>
              </a:rPr>
              <a:t>Create a detailed project plan and timeline</a:t>
            </a: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IN" sz="1800" dirty="0">
                <a:latin typeface="Century Gothic"/>
                <a:sym typeface="Century Gothic"/>
              </a:rPr>
              <a:t>17</a:t>
            </a:r>
            <a:r>
              <a:rPr sz="1800" dirty="0">
                <a:latin typeface="Century Gothic"/>
                <a:sym typeface="Century Gothic"/>
              </a:rPr>
              <a:t>/0</a:t>
            </a:r>
            <a:r>
              <a:rPr lang="en-IN" sz="1800" dirty="0">
                <a:latin typeface="Century Gothic"/>
                <a:sym typeface="Century Gothic"/>
              </a:rPr>
              <a:t>6</a:t>
            </a:r>
            <a:r>
              <a:rPr sz="1800" dirty="0">
                <a:latin typeface="Century Gothic"/>
                <a:sym typeface="Century Gothic"/>
              </a:rPr>
              <a:t>/</a:t>
            </a:r>
            <a:r>
              <a:rPr lang="en-IN" sz="1800" dirty="0">
                <a:latin typeface="Century Gothic"/>
                <a:sym typeface="Century Gothic"/>
              </a:rPr>
              <a:t>2024</a:t>
            </a: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</p:txBody>
      </p:sp>
      <p:sp>
        <p:nvSpPr>
          <p:cNvPr id="149" name="Rectangle 49"/>
          <p:cNvSpPr txBox="1"/>
          <p:nvPr/>
        </p:nvSpPr>
        <p:spPr>
          <a:xfrm>
            <a:off x="6456133" y="9577246"/>
            <a:ext cx="1762870" cy="1723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1828800">
              <a:lnSpc>
                <a:spcPct val="100000"/>
              </a:lnSpc>
            </a:pPr>
            <a:r>
              <a:rPr lang="en-US" sz="1800" dirty="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Design and implement user registration and login functionality</a:t>
            </a: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IN" sz="1800" dirty="0">
                <a:latin typeface="Century Gothic"/>
                <a:sym typeface="Century Gothic"/>
              </a:rPr>
              <a:t>18</a:t>
            </a:r>
            <a:r>
              <a:rPr sz="1800" dirty="0">
                <a:latin typeface="Century Gothic"/>
                <a:sym typeface="Century Gothic"/>
              </a:rPr>
              <a:t>/0</a:t>
            </a:r>
            <a:r>
              <a:rPr lang="en-IN" sz="1800" dirty="0">
                <a:latin typeface="Century Gothic"/>
                <a:sym typeface="Century Gothic"/>
              </a:rPr>
              <a:t>6</a:t>
            </a:r>
            <a:r>
              <a:rPr sz="1800" dirty="0">
                <a:latin typeface="Century Gothic"/>
                <a:sym typeface="Century Gothic"/>
              </a:rPr>
              <a:t>/</a:t>
            </a:r>
            <a:r>
              <a:rPr lang="en-IN" sz="1800" dirty="0">
                <a:latin typeface="Century Gothic"/>
                <a:sym typeface="Century Gothic"/>
              </a:rPr>
              <a:t>2024</a:t>
            </a: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</p:txBody>
      </p:sp>
      <p:sp>
        <p:nvSpPr>
          <p:cNvPr id="150" name="Rectangle 50"/>
          <p:cNvSpPr txBox="1"/>
          <p:nvPr/>
        </p:nvSpPr>
        <p:spPr>
          <a:xfrm>
            <a:off x="8350701" y="9983647"/>
            <a:ext cx="1642482" cy="1446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IN" sz="1800" dirty="0">
                <a:latin typeface="Century Gothic"/>
                <a:sym typeface="Century Gothic"/>
              </a:rPr>
              <a:t>Develop user profile management</a:t>
            </a: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lang="en-IN" sz="2200" dirty="0">
              <a:solidFill>
                <a:srgbClr val="FFFFFF"/>
              </a:solidFill>
              <a:latin typeface="Century Gothic"/>
              <a:sym typeface="Century Gothic"/>
            </a:endParaRP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IN" sz="1800" dirty="0">
                <a:latin typeface="Century Gothic"/>
                <a:sym typeface="Century Gothic"/>
              </a:rPr>
              <a:t>20</a:t>
            </a:r>
            <a:r>
              <a:rPr sz="1800" dirty="0">
                <a:latin typeface="Century Gothic"/>
                <a:sym typeface="Century Gothic"/>
              </a:rPr>
              <a:t>/0</a:t>
            </a:r>
            <a:r>
              <a:rPr lang="en-IN" sz="1800" dirty="0">
                <a:latin typeface="Century Gothic"/>
                <a:sym typeface="Century Gothic"/>
              </a:rPr>
              <a:t>6</a:t>
            </a:r>
            <a:r>
              <a:rPr sz="1800" dirty="0">
                <a:latin typeface="Century Gothic"/>
                <a:sym typeface="Century Gothic"/>
              </a:rPr>
              <a:t>/</a:t>
            </a:r>
            <a:r>
              <a:rPr lang="en-IN" sz="1800" dirty="0">
                <a:latin typeface="Century Gothic"/>
                <a:sym typeface="Century Gothic"/>
              </a:rPr>
              <a:t>2024</a:t>
            </a: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</p:txBody>
      </p:sp>
      <p:sp>
        <p:nvSpPr>
          <p:cNvPr id="151" name="Rectangle 51"/>
          <p:cNvSpPr txBox="1"/>
          <p:nvPr/>
        </p:nvSpPr>
        <p:spPr>
          <a:xfrm>
            <a:off x="10245268" y="10390046"/>
            <a:ext cx="1638648" cy="1723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sz="1800" dirty="0">
                <a:latin typeface="Century Gothic"/>
                <a:sym typeface="Century Gothic"/>
              </a:rPr>
              <a:t>Conduct unit testing and integration testing</a:t>
            </a: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IN" sz="1800" dirty="0">
                <a:latin typeface="Century Gothic"/>
                <a:sym typeface="Century Gothic"/>
              </a:rPr>
              <a:t>24</a:t>
            </a:r>
            <a:r>
              <a:rPr sz="1800" dirty="0">
                <a:latin typeface="Century Gothic"/>
                <a:sym typeface="Century Gothic"/>
              </a:rPr>
              <a:t>/0</a:t>
            </a:r>
            <a:r>
              <a:rPr lang="en-IN" sz="1800" dirty="0">
                <a:latin typeface="Century Gothic"/>
                <a:sym typeface="Century Gothic"/>
              </a:rPr>
              <a:t>6</a:t>
            </a:r>
            <a:r>
              <a:rPr sz="1800" dirty="0">
                <a:latin typeface="Century Gothic"/>
                <a:sym typeface="Century Gothic"/>
              </a:rPr>
              <a:t>/</a:t>
            </a:r>
            <a:r>
              <a:rPr lang="en-IN" sz="1800" dirty="0">
                <a:latin typeface="Century Gothic"/>
                <a:sym typeface="Century Gothic"/>
              </a:rPr>
              <a:t>2024</a:t>
            </a: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</p:txBody>
      </p:sp>
      <p:sp>
        <p:nvSpPr>
          <p:cNvPr id="152" name="Rectangle 52"/>
          <p:cNvSpPr txBox="1"/>
          <p:nvPr/>
        </p:nvSpPr>
        <p:spPr>
          <a:xfrm>
            <a:off x="12139839" y="8542773"/>
            <a:ext cx="1463042" cy="1446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IN" sz="1800" dirty="0">
                <a:solidFill>
                  <a:srgbClr val="374151"/>
                </a:solidFill>
                <a:latin typeface="__Inter_aaf875"/>
                <a:sym typeface="Century Gothic"/>
              </a:rPr>
              <a:t>Develop menu item categorization </a:t>
            </a: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IN" sz="1800" dirty="0">
                <a:latin typeface="Century Gothic"/>
                <a:sym typeface="Century Gothic"/>
              </a:rPr>
              <a:t>25/06/2024</a:t>
            </a: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</p:txBody>
      </p:sp>
      <p:sp>
        <p:nvSpPr>
          <p:cNvPr id="153" name="Rectangle 53"/>
          <p:cNvSpPr txBox="1"/>
          <p:nvPr/>
        </p:nvSpPr>
        <p:spPr>
          <a:xfrm>
            <a:off x="14034405" y="8912228"/>
            <a:ext cx="1463042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sz="1800" dirty="0">
                <a:latin typeface="Century Gothic"/>
                <a:sym typeface="Century Gothic"/>
              </a:rPr>
              <a:t>Create administrator approval workflow for menu items</a:t>
            </a: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IN" sz="1800" dirty="0">
                <a:latin typeface="Century Gothic"/>
                <a:sym typeface="Century Gothic"/>
              </a:rPr>
              <a:t>28</a:t>
            </a:r>
            <a:r>
              <a:rPr sz="1800" dirty="0">
                <a:latin typeface="Century Gothic"/>
                <a:sym typeface="Century Gothic"/>
              </a:rPr>
              <a:t>/0</a:t>
            </a:r>
            <a:r>
              <a:rPr lang="en-IN" sz="1800" dirty="0">
                <a:latin typeface="Century Gothic"/>
                <a:sym typeface="Century Gothic"/>
              </a:rPr>
              <a:t>6</a:t>
            </a:r>
            <a:r>
              <a:rPr sz="1800" dirty="0">
                <a:latin typeface="Century Gothic"/>
                <a:sym typeface="Century Gothic"/>
              </a:rPr>
              <a:t>/</a:t>
            </a:r>
            <a:r>
              <a:rPr lang="en-IN" sz="1800" dirty="0">
                <a:latin typeface="Century Gothic"/>
                <a:sym typeface="Century Gothic"/>
              </a:rPr>
              <a:t>2024</a:t>
            </a: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</p:txBody>
      </p:sp>
      <p:sp>
        <p:nvSpPr>
          <p:cNvPr id="154" name="Rectangle 54"/>
          <p:cNvSpPr txBox="1"/>
          <p:nvPr/>
        </p:nvSpPr>
        <p:spPr>
          <a:xfrm>
            <a:off x="15928973" y="9281682"/>
            <a:ext cx="1463042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sz="1800" dirty="0">
                <a:latin typeface="Century Gothic"/>
                <a:sym typeface="Century Gothic"/>
              </a:rPr>
              <a:t>Conduct unit testing and integration testing</a:t>
            </a: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sz="1800" dirty="0">
                <a:latin typeface="Century Gothic"/>
                <a:sym typeface="Century Gothic"/>
              </a:rPr>
              <a:t>0</a:t>
            </a:r>
            <a:r>
              <a:rPr lang="en-IN" sz="1800" dirty="0">
                <a:latin typeface="Century Gothic"/>
                <a:sym typeface="Century Gothic"/>
              </a:rPr>
              <a:t>1</a:t>
            </a:r>
            <a:r>
              <a:rPr sz="1800" dirty="0">
                <a:latin typeface="Century Gothic"/>
                <a:sym typeface="Century Gothic"/>
              </a:rPr>
              <a:t>/0</a:t>
            </a:r>
            <a:r>
              <a:rPr lang="en-IN" sz="1800" dirty="0">
                <a:latin typeface="Century Gothic"/>
                <a:sym typeface="Century Gothic"/>
              </a:rPr>
              <a:t>7</a:t>
            </a:r>
            <a:r>
              <a:rPr sz="1800" dirty="0">
                <a:latin typeface="Century Gothic"/>
                <a:sym typeface="Century Gothic"/>
              </a:rPr>
              <a:t>/</a:t>
            </a:r>
            <a:r>
              <a:rPr lang="en-IN" sz="1800" dirty="0">
                <a:latin typeface="Century Gothic"/>
                <a:sym typeface="Century Gothic"/>
              </a:rPr>
              <a:t>2024</a:t>
            </a: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</p:txBody>
      </p:sp>
      <p:sp>
        <p:nvSpPr>
          <p:cNvPr id="155" name="Rectangle 55"/>
          <p:cNvSpPr txBox="1"/>
          <p:nvPr/>
        </p:nvSpPr>
        <p:spPr>
          <a:xfrm>
            <a:off x="17823541" y="9651137"/>
            <a:ext cx="1463042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sz="1800" dirty="0">
                <a:latin typeface="Century Gothic"/>
                <a:sym typeface="Century Gothic"/>
              </a:rPr>
              <a:t>Design and implement order placement functionality</a:t>
            </a: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lang="en-IN" sz="2200" dirty="0">
              <a:solidFill>
                <a:srgbClr val="FFFFFF"/>
              </a:solidFill>
              <a:latin typeface="Century Gothic"/>
              <a:sym typeface="Century Gothic"/>
            </a:endParaRP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sz="1800" dirty="0">
                <a:latin typeface="Century Gothic"/>
                <a:sym typeface="Century Gothic"/>
              </a:rPr>
              <a:t>0</a:t>
            </a:r>
            <a:r>
              <a:rPr lang="en-IN" sz="1800" dirty="0">
                <a:latin typeface="Century Gothic"/>
                <a:sym typeface="Century Gothic"/>
              </a:rPr>
              <a:t>2</a:t>
            </a:r>
            <a:r>
              <a:rPr sz="1800" dirty="0">
                <a:latin typeface="Century Gothic"/>
                <a:sym typeface="Century Gothic"/>
              </a:rPr>
              <a:t>/0</a:t>
            </a:r>
            <a:r>
              <a:rPr lang="en-IN" sz="1800" dirty="0">
                <a:latin typeface="Century Gothic"/>
                <a:sym typeface="Century Gothic"/>
              </a:rPr>
              <a:t>7</a:t>
            </a:r>
            <a:r>
              <a:rPr sz="1800" dirty="0">
                <a:latin typeface="Century Gothic"/>
                <a:sym typeface="Century Gothic"/>
              </a:rPr>
              <a:t>/</a:t>
            </a:r>
            <a:r>
              <a:rPr lang="en-IN" sz="1800" dirty="0">
                <a:latin typeface="Century Gothic"/>
                <a:sym typeface="Century Gothic"/>
              </a:rPr>
              <a:t>2024</a:t>
            </a: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</p:txBody>
      </p:sp>
      <p:sp>
        <p:nvSpPr>
          <p:cNvPr id="156" name="Rectangle 56"/>
          <p:cNvSpPr txBox="1"/>
          <p:nvPr/>
        </p:nvSpPr>
        <p:spPr>
          <a:xfrm>
            <a:off x="19718107" y="9866457"/>
            <a:ext cx="1463042" cy="2277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sz="1800" dirty="0">
                <a:latin typeface="Century Gothic"/>
                <a:sym typeface="Century Gothic"/>
              </a:rPr>
              <a:t>Develop order viewing, editing, and cancellation functionality</a:t>
            </a: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lang="en-IN" sz="2200" dirty="0">
              <a:solidFill>
                <a:srgbClr val="FFFFFF"/>
              </a:solidFill>
              <a:latin typeface="Century Gothic"/>
              <a:sym typeface="Century Gothic"/>
            </a:endParaRP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sz="1800" dirty="0">
                <a:latin typeface="Century Gothic"/>
                <a:sym typeface="Century Gothic"/>
              </a:rPr>
              <a:t>0</a:t>
            </a:r>
            <a:r>
              <a:rPr lang="en-IN" sz="1800" dirty="0">
                <a:latin typeface="Century Gothic"/>
                <a:sym typeface="Century Gothic"/>
              </a:rPr>
              <a:t>6</a:t>
            </a:r>
            <a:r>
              <a:rPr sz="1800" dirty="0">
                <a:latin typeface="Century Gothic"/>
                <a:sym typeface="Century Gothic"/>
              </a:rPr>
              <a:t>/0</a:t>
            </a:r>
            <a:r>
              <a:rPr lang="en-IN" sz="1800" dirty="0">
                <a:latin typeface="Century Gothic"/>
                <a:sym typeface="Century Gothic"/>
              </a:rPr>
              <a:t>7</a:t>
            </a:r>
            <a:r>
              <a:rPr sz="1800" dirty="0">
                <a:latin typeface="Century Gothic"/>
                <a:sym typeface="Century Gothic"/>
              </a:rPr>
              <a:t>/</a:t>
            </a:r>
            <a:r>
              <a:rPr lang="en-IN" sz="1800" dirty="0">
                <a:latin typeface="Century Gothic"/>
                <a:sym typeface="Century Gothic"/>
              </a:rPr>
              <a:t>2024</a:t>
            </a: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</p:txBody>
      </p:sp>
      <p:sp>
        <p:nvSpPr>
          <p:cNvPr id="157" name="Rectangle 58"/>
          <p:cNvSpPr txBox="1"/>
          <p:nvPr/>
        </p:nvSpPr>
        <p:spPr>
          <a:xfrm>
            <a:off x="21612675" y="10390047"/>
            <a:ext cx="1463042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IN" sz="1800" dirty="0">
                <a:solidFill>
                  <a:srgbClr val="374151"/>
                </a:solidFill>
                <a:latin typeface="__Inter_aaf875"/>
                <a:sym typeface="Century Gothic"/>
              </a:rPr>
              <a:t>Create order status updates</a:t>
            </a: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sz="1800" dirty="0">
                <a:latin typeface="Century Gothic"/>
                <a:sym typeface="Century Gothic"/>
              </a:rPr>
              <a:t>0</a:t>
            </a:r>
            <a:r>
              <a:rPr lang="en-IN" sz="1800" dirty="0">
                <a:latin typeface="Century Gothic"/>
                <a:sym typeface="Century Gothic"/>
              </a:rPr>
              <a:t>8</a:t>
            </a:r>
            <a:r>
              <a:rPr sz="1800" dirty="0">
                <a:latin typeface="Century Gothic"/>
                <a:sym typeface="Century Gothic"/>
              </a:rPr>
              <a:t>/0</a:t>
            </a:r>
            <a:r>
              <a:rPr lang="en-IN" sz="1800" dirty="0">
                <a:latin typeface="Century Gothic"/>
                <a:sym typeface="Century Gothic"/>
              </a:rPr>
              <a:t>7</a:t>
            </a:r>
            <a:r>
              <a:rPr sz="1800" dirty="0">
                <a:latin typeface="Century Gothic"/>
                <a:sym typeface="Century Gothic"/>
              </a:rPr>
              <a:t>/</a:t>
            </a:r>
            <a:r>
              <a:rPr lang="en-IN" sz="1800" dirty="0">
                <a:latin typeface="Century Gothic"/>
                <a:sym typeface="Century Gothic"/>
              </a:rPr>
              <a:t>2024</a:t>
            </a: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</p:txBody>
      </p:sp>
      <p:grpSp>
        <p:nvGrpSpPr>
          <p:cNvPr id="163" name="Group 59"/>
          <p:cNvGrpSpPr/>
          <p:nvPr/>
        </p:nvGrpSpPr>
        <p:grpSpPr>
          <a:xfrm>
            <a:off x="3128984" y="1354982"/>
            <a:ext cx="2691704" cy="5674336"/>
            <a:chOff x="0" y="0"/>
            <a:chExt cx="1345851" cy="2837166"/>
          </a:xfrm>
        </p:grpSpPr>
        <p:grpSp>
          <p:nvGrpSpPr>
            <p:cNvPr id="160" name="Group 90"/>
            <p:cNvGrpSpPr/>
            <p:nvPr/>
          </p:nvGrpSpPr>
          <p:grpSpPr>
            <a:xfrm>
              <a:off x="0" y="8307"/>
              <a:ext cx="137161" cy="2828859"/>
              <a:chOff x="0" y="0"/>
              <a:chExt cx="137160" cy="2828858"/>
            </a:xfrm>
          </p:grpSpPr>
          <p:sp>
            <p:nvSpPr>
              <p:cNvPr id="158" name="Straight Connector 93"/>
              <p:cNvSpPr/>
              <p:nvPr/>
            </p:nvSpPr>
            <p:spPr>
              <a:xfrm flipH="1">
                <a:off x="71967" y="-1"/>
                <a:ext cx="1" cy="2757316"/>
              </a:xfrm>
              <a:prstGeom prst="line">
                <a:avLst/>
              </a:prstGeom>
              <a:noFill/>
              <a:ln w="44450" cap="rnd">
                <a:solidFill>
                  <a:srgbClr val="DFA800"/>
                </a:solidFill>
                <a:prstDash val="sysDot"/>
                <a:miter lim="800000"/>
              </a:ln>
              <a:effectLst/>
            </p:spPr>
            <p:txBody>
              <a:bodyPr wrap="square" lIns="91438" tIns="91438" rIns="91438" bIns="91438" numCol="1" anchor="t">
                <a:noAutofit/>
              </a:bodyPr>
              <a:lstStyle/>
              <a:p>
                <a:pPr algn="l" defTabSz="1828800">
                  <a:lnSpc>
                    <a:spcPct val="100000"/>
                  </a:lnSpc>
                </a:pPr>
                <a:endParaRPr sz="36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Oval 94"/>
              <p:cNvSpPr/>
              <p:nvPr/>
            </p:nvSpPr>
            <p:spPr>
              <a:xfrm>
                <a:off x="-1" y="2691697"/>
                <a:ext cx="137162" cy="137161"/>
              </a:xfrm>
              <a:prstGeom prst="ellipse">
                <a:avLst/>
              </a:prstGeom>
              <a:solidFill>
                <a:schemeClr val="accent4"/>
              </a:solidFill>
              <a:ln w="6350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l" defTabSz="1828800">
                  <a:lnSpc>
                    <a:spcPct val="100000"/>
                  </a:lnSpc>
                  <a:defRPr sz="1100">
                    <a:solidFill>
                      <a:srgbClr val="FFFFFF"/>
                    </a:solidFill>
                  </a:defRPr>
                </a:pPr>
                <a:endParaRPr sz="2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TextBox 58"/>
            <p:cNvSpPr txBox="1"/>
            <p:nvPr/>
          </p:nvSpPr>
          <p:spPr>
            <a:xfrm>
              <a:off x="143088" y="0"/>
              <a:ext cx="981711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/>
            <a:p>
              <a:pPr algn="l" defTabSz="1828800">
                <a:lnSpc>
                  <a:spcPct val="100000"/>
                </a:lnSpc>
                <a:defRPr sz="10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 lang="en-IN" sz="2000" dirty="0">
                  <a:latin typeface="Century Gothic"/>
                  <a:sym typeface="Century Gothic"/>
                </a:rPr>
                <a:t>MILESTONE</a:t>
              </a:r>
              <a:r>
                <a:rPr sz="2200" dirty="0">
                  <a:latin typeface="Century Gothic"/>
                  <a:sym typeface="Century Gothic"/>
                </a:rPr>
                <a:t> </a:t>
              </a:r>
              <a:r>
                <a:rPr dirty="0">
                  <a:latin typeface="Century Gothic"/>
                  <a:sym typeface="Century Gothic"/>
                </a:rPr>
                <a:t>1</a:t>
              </a:r>
            </a:p>
          </p:txBody>
        </p:sp>
        <p:sp>
          <p:nvSpPr>
            <p:cNvPr id="162" name="TextBox 60"/>
            <p:cNvSpPr txBox="1"/>
            <p:nvPr/>
          </p:nvSpPr>
          <p:spPr>
            <a:xfrm>
              <a:off x="143087" y="254000"/>
              <a:ext cx="1202764" cy="553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>
                <a:defRPr sz="1000"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 algn="l" defTabSz="1828800">
                <a:lnSpc>
                  <a:spcPct val="100000"/>
                </a:lnSpc>
              </a:pPr>
              <a:r>
                <a:rPr lang="en-IN" sz="2000" b="1" dirty="0">
                  <a:latin typeface="Calibri"/>
                </a:rPr>
                <a:t>Planning and Requirements Gathering </a:t>
              </a:r>
              <a:endParaRPr sz="2000" dirty="0">
                <a:latin typeface="Calibri"/>
              </a:endParaRPr>
            </a:p>
          </p:txBody>
        </p:sp>
      </p:grpSp>
      <p:grpSp>
        <p:nvGrpSpPr>
          <p:cNvPr id="169" name="Group 60"/>
          <p:cNvGrpSpPr/>
          <p:nvPr/>
        </p:nvGrpSpPr>
        <p:grpSpPr>
          <a:xfrm>
            <a:off x="8817675" y="1821357"/>
            <a:ext cx="2249598" cy="5203558"/>
            <a:chOff x="0" y="0"/>
            <a:chExt cx="1124798" cy="2601777"/>
          </a:xfrm>
        </p:grpSpPr>
        <p:grpSp>
          <p:nvGrpSpPr>
            <p:cNvPr id="166" name="Group 73"/>
            <p:cNvGrpSpPr/>
            <p:nvPr/>
          </p:nvGrpSpPr>
          <p:grpSpPr>
            <a:xfrm>
              <a:off x="0" y="20812"/>
              <a:ext cx="137161" cy="2580965"/>
              <a:chOff x="0" y="0"/>
              <a:chExt cx="137160" cy="2580963"/>
            </a:xfrm>
          </p:grpSpPr>
          <p:sp>
            <p:nvSpPr>
              <p:cNvPr id="164" name="Straight Connector 88"/>
              <p:cNvSpPr/>
              <p:nvPr/>
            </p:nvSpPr>
            <p:spPr>
              <a:xfrm flipH="1">
                <a:off x="71967" y="-1"/>
                <a:ext cx="1" cy="2508010"/>
              </a:xfrm>
              <a:prstGeom prst="line">
                <a:avLst/>
              </a:prstGeom>
              <a:noFill/>
              <a:ln w="44450" cap="rnd">
                <a:solidFill>
                  <a:srgbClr val="DFA800"/>
                </a:solidFill>
                <a:prstDash val="sysDot"/>
                <a:miter lim="800000"/>
              </a:ln>
              <a:effectLst/>
            </p:spPr>
            <p:txBody>
              <a:bodyPr wrap="square" lIns="91438" tIns="91438" rIns="91438" bIns="91438" numCol="1" anchor="t">
                <a:noAutofit/>
              </a:bodyPr>
              <a:lstStyle/>
              <a:p>
                <a:pPr algn="l" defTabSz="1828800">
                  <a:lnSpc>
                    <a:spcPct val="100000"/>
                  </a:lnSpc>
                </a:pPr>
                <a:endParaRPr sz="36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Oval 89"/>
              <p:cNvSpPr/>
              <p:nvPr/>
            </p:nvSpPr>
            <p:spPr>
              <a:xfrm>
                <a:off x="-1" y="2443802"/>
                <a:ext cx="137162" cy="137161"/>
              </a:xfrm>
              <a:prstGeom prst="ellipse">
                <a:avLst/>
              </a:prstGeom>
              <a:solidFill>
                <a:schemeClr val="accent4"/>
              </a:solidFill>
              <a:ln w="6350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l" defTabSz="1828800">
                  <a:lnSpc>
                    <a:spcPct val="100000"/>
                  </a:lnSpc>
                  <a:defRPr sz="1100">
                    <a:solidFill>
                      <a:srgbClr val="FFFFFF"/>
                    </a:solidFill>
                  </a:defRPr>
                </a:pPr>
                <a:endParaRPr sz="2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7" name="TextBox 64"/>
            <p:cNvSpPr txBox="1"/>
            <p:nvPr/>
          </p:nvSpPr>
          <p:spPr>
            <a:xfrm>
              <a:off x="143087" y="0"/>
              <a:ext cx="981711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/>
            <a:p>
              <a:pPr algn="l" defTabSz="1828800">
                <a:lnSpc>
                  <a:spcPct val="100000"/>
                </a:lnSpc>
                <a:defRPr sz="10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 sz="2000">
                  <a:latin typeface="Century Gothic"/>
                  <a:sym typeface="Century Gothic"/>
                </a:rPr>
                <a:t>MILESTONE</a:t>
              </a:r>
              <a:r>
                <a:rPr sz="2200">
                  <a:latin typeface="Century Gothic"/>
                  <a:sym typeface="Century Gothic"/>
                </a:rPr>
                <a:t> </a:t>
              </a:r>
              <a:r>
                <a:rPr>
                  <a:latin typeface="Century Gothic"/>
                  <a:sym typeface="Century Gothic"/>
                </a:rPr>
                <a:t>2</a:t>
              </a:r>
            </a:p>
          </p:txBody>
        </p:sp>
        <p:sp>
          <p:nvSpPr>
            <p:cNvPr id="168" name="TextBox 65"/>
            <p:cNvSpPr txBox="1"/>
            <p:nvPr/>
          </p:nvSpPr>
          <p:spPr>
            <a:xfrm>
              <a:off x="143087" y="241300"/>
              <a:ext cx="981711" cy="553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>
                <a:defRPr sz="1000"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 algn="l" defTabSz="1828800">
                <a:lnSpc>
                  <a:spcPct val="100000"/>
                </a:lnSpc>
              </a:pPr>
              <a:r>
                <a:rPr lang="en-IN" sz="2000" b="1" dirty="0">
                  <a:latin typeface="Calibri"/>
                </a:rPr>
                <a:t>User Management Module</a:t>
              </a:r>
              <a:endParaRPr sz="2000" dirty="0">
                <a:latin typeface="Calibri"/>
              </a:endParaRPr>
            </a:p>
          </p:txBody>
        </p:sp>
      </p:grpSp>
      <p:grpSp>
        <p:nvGrpSpPr>
          <p:cNvPr id="175" name="Group 61"/>
          <p:cNvGrpSpPr/>
          <p:nvPr/>
        </p:nvGrpSpPr>
        <p:grpSpPr>
          <a:xfrm>
            <a:off x="14511349" y="2110615"/>
            <a:ext cx="2249594" cy="4922126"/>
            <a:chOff x="0" y="0"/>
            <a:chExt cx="1124796" cy="2461061"/>
          </a:xfrm>
        </p:grpSpPr>
        <p:grpSp>
          <p:nvGrpSpPr>
            <p:cNvPr id="172" name="Group 68"/>
            <p:cNvGrpSpPr/>
            <p:nvPr/>
          </p:nvGrpSpPr>
          <p:grpSpPr>
            <a:xfrm>
              <a:off x="0" y="56949"/>
              <a:ext cx="137161" cy="2404112"/>
              <a:chOff x="0" y="0"/>
              <a:chExt cx="137160" cy="2404110"/>
            </a:xfrm>
          </p:grpSpPr>
          <p:sp>
            <p:nvSpPr>
              <p:cNvPr id="170" name="Straight Connector 71"/>
              <p:cNvSpPr/>
              <p:nvPr/>
            </p:nvSpPr>
            <p:spPr>
              <a:xfrm flipH="1">
                <a:off x="73235" y="0"/>
                <a:ext cx="1" cy="2324100"/>
              </a:xfrm>
              <a:prstGeom prst="line">
                <a:avLst/>
              </a:prstGeom>
              <a:noFill/>
              <a:ln w="44450" cap="rnd">
                <a:solidFill>
                  <a:srgbClr val="DFA800"/>
                </a:solidFill>
                <a:prstDash val="sysDot"/>
                <a:miter lim="800000"/>
              </a:ln>
              <a:effectLst/>
            </p:spPr>
            <p:txBody>
              <a:bodyPr wrap="square" lIns="91438" tIns="91438" rIns="91438" bIns="91438" numCol="1" anchor="t">
                <a:noAutofit/>
              </a:bodyPr>
              <a:lstStyle/>
              <a:p>
                <a:pPr algn="l" defTabSz="1828800">
                  <a:lnSpc>
                    <a:spcPct val="100000"/>
                  </a:lnSpc>
                </a:pPr>
                <a:endParaRPr sz="36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Oval 72"/>
              <p:cNvSpPr/>
              <p:nvPr/>
            </p:nvSpPr>
            <p:spPr>
              <a:xfrm>
                <a:off x="-1" y="2266950"/>
                <a:ext cx="137162" cy="137161"/>
              </a:xfrm>
              <a:prstGeom prst="ellipse">
                <a:avLst/>
              </a:prstGeom>
              <a:solidFill>
                <a:schemeClr val="accent4"/>
              </a:solidFill>
              <a:ln w="6350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l" defTabSz="1828800">
                  <a:lnSpc>
                    <a:spcPct val="100000"/>
                  </a:lnSpc>
                  <a:defRPr sz="1100">
                    <a:solidFill>
                      <a:srgbClr val="FFFFFF"/>
                    </a:solidFill>
                  </a:defRPr>
                </a:pPr>
                <a:endParaRPr sz="2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" name="TextBox 72"/>
            <p:cNvSpPr txBox="1"/>
            <p:nvPr/>
          </p:nvSpPr>
          <p:spPr>
            <a:xfrm>
              <a:off x="143085" y="0"/>
              <a:ext cx="981711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/>
            <a:p>
              <a:pPr algn="l" defTabSz="1828800">
                <a:lnSpc>
                  <a:spcPct val="100000"/>
                </a:lnSpc>
                <a:defRPr sz="10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 sz="2000">
                  <a:latin typeface="Century Gothic"/>
                  <a:sym typeface="Century Gothic"/>
                </a:rPr>
                <a:t>MILESTONE</a:t>
              </a:r>
              <a:r>
                <a:rPr sz="2200">
                  <a:latin typeface="Century Gothic"/>
                  <a:sym typeface="Century Gothic"/>
                </a:rPr>
                <a:t> </a:t>
              </a:r>
              <a:r>
                <a:rPr>
                  <a:latin typeface="Century Gothic"/>
                  <a:sym typeface="Century Gothic"/>
                </a:rPr>
                <a:t>3</a:t>
              </a:r>
            </a:p>
          </p:txBody>
        </p:sp>
        <p:sp>
          <p:nvSpPr>
            <p:cNvPr id="174" name="TextBox 73"/>
            <p:cNvSpPr txBox="1"/>
            <p:nvPr/>
          </p:nvSpPr>
          <p:spPr>
            <a:xfrm>
              <a:off x="143085" y="241300"/>
              <a:ext cx="981711" cy="553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>
                <a:defRPr sz="1000"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 algn="l" defTabSz="1828800">
                <a:lnSpc>
                  <a:spcPct val="100000"/>
                </a:lnSpc>
              </a:pPr>
              <a:r>
                <a:rPr lang="en-IN" sz="2000" b="1" dirty="0">
                  <a:latin typeface="Calibri"/>
                </a:rPr>
                <a:t>Menu Management Module</a:t>
              </a:r>
              <a:endParaRPr sz="2000" dirty="0">
                <a:latin typeface="Calibri"/>
              </a:endParaRPr>
            </a:p>
          </p:txBody>
        </p:sp>
      </p:grpSp>
      <p:grpSp>
        <p:nvGrpSpPr>
          <p:cNvPr id="181" name="Group 62"/>
          <p:cNvGrpSpPr/>
          <p:nvPr/>
        </p:nvGrpSpPr>
        <p:grpSpPr>
          <a:xfrm>
            <a:off x="20176245" y="2748995"/>
            <a:ext cx="2246778" cy="4283290"/>
            <a:chOff x="0" y="0"/>
            <a:chExt cx="1123387" cy="2141643"/>
          </a:xfrm>
        </p:grpSpPr>
        <p:grpSp>
          <p:nvGrpSpPr>
            <p:cNvPr id="178" name="Group 63"/>
            <p:cNvGrpSpPr/>
            <p:nvPr/>
          </p:nvGrpSpPr>
          <p:grpSpPr>
            <a:xfrm>
              <a:off x="0" y="63499"/>
              <a:ext cx="137161" cy="2078144"/>
              <a:chOff x="0" y="0"/>
              <a:chExt cx="137160" cy="2078142"/>
            </a:xfrm>
          </p:grpSpPr>
          <p:sp>
            <p:nvSpPr>
              <p:cNvPr id="176" name="Straight Connector 66"/>
              <p:cNvSpPr/>
              <p:nvPr/>
            </p:nvSpPr>
            <p:spPr>
              <a:xfrm flipH="1">
                <a:off x="71826" y="0"/>
                <a:ext cx="1" cy="2006600"/>
              </a:xfrm>
              <a:prstGeom prst="line">
                <a:avLst/>
              </a:prstGeom>
              <a:noFill/>
              <a:ln w="44450" cap="rnd">
                <a:solidFill>
                  <a:srgbClr val="DFA800"/>
                </a:solidFill>
                <a:prstDash val="sysDot"/>
                <a:miter lim="800000"/>
              </a:ln>
              <a:effectLst/>
            </p:spPr>
            <p:txBody>
              <a:bodyPr wrap="square" lIns="91438" tIns="91438" rIns="91438" bIns="91438" numCol="1" anchor="t">
                <a:noAutofit/>
              </a:bodyPr>
              <a:lstStyle/>
              <a:p>
                <a:pPr algn="l" defTabSz="1828800">
                  <a:lnSpc>
                    <a:spcPct val="100000"/>
                  </a:lnSpc>
                </a:pPr>
                <a:endParaRPr sz="36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Oval 67"/>
              <p:cNvSpPr/>
              <p:nvPr/>
            </p:nvSpPr>
            <p:spPr>
              <a:xfrm>
                <a:off x="-1" y="1940982"/>
                <a:ext cx="137162" cy="137161"/>
              </a:xfrm>
              <a:prstGeom prst="ellipse">
                <a:avLst/>
              </a:prstGeom>
              <a:solidFill>
                <a:schemeClr val="accent4"/>
              </a:solidFill>
              <a:ln w="6350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l" defTabSz="1828800">
                  <a:lnSpc>
                    <a:spcPct val="100000"/>
                  </a:lnSpc>
                  <a:defRPr sz="1100">
                    <a:solidFill>
                      <a:srgbClr val="FFFFFF"/>
                    </a:solidFill>
                  </a:defRPr>
                </a:pPr>
                <a:endParaRPr sz="2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9" name="TextBox 78"/>
            <p:cNvSpPr txBox="1"/>
            <p:nvPr/>
          </p:nvSpPr>
          <p:spPr>
            <a:xfrm>
              <a:off x="141676" y="0"/>
              <a:ext cx="981711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/>
            <a:p>
              <a:pPr algn="l" defTabSz="1828800">
                <a:lnSpc>
                  <a:spcPct val="100000"/>
                </a:lnSpc>
                <a:defRPr sz="10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 sz="2000">
                  <a:latin typeface="Century Gothic"/>
                  <a:sym typeface="Century Gothic"/>
                </a:rPr>
                <a:t>MILESTONE</a:t>
              </a:r>
              <a:r>
                <a:rPr sz="2200">
                  <a:latin typeface="Century Gothic"/>
                  <a:sym typeface="Century Gothic"/>
                </a:rPr>
                <a:t> </a:t>
              </a:r>
              <a:r>
                <a:rPr>
                  <a:latin typeface="Century Gothic"/>
                  <a:sym typeface="Century Gothic"/>
                </a:rPr>
                <a:t>4</a:t>
              </a:r>
            </a:p>
          </p:txBody>
        </p:sp>
        <p:sp>
          <p:nvSpPr>
            <p:cNvPr id="180" name="TextBox 79"/>
            <p:cNvSpPr txBox="1"/>
            <p:nvPr/>
          </p:nvSpPr>
          <p:spPr>
            <a:xfrm>
              <a:off x="141676" y="241299"/>
              <a:ext cx="981711" cy="553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>
                <a:defRPr sz="1000"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 algn="l" defTabSz="1828800">
                <a:lnSpc>
                  <a:spcPct val="100000"/>
                </a:lnSpc>
              </a:pPr>
              <a:r>
                <a:rPr lang="en-IN" sz="2000" b="1" dirty="0">
                  <a:latin typeface="Calibri"/>
                </a:rPr>
                <a:t>Order Management Module</a:t>
              </a:r>
              <a:endParaRPr sz="2000" dirty="0">
                <a:latin typeface="Calibri"/>
              </a:endParaRP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Box 6"/>
          <p:cNvSpPr txBox="1"/>
          <p:nvPr/>
        </p:nvSpPr>
        <p:spPr>
          <a:xfrm>
            <a:off x="482870" y="247036"/>
            <a:ext cx="1663886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38" rIns="91438">
            <a:spAutoFit/>
          </a:bodyPr>
          <a:lstStyle>
            <a:lvl1pPr>
              <a:defRPr sz="2400" b="1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l" defTabSz="1828800">
              <a:lnSpc>
                <a:spcPct val="100000"/>
              </a:lnSpc>
            </a:pPr>
            <a:r>
              <a:rPr lang="en-US" sz="4800" dirty="0">
                <a:latin typeface="Calibri"/>
              </a:rPr>
              <a:t>MULTI-STAGE MILESTONE CHART FOR INFLIGHT CATERING</a:t>
            </a:r>
          </a:p>
        </p:txBody>
      </p:sp>
      <p:grpSp>
        <p:nvGrpSpPr>
          <p:cNvPr id="186" name="Chevron 17"/>
          <p:cNvGrpSpPr/>
          <p:nvPr/>
        </p:nvGrpSpPr>
        <p:grpSpPr>
          <a:xfrm>
            <a:off x="3504162" y="12308645"/>
            <a:ext cx="5852164" cy="1169546"/>
            <a:chOff x="0" y="984"/>
            <a:chExt cx="2926080" cy="584772"/>
          </a:xfrm>
        </p:grpSpPr>
        <p:sp>
          <p:nvSpPr>
            <p:cNvPr id="184" name="Chevron"/>
            <p:cNvSpPr/>
            <p:nvPr/>
          </p:nvSpPr>
          <p:spPr>
            <a:xfrm>
              <a:off x="0" y="19049"/>
              <a:ext cx="2926080" cy="548642"/>
            </a:xfrm>
            <a:prstGeom prst="chevron">
              <a:avLst>
                <a:gd name="adj" fmla="val 50000"/>
              </a:avLst>
            </a:prstGeom>
            <a:solidFill>
              <a:srgbClr val="00BD32"/>
            </a:solidFill>
            <a:ln w="12700" cap="flat">
              <a:noFill/>
              <a:miter lim="400000"/>
            </a:ln>
            <a:effectLst>
              <a:outerShdw blurRad="50800" dist="38100" dir="8100000" rotWithShape="0">
                <a:srgbClr val="000000">
                  <a:alpha val="40000"/>
                </a:srgbClr>
              </a:outerShdw>
            </a:effectLst>
          </p:spPr>
          <p:txBody>
            <a:bodyPr wrap="square" lIns="91438" tIns="91438" rIns="91438" bIns="91438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defRPr sz="2000" b="1">
                  <a:solidFill>
                    <a:srgbClr val="FFFFFF"/>
                  </a:solidFill>
                  <a:effectLst>
                    <a:outerShdw blurRad="50800" dist="38100" dir="8100000" rotWithShape="0">
                      <a:srgbClr val="000000">
                        <a:alpha val="40000"/>
                      </a:srgbClr>
                    </a:outerShdw>
                  </a:effectLst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4000" b="1">
                <a:solidFill>
                  <a:srgbClr val="FFFFFF"/>
                </a:solidFill>
                <a:effectLst>
                  <a:outerShdw blurRad="50800" dist="38100" dir="8100000" rotWithShape="0">
                    <a:srgbClr val="000000">
                      <a:alpha val="40000"/>
                    </a:srgbClr>
                  </a:outerShdw>
                </a:effectLst>
                <a:latin typeface="Century Gothic"/>
                <a:sym typeface="Century Gothic"/>
              </a:endParaRPr>
            </a:p>
          </p:txBody>
        </p:sp>
        <p:sp>
          <p:nvSpPr>
            <p:cNvPr id="185" name="STAGE 5"/>
            <p:cNvSpPr/>
            <p:nvPr/>
          </p:nvSpPr>
          <p:spPr>
            <a:xfrm>
              <a:off x="320040" y="984"/>
              <a:ext cx="2286001" cy="584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defTabSz="1828800">
                <a:lnSpc>
                  <a:spcPct val="100000"/>
                </a:lnSpc>
                <a:defRPr sz="2000">
                  <a:solidFill>
                    <a:srgbClr val="FFFFFF"/>
                  </a:solidFill>
                  <a:effectLst>
                    <a:outerShdw blurRad="50800" dist="38100" dir="8100000" rotWithShape="0">
                      <a:srgbClr val="000000">
                        <a:alpha val="40000"/>
                      </a:srgbClr>
                    </a:outerShdw>
                  </a:effectLst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 sz="4000">
                  <a:solidFill>
                    <a:srgbClr val="FFFFFF"/>
                  </a:solidFill>
                  <a:effectLst>
                    <a:outerShdw blurRad="50800" dist="38100" dir="8100000" rotWithShape="0">
                      <a:srgbClr val="000000">
                        <a:alpha val="40000"/>
                      </a:srgbClr>
                    </a:outerShdw>
                  </a:effectLst>
                  <a:latin typeface="Century Gothic"/>
                  <a:sym typeface="Century Gothic"/>
                </a:rPr>
                <a:t>STAGE </a:t>
              </a:r>
              <a:r>
                <a:rPr sz="6400" b="1">
                  <a:solidFill>
                    <a:srgbClr val="FFFFFF"/>
                  </a:solidFill>
                  <a:effectLst>
                    <a:outerShdw blurRad="50800" dist="38100" dir="8100000" rotWithShape="0">
                      <a:srgbClr val="000000">
                        <a:alpha val="40000"/>
                      </a:srgbClr>
                    </a:outerShdw>
                  </a:effectLst>
                  <a:latin typeface="Century Gothic"/>
                  <a:sym typeface="Century Gothic"/>
                </a:rPr>
                <a:t>5</a:t>
              </a:r>
            </a:p>
          </p:txBody>
        </p:sp>
      </p:grpSp>
      <p:grpSp>
        <p:nvGrpSpPr>
          <p:cNvPr id="189" name="Chevron 18"/>
          <p:cNvGrpSpPr/>
          <p:nvPr/>
        </p:nvGrpSpPr>
        <p:grpSpPr>
          <a:xfrm>
            <a:off x="9407122" y="12308645"/>
            <a:ext cx="5852164" cy="1169546"/>
            <a:chOff x="0" y="984"/>
            <a:chExt cx="2926080" cy="584772"/>
          </a:xfrm>
        </p:grpSpPr>
        <p:sp>
          <p:nvSpPr>
            <p:cNvPr id="187" name="Chevron"/>
            <p:cNvSpPr/>
            <p:nvPr/>
          </p:nvSpPr>
          <p:spPr>
            <a:xfrm>
              <a:off x="0" y="19049"/>
              <a:ext cx="2926080" cy="548642"/>
            </a:xfrm>
            <a:prstGeom prst="chevron">
              <a:avLst>
                <a:gd name="adj" fmla="val 50000"/>
              </a:avLst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50800" dist="38100" dir="8100000" rotWithShape="0">
                <a:srgbClr val="000000">
                  <a:alpha val="40000"/>
                </a:srgbClr>
              </a:outerShdw>
            </a:effectLst>
          </p:spPr>
          <p:txBody>
            <a:bodyPr wrap="square" lIns="91438" tIns="91438" rIns="91438" bIns="91438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defRPr sz="2000" b="1">
                  <a:solidFill>
                    <a:srgbClr val="FFFFFF"/>
                  </a:solidFill>
                  <a:effectLst>
                    <a:outerShdw blurRad="50800" dist="38100" dir="8100000" rotWithShape="0">
                      <a:srgbClr val="000000">
                        <a:alpha val="40000"/>
                      </a:srgbClr>
                    </a:outerShdw>
                  </a:effectLst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4000" b="1">
                <a:solidFill>
                  <a:srgbClr val="FFFFFF"/>
                </a:solidFill>
                <a:effectLst>
                  <a:outerShdw blurRad="50800" dist="38100" dir="8100000" rotWithShape="0">
                    <a:srgbClr val="000000">
                      <a:alpha val="40000"/>
                    </a:srgbClr>
                  </a:outerShdw>
                </a:effectLst>
                <a:latin typeface="Century Gothic"/>
                <a:sym typeface="Century Gothic"/>
              </a:endParaRPr>
            </a:p>
          </p:txBody>
        </p:sp>
        <p:sp>
          <p:nvSpPr>
            <p:cNvPr id="188" name="STAGE 6"/>
            <p:cNvSpPr/>
            <p:nvPr/>
          </p:nvSpPr>
          <p:spPr>
            <a:xfrm>
              <a:off x="320040" y="984"/>
              <a:ext cx="2286001" cy="584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defTabSz="1828800">
                <a:lnSpc>
                  <a:spcPct val="100000"/>
                </a:lnSpc>
                <a:defRPr sz="2000">
                  <a:solidFill>
                    <a:srgbClr val="FFFFFF"/>
                  </a:solidFill>
                  <a:effectLst>
                    <a:outerShdw blurRad="50800" dist="38100" dir="8100000" rotWithShape="0">
                      <a:srgbClr val="000000">
                        <a:alpha val="40000"/>
                      </a:srgbClr>
                    </a:outerShdw>
                  </a:effectLst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 sz="4000">
                  <a:solidFill>
                    <a:srgbClr val="FFFFFF"/>
                  </a:solidFill>
                  <a:effectLst>
                    <a:outerShdw blurRad="50800" dist="38100" dir="8100000" rotWithShape="0">
                      <a:srgbClr val="000000">
                        <a:alpha val="40000"/>
                      </a:srgbClr>
                    </a:outerShdw>
                  </a:effectLst>
                  <a:latin typeface="Century Gothic"/>
                  <a:sym typeface="Century Gothic"/>
                </a:rPr>
                <a:t>STAGE </a:t>
              </a:r>
              <a:r>
                <a:rPr sz="6400" b="1">
                  <a:solidFill>
                    <a:srgbClr val="FFFFFF"/>
                  </a:solidFill>
                  <a:effectLst>
                    <a:outerShdw blurRad="50800" dist="38100" dir="8100000" rotWithShape="0">
                      <a:srgbClr val="000000">
                        <a:alpha val="40000"/>
                      </a:srgbClr>
                    </a:outerShdw>
                  </a:effectLst>
                  <a:latin typeface="Century Gothic"/>
                  <a:sym typeface="Century Gothic"/>
                </a:rPr>
                <a:t>6</a:t>
              </a:r>
            </a:p>
          </p:txBody>
        </p:sp>
      </p:grpSp>
      <p:grpSp>
        <p:nvGrpSpPr>
          <p:cNvPr id="192" name="Chevron 19"/>
          <p:cNvGrpSpPr/>
          <p:nvPr/>
        </p:nvGrpSpPr>
        <p:grpSpPr>
          <a:xfrm>
            <a:off x="15310085" y="12344774"/>
            <a:ext cx="5852162" cy="1097286"/>
            <a:chOff x="0" y="19049"/>
            <a:chExt cx="2926080" cy="548642"/>
          </a:xfrm>
        </p:grpSpPr>
        <p:sp>
          <p:nvSpPr>
            <p:cNvPr id="190" name="Chevron"/>
            <p:cNvSpPr/>
            <p:nvPr/>
          </p:nvSpPr>
          <p:spPr>
            <a:xfrm>
              <a:off x="0" y="19049"/>
              <a:ext cx="2926080" cy="548642"/>
            </a:xfrm>
            <a:prstGeom prst="chevron">
              <a:avLst>
                <a:gd name="adj" fmla="val 50000"/>
              </a:avLst>
            </a:prstGeom>
            <a:solidFill>
              <a:srgbClr val="8497B0"/>
            </a:solidFill>
            <a:ln w="12700" cap="flat">
              <a:noFill/>
              <a:miter lim="400000"/>
            </a:ln>
            <a:effectLst>
              <a:outerShdw blurRad="50800" dist="38100" dir="8100000" rotWithShape="0">
                <a:srgbClr val="000000">
                  <a:alpha val="40000"/>
                </a:srgbClr>
              </a:outerShdw>
            </a:effectLst>
          </p:spPr>
          <p:txBody>
            <a:bodyPr wrap="square" lIns="91438" tIns="91438" rIns="91438" bIns="91438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defRPr sz="2000" b="1">
                  <a:solidFill>
                    <a:srgbClr val="FFFFFF"/>
                  </a:solidFill>
                  <a:effectLst>
                    <a:outerShdw blurRad="50800" dist="38100" dir="8100000" rotWithShape="0">
                      <a:srgbClr val="000000">
                        <a:alpha val="40000"/>
                      </a:srgbClr>
                    </a:outerShdw>
                  </a:effectLst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4000" b="1">
                <a:solidFill>
                  <a:srgbClr val="FFFFFF"/>
                </a:solidFill>
                <a:effectLst>
                  <a:outerShdw blurRad="50800" dist="38100" dir="8100000" rotWithShape="0">
                    <a:srgbClr val="000000">
                      <a:alpha val="40000"/>
                    </a:srgbClr>
                  </a:outerShdw>
                </a:effectLst>
                <a:latin typeface="Century Gothic"/>
                <a:sym typeface="Century Gothic"/>
              </a:endParaRPr>
            </a:p>
          </p:txBody>
        </p:sp>
        <p:sp>
          <p:nvSpPr>
            <p:cNvPr id="191" name="STAGE 7"/>
            <p:cNvSpPr/>
            <p:nvPr/>
          </p:nvSpPr>
          <p:spPr>
            <a:xfrm>
              <a:off x="320040" y="93317"/>
              <a:ext cx="2286001" cy="40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defTabSz="1828800">
                <a:lnSpc>
                  <a:spcPct val="100000"/>
                </a:lnSpc>
                <a:defRPr sz="2000">
                  <a:solidFill>
                    <a:srgbClr val="FFFFFF"/>
                  </a:solidFill>
                  <a:effectLst>
                    <a:outerShdw blurRad="50800" dist="38100" dir="8100000" rotWithShape="0">
                      <a:srgbClr val="000000">
                        <a:alpha val="40000"/>
                      </a:srgbClr>
                    </a:outerShdw>
                  </a:effectLst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 lang="en-IN" sz="4000" dirty="0">
                  <a:solidFill>
                    <a:srgbClr val="FFFFFF"/>
                  </a:solidFill>
                  <a:effectLst>
                    <a:outerShdw blurRad="50800" dist="38100" dir="8100000" rotWithShape="0">
                      <a:srgbClr val="000000">
                        <a:alpha val="40000"/>
                      </a:srgbClr>
                    </a:outerShdw>
                  </a:effectLst>
                  <a:latin typeface="Century Gothic"/>
                  <a:sym typeface="Century Gothic"/>
                </a:rPr>
                <a:t>FINAL </a:t>
              </a:r>
              <a:r>
                <a:rPr sz="4000" dirty="0">
                  <a:solidFill>
                    <a:srgbClr val="FFFFFF"/>
                  </a:solidFill>
                  <a:effectLst>
                    <a:outerShdw blurRad="50800" dist="38100" dir="8100000" rotWithShape="0">
                      <a:srgbClr val="000000">
                        <a:alpha val="40000"/>
                      </a:srgbClr>
                    </a:outerShdw>
                  </a:effectLst>
                  <a:latin typeface="Century Gothic"/>
                  <a:sym typeface="Century Gothic"/>
                </a:rPr>
                <a:t>STAGE </a:t>
              </a:r>
              <a:endParaRPr sz="6400" b="1" dirty="0">
                <a:solidFill>
                  <a:srgbClr val="FFFFFF"/>
                </a:solidFill>
                <a:effectLst>
                  <a:outerShdw blurRad="50800" dist="38100" dir="8100000" rotWithShape="0">
                    <a:srgbClr val="000000">
                      <a:alpha val="40000"/>
                    </a:srgbClr>
                  </a:outerShdw>
                </a:effectLst>
                <a:latin typeface="Century Gothic"/>
                <a:sym typeface="Century Gothic"/>
              </a:endParaRPr>
            </a:p>
          </p:txBody>
        </p:sp>
      </p:grpSp>
      <p:sp>
        <p:nvSpPr>
          <p:cNvPr id="196" name="Notched Right Arrow 21"/>
          <p:cNvSpPr/>
          <p:nvPr/>
        </p:nvSpPr>
        <p:spPr>
          <a:xfrm>
            <a:off x="863379" y="6061041"/>
            <a:ext cx="23522118" cy="1676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20760" y="5400"/>
                </a:lnTo>
                <a:lnTo>
                  <a:pt x="20760" y="0"/>
                </a:lnTo>
                <a:lnTo>
                  <a:pt x="21600" y="10800"/>
                </a:lnTo>
                <a:lnTo>
                  <a:pt x="20760" y="21600"/>
                </a:lnTo>
                <a:lnTo>
                  <a:pt x="20760" y="16200"/>
                </a:lnTo>
                <a:lnTo>
                  <a:pt x="0" y="16200"/>
                </a:lnTo>
                <a:lnTo>
                  <a:pt x="420" y="10800"/>
                </a:lnTo>
                <a:close/>
              </a:path>
            </a:pathLst>
          </a:custGeom>
          <a:gradFill>
            <a:gsLst>
              <a:gs pos="0">
                <a:srgbClr val="00BD32"/>
              </a:gs>
              <a:gs pos="30000">
                <a:srgbClr val="92D050"/>
              </a:gs>
              <a:gs pos="61000">
                <a:srgbClr val="8497B0"/>
              </a:gs>
              <a:gs pos="100000">
                <a:srgbClr val="44546A"/>
              </a:gs>
            </a:gsLst>
            <a:path>
              <a:fillToRect l="-107" t="50000" r="100107" b="50000"/>
            </a:path>
          </a:gradFill>
          <a:ln w="12700">
            <a:miter lim="400000"/>
          </a:ln>
        </p:spPr>
        <p:txBody>
          <a:bodyPr lIns="91438" rIns="91438" anchor="ctr"/>
          <a:lstStyle/>
          <a:p>
            <a:pPr algn="l" defTabSz="1828800">
              <a:lnSpc>
                <a:spcPct val="100000"/>
              </a:lnSpc>
              <a:defRPr sz="1100">
                <a:solidFill>
                  <a:srgbClr val="FFFFFF"/>
                </a:solidFill>
              </a:defRPr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traight Connector 22"/>
          <p:cNvSpPr/>
          <p:nvPr/>
        </p:nvSpPr>
        <p:spPr>
          <a:xfrm flipH="1">
            <a:off x="4469363" y="6986225"/>
            <a:ext cx="1918" cy="1097282"/>
          </a:xfrm>
          <a:prstGeom prst="line">
            <a:avLst/>
          </a:prstGeom>
          <a:ln w="28575">
            <a:solidFill>
              <a:srgbClr val="BFBFBF"/>
            </a:solidFill>
            <a:prstDash val="sysDot"/>
            <a:miter/>
          </a:ln>
        </p:spPr>
        <p:txBody>
          <a:bodyPr lIns="91438" rIns="91438"/>
          <a:lstStyle/>
          <a:p>
            <a:pPr algn="l" defTabSz="1828800">
              <a:lnSpc>
                <a:spcPct val="100000"/>
              </a:lnSpc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traight Connector 23"/>
          <p:cNvSpPr/>
          <p:nvPr/>
        </p:nvSpPr>
        <p:spPr>
          <a:xfrm flipH="1">
            <a:off x="6363933" y="6986223"/>
            <a:ext cx="1914" cy="1645922"/>
          </a:xfrm>
          <a:prstGeom prst="line">
            <a:avLst/>
          </a:prstGeom>
          <a:ln w="28575">
            <a:solidFill>
              <a:srgbClr val="BFBFBF"/>
            </a:solidFill>
            <a:prstDash val="sysDot"/>
            <a:miter/>
          </a:ln>
        </p:spPr>
        <p:txBody>
          <a:bodyPr lIns="91438" rIns="91438"/>
          <a:lstStyle/>
          <a:p>
            <a:pPr algn="l" defTabSz="1828800">
              <a:lnSpc>
                <a:spcPct val="100000"/>
              </a:lnSpc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traight Connector 24"/>
          <p:cNvSpPr/>
          <p:nvPr/>
        </p:nvSpPr>
        <p:spPr>
          <a:xfrm flipH="1">
            <a:off x="8258501" y="6986224"/>
            <a:ext cx="1914" cy="2011680"/>
          </a:xfrm>
          <a:prstGeom prst="line">
            <a:avLst/>
          </a:prstGeom>
          <a:ln w="28575">
            <a:solidFill>
              <a:srgbClr val="BFBFBF"/>
            </a:solidFill>
            <a:prstDash val="sysDot"/>
            <a:miter/>
          </a:ln>
        </p:spPr>
        <p:txBody>
          <a:bodyPr lIns="91438" rIns="91438"/>
          <a:lstStyle/>
          <a:p>
            <a:pPr algn="l" defTabSz="1828800">
              <a:lnSpc>
                <a:spcPct val="100000"/>
              </a:lnSpc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traight Connector 25"/>
          <p:cNvSpPr/>
          <p:nvPr/>
        </p:nvSpPr>
        <p:spPr>
          <a:xfrm flipH="1">
            <a:off x="10153066" y="6986223"/>
            <a:ext cx="1916" cy="2377442"/>
          </a:xfrm>
          <a:prstGeom prst="line">
            <a:avLst/>
          </a:prstGeom>
          <a:ln w="28575">
            <a:solidFill>
              <a:srgbClr val="BFBFBF"/>
            </a:solidFill>
            <a:prstDash val="sysDot"/>
            <a:miter/>
          </a:ln>
        </p:spPr>
        <p:txBody>
          <a:bodyPr lIns="91438" rIns="91438"/>
          <a:lstStyle/>
          <a:p>
            <a:pPr algn="l" defTabSz="1828800">
              <a:lnSpc>
                <a:spcPct val="100000"/>
              </a:lnSpc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traight Connector 26"/>
          <p:cNvSpPr/>
          <p:nvPr/>
        </p:nvSpPr>
        <p:spPr>
          <a:xfrm flipH="1">
            <a:off x="12047634" y="6986222"/>
            <a:ext cx="1916" cy="2743204"/>
          </a:xfrm>
          <a:prstGeom prst="line">
            <a:avLst/>
          </a:prstGeom>
          <a:ln w="28575">
            <a:solidFill>
              <a:srgbClr val="BFBFBF"/>
            </a:solidFill>
            <a:prstDash val="sysDot"/>
            <a:miter/>
          </a:ln>
        </p:spPr>
        <p:txBody>
          <a:bodyPr lIns="91438" rIns="91438"/>
          <a:lstStyle/>
          <a:p>
            <a:pPr algn="l" defTabSz="1828800">
              <a:lnSpc>
                <a:spcPct val="100000"/>
              </a:lnSpc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traight Connector 27"/>
          <p:cNvSpPr/>
          <p:nvPr/>
        </p:nvSpPr>
        <p:spPr>
          <a:xfrm flipH="1">
            <a:off x="13942204" y="6986225"/>
            <a:ext cx="1916" cy="3108962"/>
          </a:xfrm>
          <a:prstGeom prst="line">
            <a:avLst/>
          </a:prstGeom>
          <a:ln w="28575">
            <a:solidFill>
              <a:srgbClr val="BFBFBF"/>
            </a:solidFill>
            <a:prstDash val="sysDot"/>
            <a:miter/>
          </a:ln>
        </p:spPr>
        <p:txBody>
          <a:bodyPr lIns="91438" rIns="91438"/>
          <a:lstStyle/>
          <a:p>
            <a:pPr algn="l" defTabSz="1828800">
              <a:lnSpc>
                <a:spcPct val="100000"/>
              </a:lnSpc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traight Connector 28"/>
          <p:cNvSpPr/>
          <p:nvPr/>
        </p:nvSpPr>
        <p:spPr>
          <a:xfrm flipH="1">
            <a:off x="15836772" y="6986225"/>
            <a:ext cx="1916" cy="1097282"/>
          </a:xfrm>
          <a:prstGeom prst="line">
            <a:avLst/>
          </a:prstGeom>
          <a:ln w="28575">
            <a:solidFill>
              <a:srgbClr val="BFBFBF"/>
            </a:solidFill>
            <a:prstDash val="sysDot"/>
            <a:miter/>
          </a:ln>
        </p:spPr>
        <p:txBody>
          <a:bodyPr lIns="91438" rIns="91438"/>
          <a:lstStyle/>
          <a:p>
            <a:pPr algn="l" defTabSz="1828800">
              <a:lnSpc>
                <a:spcPct val="100000"/>
              </a:lnSpc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traight Connector 29"/>
          <p:cNvSpPr/>
          <p:nvPr/>
        </p:nvSpPr>
        <p:spPr>
          <a:xfrm flipH="1">
            <a:off x="17731338" y="6986223"/>
            <a:ext cx="1916" cy="1645922"/>
          </a:xfrm>
          <a:prstGeom prst="line">
            <a:avLst/>
          </a:prstGeom>
          <a:ln w="28575">
            <a:solidFill>
              <a:srgbClr val="BFBFBF"/>
            </a:solidFill>
            <a:prstDash val="sysDot"/>
            <a:miter/>
          </a:ln>
        </p:spPr>
        <p:txBody>
          <a:bodyPr lIns="91438" rIns="91438"/>
          <a:lstStyle/>
          <a:p>
            <a:pPr algn="l" defTabSz="1828800">
              <a:lnSpc>
                <a:spcPct val="100000"/>
              </a:lnSpc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traight Connector 30"/>
          <p:cNvSpPr/>
          <p:nvPr/>
        </p:nvSpPr>
        <p:spPr>
          <a:xfrm flipH="1">
            <a:off x="19625906" y="6986224"/>
            <a:ext cx="1916" cy="2011680"/>
          </a:xfrm>
          <a:prstGeom prst="line">
            <a:avLst/>
          </a:prstGeom>
          <a:ln w="28575">
            <a:solidFill>
              <a:srgbClr val="BFBFBF"/>
            </a:solidFill>
            <a:prstDash val="sysDot"/>
            <a:miter/>
          </a:ln>
        </p:spPr>
        <p:txBody>
          <a:bodyPr lIns="91438" rIns="91438"/>
          <a:lstStyle/>
          <a:p>
            <a:pPr algn="l" defTabSz="1828800">
              <a:lnSpc>
                <a:spcPct val="100000"/>
              </a:lnSpc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Oval 34"/>
          <p:cNvSpPr/>
          <p:nvPr/>
        </p:nvSpPr>
        <p:spPr>
          <a:xfrm>
            <a:off x="4189963" y="6632541"/>
            <a:ext cx="533402" cy="533402"/>
          </a:xfrm>
          <a:prstGeom prst="ellipse">
            <a:avLst/>
          </a:prstGeom>
          <a:solidFill>
            <a:srgbClr val="FFFFFF"/>
          </a:solidFill>
          <a:ln w="6350">
            <a:solidFill>
              <a:srgbClr val="BFBFBF"/>
            </a:solidFill>
            <a:miter/>
          </a:ln>
          <a:effectLst>
            <a:outerShdw blurRad="38100" dist="23000" dir="5400000" rotWithShape="0">
              <a:srgbClr val="BFBFBF">
                <a:alpha val="35000"/>
              </a:srgbClr>
            </a:outerShdw>
          </a:effectLst>
        </p:spPr>
        <p:txBody>
          <a:bodyPr lIns="91438" rIns="91438" anchor="ctr"/>
          <a:lstStyle/>
          <a:p>
            <a:pPr algn="l" defTabSz="1828800">
              <a:lnSpc>
                <a:spcPct val="100000"/>
              </a:lnSpc>
              <a:defRPr sz="1100">
                <a:solidFill>
                  <a:srgbClr val="FFFFFF"/>
                </a:solidFill>
              </a:defRPr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Oval 35"/>
          <p:cNvSpPr/>
          <p:nvPr/>
        </p:nvSpPr>
        <p:spPr>
          <a:xfrm>
            <a:off x="6084533" y="6632541"/>
            <a:ext cx="533402" cy="533402"/>
          </a:xfrm>
          <a:prstGeom prst="ellipse">
            <a:avLst/>
          </a:prstGeom>
          <a:solidFill>
            <a:srgbClr val="FFFFFF"/>
          </a:solidFill>
          <a:ln w="6350">
            <a:solidFill>
              <a:srgbClr val="BFBFBF"/>
            </a:solidFill>
            <a:miter/>
          </a:ln>
          <a:effectLst>
            <a:outerShdw blurRad="38100" dist="23000" dir="5400000" rotWithShape="0">
              <a:srgbClr val="BFBFBF">
                <a:alpha val="35000"/>
              </a:srgbClr>
            </a:outerShdw>
          </a:effectLst>
        </p:spPr>
        <p:txBody>
          <a:bodyPr lIns="91438" rIns="91438" anchor="ctr"/>
          <a:lstStyle/>
          <a:p>
            <a:pPr algn="l" defTabSz="1828800">
              <a:lnSpc>
                <a:spcPct val="100000"/>
              </a:lnSpc>
              <a:defRPr sz="1100">
                <a:solidFill>
                  <a:srgbClr val="FFFFFF"/>
                </a:solidFill>
              </a:defRPr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Oval 36"/>
          <p:cNvSpPr/>
          <p:nvPr/>
        </p:nvSpPr>
        <p:spPr>
          <a:xfrm>
            <a:off x="7979101" y="6632541"/>
            <a:ext cx="533402" cy="533402"/>
          </a:xfrm>
          <a:prstGeom prst="ellipse">
            <a:avLst/>
          </a:prstGeom>
          <a:solidFill>
            <a:srgbClr val="FFFFFF"/>
          </a:solidFill>
          <a:ln w="6350">
            <a:solidFill>
              <a:srgbClr val="BFBFBF"/>
            </a:solidFill>
            <a:miter/>
          </a:ln>
          <a:effectLst>
            <a:outerShdw blurRad="38100" dist="23000" dir="5400000" rotWithShape="0">
              <a:srgbClr val="BFBFBF">
                <a:alpha val="35000"/>
              </a:srgbClr>
            </a:outerShdw>
          </a:effectLst>
        </p:spPr>
        <p:txBody>
          <a:bodyPr lIns="91438" rIns="91438" anchor="ctr"/>
          <a:lstStyle/>
          <a:p>
            <a:pPr algn="l" defTabSz="1828800">
              <a:lnSpc>
                <a:spcPct val="100000"/>
              </a:lnSpc>
              <a:defRPr sz="1100">
                <a:solidFill>
                  <a:srgbClr val="FFFFFF"/>
                </a:solidFill>
              </a:defRPr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Oval 37"/>
          <p:cNvSpPr/>
          <p:nvPr/>
        </p:nvSpPr>
        <p:spPr>
          <a:xfrm>
            <a:off x="9873667" y="6632541"/>
            <a:ext cx="533402" cy="533402"/>
          </a:xfrm>
          <a:prstGeom prst="ellipse">
            <a:avLst/>
          </a:prstGeom>
          <a:solidFill>
            <a:srgbClr val="FFFFFF"/>
          </a:solidFill>
          <a:ln w="6350">
            <a:solidFill>
              <a:srgbClr val="BFBFBF"/>
            </a:solidFill>
            <a:miter/>
          </a:ln>
          <a:effectLst>
            <a:outerShdw blurRad="38100" dist="23000" dir="5400000" rotWithShape="0">
              <a:srgbClr val="BFBFBF">
                <a:alpha val="35000"/>
              </a:srgbClr>
            </a:outerShdw>
          </a:effectLst>
        </p:spPr>
        <p:txBody>
          <a:bodyPr lIns="91438" rIns="91438" anchor="ctr"/>
          <a:lstStyle/>
          <a:p>
            <a:pPr algn="l" defTabSz="1828800">
              <a:lnSpc>
                <a:spcPct val="100000"/>
              </a:lnSpc>
              <a:defRPr sz="1100">
                <a:solidFill>
                  <a:srgbClr val="FFFFFF"/>
                </a:solidFill>
              </a:defRPr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Oval 38"/>
          <p:cNvSpPr/>
          <p:nvPr/>
        </p:nvSpPr>
        <p:spPr>
          <a:xfrm>
            <a:off x="11768235" y="6632541"/>
            <a:ext cx="533402" cy="533402"/>
          </a:xfrm>
          <a:prstGeom prst="ellipse">
            <a:avLst/>
          </a:prstGeom>
          <a:solidFill>
            <a:srgbClr val="FFFFFF"/>
          </a:solidFill>
          <a:ln w="6350">
            <a:solidFill>
              <a:srgbClr val="BFBFBF"/>
            </a:solidFill>
            <a:miter/>
          </a:ln>
          <a:effectLst>
            <a:outerShdw blurRad="38100" dist="23000" dir="5400000" rotWithShape="0">
              <a:srgbClr val="BFBFBF">
                <a:alpha val="35000"/>
              </a:srgbClr>
            </a:outerShdw>
          </a:effectLst>
        </p:spPr>
        <p:txBody>
          <a:bodyPr lIns="91438" rIns="91438" anchor="ctr"/>
          <a:lstStyle/>
          <a:p>
            <a:pPr algn="l" defTabSz="1828800">
              <a:lnSpc>
                <a:spcPct val="100000"/>
              </a:lnSpc>
              <a:defRPr sz="1100">
                <a:solidFill>
                  <a:srgbClr val="FFFFFF"/>
                </a:solidFill>
              </a:defRPr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Oval 39"/>
          <p:cNvSpPr/>
          <p:nvPr/>
        </p:nvSpPr>
        <p:spPr>
          <a:xfrm>
            <a:off x="13662803" y="6632541"/>
            <a:ext cx="533402" cy="533402"/>
          </a:xfrm>
          <a:prstGeom prst="ellipse">
            <a:avLst/>
          </a:prstGeom>
          <a:solidFill>
            <a:srgbClr val="FFFFFF"/>
          </a:solidFill>
          <a:ln w="6350">
            <a:solidFill>
              <a:srgbClr val="BFBFBF"/>
            </a:solidFill>
            <a:miter/>
          </a:ln>
          <a:effectLst>
            <a:outerShdw blurRad="38100" dist="23000" dir="5400000" rotWithShape="0">
              <a:srgbClr val="BFBFBF">
                <a:alpha val="35000"/>
              </a:srgbClr>
            </a:outerShdw>
          </a:effectLst>
        </p:spPr>
        <p:txBody>
          <a:bodyPr lIns="91438" rIns="91438" anchor="ctr"/>
          <a:lstStyle/>
          <a:p>
            <a:pPr algn="l" defTabSz="1828800">
              <a:lnSpc>
                <a:spcPct val="100000"/>
              </a:lnSpc>
              <a:defRPr sz="1100">
                <a:solidFill>
                  <a:srgbClr val="FFFFFF"/>
                </a:solidFill>
              </a:defRPr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Oval 40"/>
          <p:cNvSpPr/>
          <p:nvPr/>
        </p:nvSpPr>
        <p:spPr>
          <a:xfrm>
            <a:off x="15557373" y="6632541"/>
            <a:ext cx="533402" cy="533402"/>
          </a:xfrm>
          <a:prstGeom prst="ellipse">
            <a:avLst/>
          </a:prstGeom>
          <a:solidFill>
            <a:srgbClr val="FFFFFF"/>
          </a:solidFill>
          <a:ln w="6350">
            <a:solidFill>
              <a:srgbClr val="BFBFBF"/>
            </a:solidFill>
            <a:miter/>
          </a:ln>
          <a:effectLst>
            <a:outerShdw blurRad="38100" dist="23000" dir="5400000" rotWithShape="0">
              <a:srgbClr val="BFBFBF">
                <a:alpha val="35000"/>
              </a:srgbClr>
            </a:outerShdw>
          </a:effectLst>
        </p:spPr>
        <p:txBody>
          <a:bodyPr lIns="91438" rIns="91438" anchor="ctr"/>
          <a:lstStyle/>
          <a:p>
            <a:pPr algn="l" defTabSz="1828800">
              <a:lnSpc>
                <a:spcPct val="100000"/>
              </a:lnSpc>
              <a:defRPr sz="1100">
                <a:solidFill>
                  <a:srgbClr val="FFFFFF"/>
                </a:solidFill>
              </a:defRPr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Oval 41"/>
          <p:cNvSpPr/>
          <p:nvPr/>
        </p:nvSpPr>
        <p:spPr>
          <a:xfrm>
            <a:off x="17451939" y="6632541"/>
            <a:ext cx="533402" cy="533402"/>
          </a:xfrm>
          <a:prstGeom prst="ellipse">
            <a:avLst/>
          </a:prstGeom>
          <a:solidFill>
            <a:srgbClr val="FFFFFF"/>
          </a:solidFill>
          <a:ln w="6350">
            <a:solidFill>
              <a:srgbClr val="BFBFBF"/>
            </a:solidFill>
            <a:miter/>
          </a:ln>
          <a:effectLst>
            <a:outerShdw blurRad="38100" dist="23000" dir="5400000" rotWithShape="0">
              <a:srgbClr val="BFBFBF">
                <a:alpha val="35000"/>
              </a:srgbClr>
            </a:outerShdw>
          </a:effectLst>
        </p:spPr>
        <p:txBody>
          <a:bodyPr lIns="91438" rIns="91438" anchor="ctr"/>
          <a:lstStyle/>
          <a:p>
            <a:pPr algn="l" defTabSz="1828800">
              <a:lnSpc>
                <a:spcPct val="100000"/>
              </a:lnSpc>
              <a:defRPr sz="1100">
                <a:solidFill>
                  <a:srgbClr val="FFFFFF"/>
                </a:solidFill>
              </a:defRPr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Oval 42"/>
          <p:cNvSpPr/>
          <p:nvPr/>
        </p:nvSpPr>
        <p:spPr>
          <a:xfrm>
            <a:off x="19346507" y="6632541"/>
            <a:ext cx="533402" cy="533402"/>
          </a:xfrm>
          <a:prstGeom prst="ellipse">
            <a:avLst/>
          </a:prstGeom>
          <a:solidFill>
            <a:srgbClr val="FFFFFF"/>
          </a:solidFill>
          <a:ln w="6350">
            <a:solidFill>
              <a:srgbClr val="BFBFBF"/>
            </a:solidFill>
            <a:miter/>
          </a:ln>
          <a:effectLst>
            <a:outerShdw blurRad="38100" dist="23000" dir="5400000" rotWithShape="0">
              <a:srgbClr val="BFBFBF">
                <a:alpha val="35000"/>
              </a:srgbClr>
            </a:outerShdw>
          </a:effectLst>
        </p:spPr>
        <p:txBody>
          <a:bodyPr lIns="91438" rIns="91438" anchor="ctr"/>
          <a:lstStyle/>
          <a:p>
            <a:pPr algn="l" defTabSz="1828800">
              <a:lnSpc>
                <a:spcPct val="100000"/>
              </a:lnSpc>
              <a:defRPr sz="1100">
                <a:solidFill>
                  <a:srgbClr val="FFFFFF"/>
                </a:solidFill>
              </a:defRPr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Rectangle 46"/>
          <p:cNvSpPr txBox="1"/>
          <p:nvPr/>
        </p:nvSpPr>
        <p:spPr>
          <a:xfrm>
            <a:off x="3859763" y="8358047"/>
            <a:ext cx="1463042" cy="1446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IN" sz="1800" dirty="0">
                <a:solidFill>
                  <a:srgbClr val="374151"/>
                </a:solidFill>
                <a:latin typeface="__Inter_aaf875"/>
                <a:sym typeface="Century Gothic"/>
              </a:rPr>
              <a:t>Integrate payment gateway</a:t>
            </a: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sz="1800" dirty="0">
                <a:latin typeface="Century Gothic"/>
                <a:sym typeface="Century Gothic"/>
              </a:rPr>
              <a:t>0</a:t>
            </a:r>
            <a:r>
              <a:rPr lang="en-IN" sz="1800" dirty="0">
                <a:latin typeface="Century Gothic"/>
                <a:sym typeface="Century Gothic"/>
              </a:rPr>
              <a:t>9</a:t>
            </a:r>
            <a:r>
              <a:rPr sz="1800" dirty="0">
                <a:latin typeface="Century Gothic"/>
                <a:sym typeface="Century Gothic"/>
              </a:rPr>
              <a:t>/0</a:t>
            </a:r>
            <a:r>
              <a:rPr lang="en-IN" sz="1800" dirty="0">
                <a:latin typeface="Century Gothic"/>
                <a:sym typeface="Century Gothic"/>
              </a:rPr>
              <a:t>7</a:t>
            </a:r>
            <a:r>
              <a:rPr sz="1800" dirty="0">
                <a:latin typeface="Century Gothic"/>
                <a:sym typeface="Century Gothic"/>
              </a:rPr>
              <a:t>/</a:t>
            </a:r>
            <a:r>
              <a:rPr lang="en-IN" sz="1800" dirty="0">
                <a:latin typeface="Century Gothic"/>
                <a:sym typeface="Century Gothic"/>
              </a:rPr>
              <a:t>2024</a:t>
            </a:r>
            <a:endParaRPr sz="1800" dirty="0">
              <a:latin typeface="Century Gothic"/>
              <a:sym typeface="Century Gothic"/>
            </a:endParaRPr>
          </a:p>
        </p:txBody>
      </p:sp>
      <p:sp>
        <p:nvSpPr>
          <p:cNvPr id="222" name="Rectangle 47"/>
          <p:cNvSpPr txBox="1"/>
          <p:nvPr/>
        </p:nvSpPr>
        <p:spPr>
          <a:xfrm>
            <a:off x="5754333" y="8764446"/>
            <a:ext cx="1463042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sz="1800" dirty="0">
                <a:latin typeface="Century Gothic"/>
                <a:sym typeface="Century Gothic"/>
              </a:rPr>
              <a:t>Develop secure online payment processing</a:t>
            </a: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IN" sz="1800" dirty="0">
                <a:latin typeface="Century Gothic"/>
                <a:sym typeface="Century Gothic"/>
              </a:rPr>
              <a:t>12</a:t>
            </a:r>
            <a:r>
              <a:rPr sz="1800" dirty="0">
                <a:latin typeface="Century Gothic"/>
                <a:sym typeface="Century Gothic"/>
              </a:rPr>
              <a:t>/0</a:t>
            </a:r>
            <a:r>
              <a:rPr lang="en-IN" sz="1800" dirty="0">
                <a:latin typeface="Century Gothic"/>
                <a:sym typeface="Century Gothic"/>
              </a:rPr>
              <a:t>7</a:t>
            </a:r>
            <a:r>
              <a:rPr sz="1800" dirty="0">
                <a:latin typeface="Century Gothic"/>
                <a:sym typeface="Century Gothic"/>
              </a:rPr>
              <a:t>/</a:t>
            </a:r>
            <a:r>
              <a:rPr lang="en-IN" sz="1800" dirty="0">
                <a:latin typeface="Century Gothic"/>
                <a:sym typeface="Century Gothic"/>
              </a:rPr>
              <a:t>2024</a:t>
            </a:r>
          </a:p>
        </p:txBody>
      </p:sp>
      <p:sp>
        <p:nvSpPr>
          <p:cNvPr id="223" name="Rectangle 48"/>
          <p:cNvSpPr txBox="1"/>
          <p:nvPr/>
        </p:nvSpPr>
        <p:spPr>
          <a:xfrm>
            <a:off x="7648901" y="9170846"/>
            <a:ext cx="1463042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sz="1800" dirty="0">
                <a:latin typeface="Century Gothic"/>
                <a:sym typeface="Century Gothic"/>
              </a:rPr>
              <a:t>Conduct unit testing and integration testing</a:t>
            </a: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IN" sz="1800" dirty="0">
                <a:latin typeface="Century Gothic"/>
                <a:sym typeface="Century Gothic"/>
              </a:rPr>
              <a:t>15</a:t>
            </a:r>
            <a:r>
              <a:rPr sz="1800" dirty="0">
                <a:latin typeface="Century Gothic"/>
                <a:sym typeface="Century Gothic"/>
              </a:rPr>
              <a:t>/0</a:t>
            </a:r>
            <a:r>
              <a:rPr lang="en-IN" sz="1800" dirty="0">
                <a:latin typeface="Century Gothic"/>
                <a:sym typeface="Century Gothic"/>
              </a:rPr>
              <a:t>7</a:t>
            </a:r>
            <a:r>
              <a:rPr sz="1800" dirty="0">
                <a:latin typeface="Century Gothic"/>
                <a:sym typeface="Century Gothic"/>
              </a:rPr>
              <a:t>/</a:t>
            </a:r>
            <a:r>
              <a:rPr lang="en-IN" sz="1800" dirty="0">
                <a:latin typeface="Century Gothic"/>
                <a:sym typeface="Century Gothic"/>
              </a:rPr>
              <a:t>2024</a:t>
            </a: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</p:txBody>
      </p:sp>
      <p:sp>
        <p:nvSpPr>
          <p:cNvPr id="224" name="Rectangle 49"/>
          <p:cNvSpPr txBox="1"/>
          <p:nvPr/>
        </p:nvSpPr>
        <p:spPr>
          <a:xfrm>
            <a:off x="9543467" y="9577247"/>
            <a:ext cx="1463042" cy="1723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sz="1800" dirty="0">
                <a:latin typeface="Century Gothic"/>
                <a:sym typeface="Century Gothic"/>
              </a:rPr>
              <a:t>Design and implement caterer dashboard</a:t>
            </a: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lang="en-IN" sz="2200" dirty="0">
              <a:solidFill>
                <a:srgbClr val="FFFFFF"/>
              </a:solidFill>
              <a:latin typeface="Century Gothic"/>
              <a:sym typeface="Century Gothic"/>
            </a:endParaRP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IN" sz="1800" dirty="0">
                <a:latin typeface="Century Gothic"/>
                <a:sym typeface="Century Gothic"/>
              </a:rPr>
              <a:t>16</a:t>
            </a:r>
            <a:r>
              <a:rPr sz="1800" dirty="0">
                <a:latin typeface="Century Gothic"/>
                <a:sym typeface="Century Gothic"/>
              </a:rPr>
              <a:t>/0</a:t>
            </a:r>
            <a:r>
              <a:rPr lang="en-IN" sz="1800" dirty="0">
                <a:latin typeface="Century Gothic"/>
                <a:sym typeface="Century Gothic"/>
              </a:rPr>
              <a:t>7</a:t>
            </a:r>
            <a:r>
              <a:rPr sz="1800" dirty="0">
                <a:latin typeface="Century Gothic"/>
                <a:sym typeface="Century Gothic"/>
              </a:rPr>
              <a:t>/</a:t>
            </a:r>
            <a:r>
              <a:rPr lang="en-IN" sz="1800" dirty="0">
                <a:latin typeface="Century Gothic"/>
                <a:sym typeface="Century Gothic"/>
              </a:rPr>
              <a:t>2024</a:t>
            </a: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</p:txBody>
      </p:sp>
      <p:sp>
        <p:nvSpPr>
          <p:cNvPr id="225" name="Rectangle 50"/>
          <p:cNvSpPr txBox="1"/>
          <p:nvPr/>
        </p:nvSpPr>
        <p:spPr>
          <a:xfrm>
            <a:off x="11438035" y="9983647"/>
            <a:ext cx="1463042" cy="1446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sz="1800" dirty="0" err="1">
                <a:solidFill>
                  <a:srgbClr val="374151"/>
                </a:solidFill>
                <a:latin typeface="__Inter_aaf875"/>
                <a:sym typeface="Century Gothic"/>
              </a:rPr>
              <a:t>reate</a:t>
            </a:r>
            <a:r>
              <a:rPr lang="en-US" sz="1800" dirty="0">
                <a:solidFill>
                  <a:srgbClr val="374151"/>
                </a:solidFill>
                <a:latin typeface="__Inter_aaf875"/>
                <a:sym typeface="Century Gothic"/>
              </a:rPr>
              <a:t> customer order tracking functionality</a:t>
            </a: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IN" sz="1800" dirty="0">
                <a:latin typeface="Century Gothic"/>
                <a:sym typeface="Century Gothic"/>
              </a:rPr>
              <a:t>18</a:t>
            </a:r>
            <a:r>
              <a:rPr sz="1800" dirty="0">
                <a:latin typeface="Century Gothic"/>
                <a:sym typeface="Century Gothic"/>
              </a:rPr>
              <a:t>/0</a:t>
            </a:r>
            <a:r>
              <a:rPr lang="en-IN" sz="1800" dirty="0">
                <a:latin typeface="Century Gothic"/>
                <a:sym typeface="Century Gothic"/>
              </a:rPr>
              <a:t>7</a:t>
            </a:r>
            <a:r>
              <a:rPr sz="1800" dirty="0">
                <a:latin typeface="Century Gothic"/>
                <a:sym typeface="Century Gothic"/>
              </a:rPr>
              <a:t>/</a:t>
            </a:r>
            <a:r>
              <a:rPr lang="en-IN" sz="1800" dirty="0">
                <a:latin typeface="Century Gothic"/>
                <a:sym typeface="Century Gothic"/>
              </a:rPr>
              <a:t>2024</a:t>
            </a: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</p:txBody>
      </p:sp>
      <p:sp>
        <p:nvSpPr>
          <p:cNvPr id="226" name="Rectangle 51"/>
          <p:cNvSpPr txBox="1"/>
          <p:nvPr/>
        </p:nvSpPr>
        <p:spPr>
          <a:xfrm>
            <a:off x="13332602" y="10390046"/>
            <a:ext cx="1463044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sz="1800" dirty="0">
                <a:latin typeface="Century Gothic"/>
                <a:sym typeface="Century Gothic"/>
              </a:rPr>
              <a:t>Conduct unit testing and integration testing</a:t>
            </a: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IN" sz="1800" dirty="0">
                <a:latin typeface="Century Gothic"/>
                <a:sym typeface="Century Gothic"/>
              </a:rPr>
              <a:t>22</a:t>
            </a:r>
            <a:r>
              <a:rPr sz="1800" dirty="0">
                <a:latin typeface="Century Gothic"/>
                <a:sym typeface="Century Gothic"/>
              </a:rPr>
              <a:t>/0</a:t>
            </a:r>
            <a:r>
              <a:rPr lang="en-IN" sz="1800" dirty="0">
                <a:latin typeface="Century Gothic"/>
                <a:sym typeface="Century Gothic"/>
              </a:rPr>
              <a:t>7</a:t>
            </a:r>
            <a:r>
              <a:rPr sz="1800" dirty="0">
                <a:latin typeface="Century Gothic"/>
                <a:sym typeface="Century Gothic"/>
              </a:rPr>
              <a:t>/</a:t>
            </a:r>
            <a:r>
              <a:rPr lang="en-IN" sz="1800" dirty="0">
                <a:latin typeface="Century Gothic"/>
                <a:sym typeface="Century Gothic"/>
              </a:rPr>
              <a:t>2024</a:t>
            </a: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</p:txBody>
      </p:sp>
      <p:sp>
        <p:nvSpPr>
          <p:cNvPr id="227" name="Rectangle 52"/>
          <p:cNvSpPr txBox="1"/>
          <p:nvPr/>
        </p:nvSpPr>
        <p:spPr>
          <a:xfrm>
            <a:off x="15227173" y="8542773"/>
            <a:ext cx="1463042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sz="1800" dirty="0">
                <a:latin typeface="Century Gothic"/>
                <a:sym typeface="Century Gothic"/>
              </a:rPr>
              <a:t>Conduct system testing and integration testing</a:t>
            </a: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IN" sz="1800" dirty="0">
                <a:latin typeface="Century Gothic"/>
                <a:sym typeface="Century Gothic"/>
              </a:rPr>
              <a:t>23</a:t>
            </a:r>
            <a:r>
              <a:rPr sz="1800" dirty="0">
                <a:latin typeface="Century Gothic"/>
                <a:sym typeface="Century Gothic"/>
              </a:rPr>
              <a:t>/0</a:t>
            </a:r>
            <a:r>
              <a:rPr lang="en-IN" sz="1800" dirty="0">
                <a:latin typeface="Century Gothic"/>
                <a:sym typeface="Century Gothic"/>
              </a:rPr>
              <a:t>7</a:t>
            </a:r>
            <a:r>
              <a:rPr sz="1800" dirty="0">
                <a:latin typeface="Century Gothic"/>
                <a:sym typeface="Century Gothic"/>
              </a:rPr>
              <a:t>/</a:t>
            </a:r>
            <a:r>
              <a:rPr lang="en-IN" sz="1800" dirty="0">
                <a:latin typeface="Century Gothic"/>
                <a:sym typeface="Century Gothic"/>
              </a:rPr>
              <a:t>2024</a:t>
            </a: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</p:txBody>
      </p:sp>
      <p:sp>
        <p:nvSpPr>
          <p:cNvPr id="228" name="Rectangle 53"/>
          <p:cNvSpPr txBox="1"/>
          <p:nvPr/>
        </p:nvSpPr>
        <p:spPr>
          <a:xfrm>
            <a:off x="17121739" y="8912229"/>
            <a:ext cx="1463042" cy="178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sz="1800" dirty="0">
                <a:solidFill>
                  <a:srgbClr val="374151"/>
                </a:solidFill>
                <a:latin typeface="__Inter_aaf875"/>
                <a:sym typeface="Century Gothic"/>
              </a:rPr>
              <a:t>Deploy the system to a cloud platform</a:t>
            </a: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sz="2200" dirty="0">
                <a:solidFill>
                  <a:srgbClr val="374151"/>
                </a:solidFill>
                <a:latin typeface="__Inter_aaf875"/>
                <a:sym typeface="Century Gothic"/>
              </a:rPr>
              <a:t>Render</a:t>
            </a: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IN" sz="1800" dirty="0">
                <a:latin typeface="Century Gothic"/>
                <a:sym typeface="Century Gothic"/>
              </a:rPr>
              <a:t>25</a:t>
            </a:r>
            <a:r>
              <a:rPr sz="1800" dirty="0">
                <a:latin typeface="Century Gothic"/>
                <a:sym typeface="Century Gothic"/>
              </a:rPr>
              <a:t>/0</a:t>
            </a:r>
            <a:r>
              <a:rPr lang="en-IN" sz="1800" dirty="0">
                <a:latin typeface="Century Gothic"/>
                <a:sym typeface="Century Gothic"/>
              </a:rPr>
              <a:t>7</a:t>
            </a:r>
            <a:r>
              <a:rPr sz="1800" dirty="0">
                <a:latin typeface="Century Gothic"/>
                <a:sym typeface="Century Gothic"/>
              </a:rPr>
              <a:t>/</a:t>
            </a:r>
            <a:r>
              <a:rPr lang="en-IN" sz="1800" dirty="0">
                <a:latin typeface="Century Gothic"/>
                <a:sym typeface="Century Gothic"/>
              </a:rPr>
              <a:t>2024</a:t>
            </a: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</p:txBody>
      </p:sp>
      <p:sp>
        <p:nvSpPr>
          <p:cNvPr id="229" name="Rectangle 54"/>
          <p:cNvSpPr txBox="1"/>
          <p:nvPr/>
        </p:nvSpPr>
        <p:spPr>
          <a:xfrm>
            <a:off x="19016307" y="9281683"/>
            <a:ext cx="1463042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sz="1800" dirty="0">
                <a:latin typeface="Century Gothic"/>
                <a:sym typeface="Century Gothic"/>
              </a:rPr>
              <a:t>Set up environment for development, staging, and production</a:t>
            </a: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  <a:p>
            <a:pPr algn="l" defTabSz="1828800">
              <a:lnSpc>
                <a:spcPct val="100000"/>
              </a:lnSpc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IN" sz="1800" dirty="0">
                <a:latin typeface="Century Gothic"/>
                <a:sym typeface="Century Gothic"/>
              </a:rPr>
              <a:t>27</a:t>
            </a:r>
            <a:r>
              <a:rPr sz="1800" dirty="0">
                <a:latin typeface="Century Gothic"/>
                <a:sym typeface="Century Gothic"/>
              </a:rPr>
              <a:t>/0</a:t>
            </a:r>
            <a:r>
              <a:rPr lang="en-IN" sz="1800" dirty="0">
                <a:latin typeface="Century Gothic"/>
                <a:sym typeface="Century Gothic"/>
              </a:rPr>
              <a:t>7</a:t>
            </a:r>
            <a:r>
              <a:rPr sz="1800" dirty="0">
                <a:latin typeface="Century Gothic"/>
                <a:sym typeface="Century Gothic"/>
              </a:rPr>
              <a:t>/</a:t>
            </a:r>
            <a:r>
              <a:rPr lang="en-IN" sz="1800" dirty="0">
                <a:latin typeface="Century Gothic"/>
                <a:sym typeface="Century Gothic"/>
              </a:rPr>
              <a:t>2024</a:t>
            </a:r>
            <a:endParaRPr sz="2200" dirty="0">
              <a:solidFill>
                <a:srgbClr val="FFFFFF"/>
              </a:solidFill>
              <a:latin typeface="Century Gothic"/>
              <a:sym typeface="Century Gothic"/>
            </a:endParaRPr>
          </a:p>
        </p:txBody>
      </p:sp>
      <p:grpSp>
        <p:nvGrpSpPr>
          <p:cNvPr id="238" name="Group 59"/>
          <p:cNvGrpSpPr/>
          <p:nvPr/>
        </p:nvGrpSpPr>
        <p:grpSpPr>
          <a:xfrm>
            <a:off x="6216318" y="1354982"/>
            <a:ext cx="2249600" cy="5674336"/>
            <a:chOff x="0" y="0"/>
            <a:chExt cx="1124799" cy="2837166"/>
          </a:xfrm>
        </p:grpSpPr>
        <p:grpSp>
          <p:nvGrpSpPr>
            <p:cNvPr id="235" name="Group 90"/>
            <p:cNvGrpSpPr/>
            <p:nvPr/>
          </p:nvGrpSpPr>
          <p:grpSpPr>
            <a:xfrm>
              <a:off x="0" y="8307"/>
              <a:ext cx="137161" cy="2828859"/>
              <a:chOff x="0" y="0"/>
              <a:chExt cx="137160" cy="2828858"/>
            </a:xfrm>
          </p:grpSpPr>
          <p:sp>
            <p:nvSpPr>
              <p:cNvPr id="233" name="Straight Connector 93"/>
              <p:cNvSpPr/>
              <p:nvPr/>
            </p:nvSpPr>
            <p:spPr>
              <a:xfrm flipH="1">
                <a:off x="71967" y="-1"/>
                <a:ext cx="1" cy="2757316"/>
              </a:xfrm>
              <a:prstGeom prst="line">
                <a:avLst/>
              </a:prstGeom>
              <a:noFill/>
              <a:ln w="44450" cap="rnd">
                <a:solidFill>
                  <a:srgbClr val="DFA800"/>
                </a:solidFill>
                <a:prstDash val="sysDot"/>
                <a:miter lim="800000"/>
              </a:ln>
              <a:effectLst/>
            </p:spPr>
            <p:txBody>
              <a:bodyPr wrap="square" lIns="91438" tIns="91438" rIns="91438" bIns="91438" numCol="1" anchor="t">
                <a:noAutofit/>
              </a:bodyPr>
              <a:lstStyle/>
              <a:p>
                <a:pPr algn="l" defTabSz="1828800">
                  <a:lnSpc>
                    <a:spcPct val="100000"/>
                  </a:lnSpc>
                </a:pPr>
                <a:endParaRPr sz="36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Oval 94"/>
              <p:cNvSpPr/>
              <p:nvPr/>
            </p:nvSpPr>
            <p:spPr>
              <a:xfrm>
                <a:off x="-1" y="2691697"/>
                <a:ext cx="137162" cy="137161"/>
              </a:xfrm>
              <a:prstGeom prst="ellipse">
                <a:avLst/>
              </a:prstGeom>
              <a:solidFill>
                <a:schemeClr val="accent4"/>
              </a:solidFill>
              <a:ln w="6350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l" defTabSz="1828800">
                  <a:lnSpc>
                    <a:spcPct val="100000"/>
                  </a:lnSpc>
                  <a:defRPr sz="1100">
                    <a:solidFill>
                      <a:srgbClr val="FFFFFF"/>
                    </a:solidFill>
                  </a:defRPr>
                </a:pPr>
                <a:endParaRPr sz="2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6" name="TextBox 58"/>
            <p:cNvSpPr txBox="1"/>
            <p:nvPr/>
          </p:nvSpPr>
          <p:spPr>
            <a:xfrm>
              <a:off x="143088" y="0"/>
              <a:ext cx="981711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/>
            <a:p>
              <a:pPr algn="l" defTabSz="1828800">
                <a:lnSpc>
                  <a:spcPct val="100000"/>
                </a:lnSpc>
                <a:defRPr sz="10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 sz="2000">
                  <a:latin typeface="Century Gothic"/>
                  <a:sym typeface="Century Gothic"/>
                </a:rPr>
                <a:t>MILESTONE</a:t>
              </a:r>
              <a:r>
                <a:rPr sz="2200">
                  <a:latin typeface="Century Gothic"/>
                  <a:sym typeface="Century Gothic"/>
                </a:rPr>
                <a:t> </a:t>
              </a:r>
              <a:r>
                <a:rPr>
                  <a:latin typeface="Century Gothic"/>
                  <a:sym typeface="Century Gothic"/>
                </a:rPr>
                <a:t>5</a:t>
              </a:r>
            </a:p>
          </p:txBody>
        </p:sp>
        <p:sp>
          <p:nvSpPr>
            <p:cNvPr id="237" name="TextBox 60"/>
            <p:cNvSpPr txBox="1"/>
            <p:nvPr/>
          </p:nvSpPr>
          <p:spPr>
            <a:xfrm>
              <a:off x="143088" y="254000"/>
              <a:ext cx="981711" cy="553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>
                <a:defRPr sz="1000"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 algn="l" defTabSz="1828800">
                <a:lnSpc>
                  <a:spcPct val="100000"/>
                </a:lnSpc>
              </a:pPr>
              <a:r>
                <a:rPr lang="en-IN" sz="2000" b="1" dirty="0">
                  <a:latin typeface="Calibri"/>
                </a:rPr>
                <a:t>Payment Gateway Integration </a:t>
              </a:r>
              <a:endParaRPr sz="2000" dirty="0">
                <a:latin typeface="Calibri"/>
              </a:endParaRPr>
            </a:p>
          </p:txBody>
        </p:sp>
      </p:grpSp>
      <p:grpSp>
        <p:nvGrpSpPr>
          <p:cNvPr id="244" name="Group 60"/>
          <p:cNvGrpSpPr/>
          <p:nvPr/>
        </p:nvGrpSpPr>
        <p:grpSpPr>
          <a:xfrm>
            <a:off x="11905009" y="1821357"/>
            <a:ext cx="2249598" cy="5203558"/>
            <a:chOff x="0" y="0"/>
            <a:chExt cx="1124798" cy="2601777"/>
          </a:xfrm>
        </p:grpSpPr>
        <p:grpSp>
          <p:nvGrpSpPr>
            <p:cNvPr id="241" name="Group 73"/>
            <p:cNvGrpSpPr/>
            <p:nvPr/>
          </p:nvGrpSpPr>
          <p:grpSpPr>
            <a:xfrm>
              <a:off x="0" y="20812"/>
              <a:ext cx="137161" cy="2580965"/>
              <a:chOff x="0" y="0"/>
              <a:chExt cx="137160" cy="2580963"/>
            </a:xfrm>
          </p:grpSpPr>
          <p:sp>
            <p:nvSpPr>
              <p:cNvPr id="239" name="Straight Connector 88"/>
              <p:cNvSpPr/>
              <p:nvPr/>
            </p:nvSpPr>
            <p:spPr>
              <a:xfrm flipH="1">
                <a:off x="71967" y="-1"/>
                <a:ext cx="1" cy="2508010"/>
              </a:xfrm>
              <a:prstGeom prst="line">
                <a:avLst/>
              </a:prstGeom>
              <a:noFill/>
              <a:ln w="44450" cap="rnd">
                <a:solidFill>
                  <a:srgbClr val="DFA800"/>
                </a:solidFill>
                <a:prstDash val="sysDot"/>
                <a:miter lim="800000"/>
              </a:ln>
              <a:effectLst/>
            </p:spPr>
            <p:txBody>
              <a:bodyPr wrap="square" lIns="91438" tIns="91438" rIns="91438" bIns="91438" numCol="1" anchor="t">
                <a:noAutofit/>
              </a:bodyPr>
              <a:lstStyle/>
              <a:p>
                <a:pPr algn="l" defTabSz="1828800">
                  <a:lnSpc>
                    <a:spcPct val="100000"/>
                  </a:lnSpc>
                </a:pPr>
                <a:endParaRPr sz="36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Oval 89"/>
              <p:cNvSpPr/>
              <p:nvPr/>
            </p:nvSpPr>
            <p:spPr>
              <a:xfrm>
                <a:off x="-1" y="2443802"/>
                <a:ext cx="137162" cy="137161"/>
              </a:xfrm>
              <a:prstGeom prst="ellipse">
                <a:avLst/>
              </a:prstGeom>
              <a:solidFill>
                <a:schemeClr val="accent4"/>
              </a:solidFill>
              <a:ln w="6350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l" defTabSz="1828800">
                  <a:lnSpc>
                    <a:spcPct val="100000"/>
                  </a:lnSpc>
                  <a:defRPr sz="1100">
                    <a:solidFill>
                      <a:srgbClr val="FFFFFF"/>
                    </a:solidFill>
                  </a:defRPr>
                </a:pPr>
                <a:endParaRPr sz="2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2" name="TextBox 64"/>
            <p:cNvSpPr txBox="1"/>
            <p:nvPr/>
          </p:nvSpPr>
          <p:spPr>
            <a:xfrm>
              <a:off x="143087" y="0"/>
              <a:ext cx="981711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/>
            <a:p>
              <a:pPr algn="l" defTabSz="1828800">
                <a:lnSpc>
                  <a:spcPct val="100000"/>
                </a:lnSpc>
                <a:defRPr sz="10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 sz="2000">
                  <a:latin typeface="Century Gothic"/>
                  <a:sym typeface="Century Gothic"/>
                </a:rPr>
                <a:t>MILESTONE</a:t>
              </a:r>
              <a:r>
                <a:rPr sz="2200">
                  <a:latin typeface="Century Gothic"/>
                  <a:sym typeface="Century Gothic"/>
                </a:rPr>
                <a:t> </a:t>
              </a:r>
              <a:r>
                <a:rPr>
                  <a:latin typeface="Century Gothic"/>
                  <a:sym typeface="Century Gothic"/>
                </a:rPr>
                <a:t>6</a:t>
              </a:r>
            </a:p>
          </p:txBody>
        </p:sp>
        <p:sp>
          <p:nvSpPr>
            <p:cNvPr id="243" name="TextBox 65"/>
            <p:cNvSpPr txBox="1"/>
            <p:nvPr/>
          </p:nvSpPr>
          <p:spPr>
            <a:xfrm>
              <a:off x="143087" y="241300"/>
              <a:ext cx="981711" cy="553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>
                <a:defRPr sz="1000"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 algn="l" defTabSz="1828800">
                <a:lnSpc>
                  <a:spcPct val="100000"/>
                </a:lnSpc>
              </a:pPr>
              <a:r>
                <a:rPr lang="en-IN" sz="2000" b="1" dirty="0">
                  <a:latin typeface="__Inter_aaf875"/>
                </a:rPr>
                <a:t>Order </a:t>
              </a:r>
              <a:r>
                <a:rPr lang="en-IN" sz="2000" b="1" dirty="0" err="1">
                  <a:latin typeface="__Inter_aaf875"/>
                </a:rPr>
                <a:t>Fulfillment</a:t>
              </a:r>
              <a:r>
                <a:rPr lang="en-IN" sz="2000" b="1" dirty="0">
                  <a:latin typeface="__Inter_aaf875"/>
                </a:rPr>
                <a:t> Module</a:t>
              </a:r>
              <a:endParaRPr sz="2000" dirty="0"/>
            </a:p>
          </p:txBody>
        </p:sp>
      </p:grpSp>
      <p:grpSp>
        <p:nvGrpSpPr>
          <p:cNvPr id="250" name="Group 61"/>
          <p:cNvGrpSpPr/>
          <p:nvPr/>
        </p:nvGrpSpPr>
        <p:grpSpPr>
          <a:xfrm>
            <a:off x="17598683" y="2110615"/>
            <a:ext cx="2249594" cy="4922126"/>
            <a:chOff x="0" y="0"/>
            <a:chExt cx="1124796" cy="2461061"/>
          </a:xfrm>
        </p:grpSpPr>
        <p:grpSp>
          <p:nvGrpSpPr>
            <p:cNvPr id="247" name="Group 68"/>
            <p:cNvGrpSpPr/>
            <p:nvPr/>
          </p:nvGrpSpPr>
          <p:grpSpPr>
            <a:xfrm>
              <a:off x="0" y="56949"/>
              <a:ext cx="137161" cy="2404112"/>
              <a:chOff x="0" y="0"/>
              <a:chExt cx="137160" cy="2404110"/>
            </a:xfrm>
          </p:grpSpPr>
          <p:sp>
            <p:nvSpPr>
              <p:cNvPr id="245" name="Straight Connector 71"/>
              <p:cNvSpPr/>
              <p:nvPr/>
            </p:nvSpPr>
            <p:spPr>
              <a:xfrm flipH="1">
                <a:off x="73235" y="0"/>
                <a:ext cx="1" cy="2324100"/>
              </a:xfrm>
              <a:prstGeom prst="line">
                <a:avLst/>
              </a:prstGeom>
              <a:noFill/>
              <a:ln w="44450" cap="rnd">
                <a:solidFill>
                  <a:srgbClr val="DFA800"/>
                </a:solidFill>
                <a:prstDash val="sysDot"/>
                <a:miter lim="800000"/>
              </a:ln>
              <a:effectLst/>
            </p:spPr>
            <p:txBody>
              <a:bodyPr wrap="square" lIns="91438" tIns="91438" rIns="91438" bIns="91438" numCol="1" anchor="t">
                <a:noAutofit/>
              </a:bodyPr>
              <a:lstStyle/>
              <a:p>
                <a:pPr algn="l" defTabSz="1828800">
                  <a:lnSpc>
                    <a:spcPct val="100000"/>
                  </a:lnSpc>
                </a:pPr>
                <a:endParaRPr sz="36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Oval 72"/>
              <p:cNvSpPr/>
              <p:nvPr/>
            </p:nvSpPr>
            <p:spPr>
              <a:xfrm>
                <a:off x="-1" y="2266950"/>
                <a:ext cx="137162" cy="137161"/>
              </a:xfrm>
              <a:prstGeom prst="ellipse">
                <a:avLst/>
              </a:prstGeom>
              <a:solidFill>
                <a:schemeClr val="accent4"/>
              </a:solidFill>
              <a:ln w="6350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l" defTabSz="1828800">
                  <a:lnSpc>
                    <a:spcPct val="100000"/>
                  </a:lnSpc>
                  <a:defRPr sz="1100">
                    <a:solidFill>
                      <a:srgbClr val="FFFFFF"/>
                    </a:solidFill>
                  </a:defRPr>
                </a:pPr>
                <a:endParaRPr sz="2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8" name="TextBox 72"/>
            <p:cNvSpPr txBox="1"/>
            <p:nvPr/>
          </p:nvSpPr>
          <p:spPr>
            <a:xfrm>
              <a:off x="143085" y="0"/>
              <a:ext cx="981711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/>
            <a:p>
              <a:pPr algn="l" defTabSz="1828800">
                <a:lnSpc>
                  <a:spcPct val="100000"/>
                </a:lnSpc>
                <a:defRPr sz="10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 sz="2000">
                  <a:latin typeface="Century Gothic"/>
                  <a:sym typeface="Century Gothic"/>
                </a:rPr>
                <a:t>MILESTONE</a:t>
              </a:r>
              <a:r>
                <a:rPr sz="2200">
                  <a:latin typeface="Century Gothic"/>
                  <a:sym typeface="Century Gothic"/>
                </a:rPr>
                <a:t> </a:t>
              </a:r>
              <a:r>
                <a:rPr>
                  <a:latin typeface="Century Gothic"/>
                  <a:sym typeface="Century Gothic"/>
                </a:rPr>
                <a:t>7</a:t>
              </a:r>
            </a:p>
          </p:txBody>
        </p:sp>
        <p:sp>
          <p:nvSpPr>
            <p:cNvPr id="249" name="TextBox 73"/>
            <p:cNvSpPr txBox="1"/>
            <p:nvPr/>
          </p:nvSpPr>
          <p:spPr>
            <a:xfrm>
              <a:off x="143085" y="241300"/>
              <a:ext cx="981711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>
                <a:defRPr sz="1000"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 algn="l" defTabSz="1828800">
                <a:lnSpc>
                  <a:spcPct val="100000"/>
                </a:lnSpc>
              </a:pPr>
              <a:r>
                <a:rPr lang="en-IN" sz="2000" b="1" dirty="0">
                  <a:latin typeface="__Inter_aaf875"/>
                </a:rPr>
                <a:t>Testing and Deployment</a:t>
              </a:r>
              <a:endParaRPr sz="2000" dirty="0"/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ystem Design / Archite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System Design /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7C2E3-05DF-CC18-B16D-3833B0A67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2220686"/>
            <a:ext cx="23849044" cy="1143132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ystem Requir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System Requirements</a:t>
            </a:r>
          </a:p>
        </p:txBody>
      </p:sp>
      <p:sp>
        <p:nvSpPr>
          <p:cNvPr id="180" name="Slide bullet text"/>
          <p:cNvSpPr txBox="1">
            <a:spLocks noGrp="1"/>
          </p:cNvSpPr>
          <p:nvPr>
            <p:ph type="body" idx="1"/>
          </p:nvPr>
        </p:nvSpPr>
        <p:spPr>
          <a:xfrm>
            <a:off x="752669" y="2836506"/>
            <a:ext cx="21948577" cy="1046894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b="1" dirty="0"/>
              <a:t>Operating System: </a:t>
            </a:r>
            <a:r>
              <a:rPr lang="en-US" sz="2800" dirty="0"/>
              <a:t>Windows, macOS, or Linux (Ubuntu, CentOS) are commonly used and supported.</a:t>
            </a:r>
          </a:p>
          <a:p>
            <a:r>
              <a:rPr lang="en-US" sz="2800" b="1" dirty="0"/>
              <a:t>  Hardware: Processor:</a:t>
            </a:r>
            <a:r>
              <a:rPr lang="en-US" sz="2800" dirty="0"/>
              <a:t> Intel Core i5 or AMD Ryzen 5 equivalent or </a:t>
            </a:r>
            <a:r>
              <a:rPr lang="en-US" sz="2800" dirty="0" err="1"/>
              <a:t>higher.RAM</a:t>
            </a:r>
            <a:r>
              <a:rPr lang="en-US" sz="2800" dirty="0"/>
              <a:t>: 8GB or higher for development, 16GB recommended for production.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   Storage: At least 256GB SSD for faster disk operations.</a:t>
            </a:r>
          </a:p>
          <a:p>
            <a:r>
              <a:rPr lang="en-US" sz="2800" b="1" dirty="0"/>
              <a:t>Software:</a:t>
            </a:r>
            <a:r>
              <a:rPr lang="en-US" sz="2800" dirty="0"/>
              <a:t> Node.js: Latest LTS version installed (includes </a:t>
            </a:r>
            <a:r>
              <a:rPr lang="en-US" sz="2800" dirty="0" err="1"/>
              <a:t>npm</a:t>
            </a:r>
            <a:r>
              <a:rPr lang="en-US" sz="2800" dirty="0"/>
              <a:t>).  </a:t>
            </a:r>
          </a:p>
          <a:p>
            <a:pPr marL="0" indent="0">
              <a:buNone/>
            </a:pPr>
            <a:r>
              <a:rPr lang="en-US" sz="2800" dirty="0"/>
              <a:t>                        MongoDB: Latest stable version installed. </a:t>
            </a:r>
          </a:p>
          <a:p>
            <a:pPr marL="0" indent="0">
              <a:buNone/>
            </a:pPr>
            <a:r>
              <a:rPr lang="en-US" sz="2800" dirty="0"/>
              <a:t>                        React.js: Latest stable version. </a:t>
            </a:r>
          </a:p>
          <a:p>
            <a:pPr marL="0" indent="0">
              <a:buNone/>
            </a:pPr>
            <a:r>
              <a:rPr lang="en-US" sz="2800" dirty="0"/>
              <a:t>                        Express.js: Latest stable version.</a:t>
            </a:r>
          </a:p>
          <a:p>
            <a:pPr marL="0" indent="0">
              <a:buNone/>
            </a:pPr>
            <a:r>
              <a:rPr lang="en-US" sz="2800" dirty="0"/>
              <a:t>                        Redux (optional): For state management if needed.</a:t>
            </a:r>
          </a:p>
          <a:p>
            <a:r>
              <a:rPr lang="en-US" sz="2800" b="1" dirty="0"/>
              <a:t>Other dependencies: </a:t>
            </a:r>
            <a:r>
              <a:rPr lang="en-US" sz="2800" dirty="0"/>
              <a:t>Any other libraries or packages specific to your project.</a:t>
            </a:r>
          </a:p>
          <a:p>
            <a:r>
              <a:rPr lang="en-US" sz="2800" b="1" dirty="0"/>
              <a:t>Development Tools:  </a:t>
            </a:r>
            <a:r>
              <a:rPr lang="en-US" sz="2800" dirty="0"/>
              <a:t>Integrated Development Environment (IDE): Visual Studio Code, Atom, or any IDE of your preference. 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Git: Version control system for collaboration and code management.  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Web Browser: Chrome, Firefox, or Safari for testing and debugging.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Network: Internet connectivity for downloading dependencies, accessing APIs, and testing online features.</a:t>
            </a:r>
          </a:p>
          <a:p>
            <a:endParaRPr lang="en-IN" sz="2800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EB40E-5FD4-FD6C-0999-E0C42164D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9992" y="1046065"/>
            <a:ext cx="21948577" cy="11195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Optional:</a:t>
            </a:r>
          </a:p>
          <a:p>
            <a:r>
              <a:rPr lang="en-US" sz="2800" dirty="0"/>
              <a:t>Docker: For containerization and deployment.</a:t>
            </a:r>
          </a:p>
          <a:p>
            <a:r>
              <a:rPr lang="en-US" sz="2800" dirty="0"/>
              <a:t>NGINX/Apache: For reverse proxy and serving static files in production.</a:t>
            </a:r>
          </a:p>
          <a:p>
            <a:r>
              <a:rPr lang="en-US" sz="2800" dirty="0"/>
              <a:t>CI/CD tools: Jenkins, Travis CI, </a:t>
            </a:r>
            <a:r>
              <a:rPr lang="en-US" sz="2800" dirty="0" err="1"/>
              <a:t>CircleCI</a:t>
            </a:r>
            <a:r>
              <a:rPr lang="en-US" sz="2800" dirty="0"/>
              <a:t>, for continuous integration and deployment.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Security Considerations:</a:t>
            </a:r>
          </a:p>
          <a:p>
            <a:r>
              <a:rPr lang="en-US" sz="2800" dirty="0"/>
              <a:t>SSL/TLS certificate: To secure communications over HTTPS.</a:t>
            </a:r>
          </a:p>
          <a:p>
            <a:r>
              <a:rPr lang="en-US" sz="2800" dirty="0"/>
              <a:t>Firewall configuration: To restrict access to the server and database.</a:t>
            </a:r>
          </a:p>
          <a:p>
            <a:r>
              <a:rPr lang="en-US" sz="2800" dirty="0"/>
              <a:t>Authentication and authorization: Implement user authentication and role-based access control.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Scalability Considerations (Kubernetes):</a:t>
            </a:r>
          </a:p>
          <a:p>
            <a:r>
              <a:rPr lang="en-US" sz="2800" dirty="0"/>
              <a:t>Load balancer: For distributing incoming traffic across multiple servers.</a:t>
            </a:r>
          </a:p>
          <a:p>
            <a:r>
              <a:rPr lang="en-US" sz="2800" dirty="0"/>
              <a:t>Horizontal scaling: Ability to add more servers to handle increased load.</a:t>
            </a:r>
          </a:p>
          <a:p>
            <a:r>
              <a:rPr lang="en-US" sz="2800" dirty="0"/>
              <a:t>Database sharding or replication: To distribute data across multiple servers for improved performance and fault tolerance.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889026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2065</Words>
  <Application>Microsoft Office PowerPoint</Application>
  <PresentationFormat>Custom</PresentationFormat>
  <Paragraphs>255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3" baseType="lpstr">
      <vt:lpstr>__Inter_aaf875</vt:lpstr>
      <vt:lpstr>Arial</vt:lpstr>
      <vt:lpstr>Calibri</vt:lpstr>
      <vt:lpstr>Calibri Light</vt:lpstr>
      <vt:lpstr>Canela Bold</vt:lpstr>
      <vt:lpstr>Canela Deck Regular</vt:lpstr>
      <vt:lpstr>Canela Regular</vt:lpstr>
      <vt:lpstr>Canela Text Regular</vt:lpstr>
      <vt:lpstr>Century Gothic</vt:lpstr>
      <vt:lpstr>Graphik</vt:lpstr>
      <vt:lpstr>Graphik Medium</vt:lpstr>
      <vt:lpstr>Graphik Semibold</vt:lpstr>
      <vt:lpstr>Helvetica Neue</vt:lpstr>
      <vt:lpstr>Times New Roman</vt:lpstr>
      <vt:lpstr>23_ClassicWhite</vt:lpstr>
      <vt:lpstr>Office Theme</vt:lpstr>
      <vt:lpstr>PowerPoint Presentation</vt:lpstr>
      <vt:lpstr>Inflight Catering</vt:lpstr>
      <vt:lpstr>Project Scope</vt:lpstr>
      <vt:lpstr>Workbreakdown structure</vt:lpstr>
      <vt:lpstr>PowerPoint Presentation</vt:lpstr>
      <vt:lpstr>PowerPoint Presentation</vt:lpstr>
      <vt:lpstr>System Design / Architecture</vt:lpstr>
      <vt:lpstr>System Requirements</vt:lpstr>
      <vt:lpstr>PowerPoint Presentation</vt:lpstr>
      <vt:lpstr>Deliverables</vt:lpstr>
      <vt:lpstr>Deliverables</vt:lpstr>
      <vt:lpstr>Functional requirements</vt:lpstr>
      <vt:lpstr>Non-Functional requirements</vt:lpstr>
      <vt:lpstr>List of all inputs</vt:lpstr>
      <vt:lpstr>List of all outputs</vt:lpstr>
      <vt:lpstr>List of all outputs</vt:lpstr>
      <vt:lpstr>Schedule and Delivery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Dhruv</dc:creator>
  <cp:lastModifiedBy>Kenil Akbari</cp:lastModifiedBy>
  <cp:revision>7</cp:revision>
  <dcterms:modified xsi:type="dcterms:W3CDTF">2024-06-21T05:22:57Z</dcterms:modified>
</cp:coreProperties>
</file>