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24-A1E5-4C60-9D4C-B68AC4C04CE7}" type="datetimeFigureOut">
              <a:rPr lang="zh-TW" altLang="en-US" smtClean="0"/>
              <a:t>2014/7/17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E60-908D-44FA-A9CF-0E062795A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3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24-A1E5-4C60-9D4C-B68AC4C04CE7}" type="datetimeFigureOut">
              <a:rPr lang="zh-TW" altLang="en-US" smtClean="0"/>
              <a:t>2014/7/17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E60-908D-44FA-A9CF-0E062795A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1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24-A1E5-4C60-9D4C-B68AC4C04CE7}" type="datetimeFigureOut">
              <a:rPr lang="zh-TW" altLang="en-US" smtClean="0"/>
              <a:t>2014/7/17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E60-908D-44FA-A9CF-0E062795A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6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24-A1E5-4C60-9D4C-B68AC4C04CE7}" type="datetimeFigureOut">
              <a:rPr lang="zh-TW" altLang="en-US" smtClean="0"/>
              <a:t>2014/7/17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E60-908D-44FA-A9CF-0E062795A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5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24-A1E5-4C60-9D4C-B68AC4C04CE7}" type="datetimeFigureOut">
              <a:rPr lang="zh-TW" altLang="en-US" smtClean="0"/>
              <a:t>2014/7/17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E60-908D-44FA-A9CF-0E062795A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66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24-A1E5-4C60-9D4C-B68AC4C04CE7}" type="datetimeFigureOut">
              <a:rPr lang="zh-TW" altLang="en-US" smtClean="0"/>
              <a:t>2014/7/17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E60-908D-44FA-A9CF-0E062795A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37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24-A1E5-4C60-9D4C-B68AC4C04CE7}" type="datetimeFigureOut">
              <a:rPr lang="zh-TW" altLang="en-US" smtClean="0"/>
              <a:t>2014/7/17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E60-908D-44FA-A9CF-0E062795A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27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24-A1E5-4C60-9D4C-B68AC4C04CE7}" type="datetimeFigureOut">
              <a:rPr lang="zh-TW" altLang="en-US" smtClean="0"/>
              <a:t>2014/7/17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E60-908D-44FA-A9CF-0E062795A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07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24-A1E5-4C60-9D4C-B68AC4C04CE7}" type="datetimeFigureOut">
              <a:rPr lang="zh-TW" altLang="en-US" smtClean="0"/>
              <a:t>2014/7/17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E60-908D-44FA-A9CF-0E062795A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8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24-A1E5-4C60-9D4C-B68AC4C04CE7}" type="datetimeFigureOut">
              <a:rPr lang="zh-TW" altLang="en-US" smtClean="0"/>
              <a:t>2014/7/17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E60-908D-44FA-A9CF-0E062795A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32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24-A1E5-4C60-9D4C-B68AC4C04CE7}" type="datetimeFigureOut">
              <a:rPr lang="zh-TW" altLang="en-US" smtClean="0"/>
              <a:t>2014/7/17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E60-908D-44FA-A9CF-0E062795A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38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CB24-A1E5-4C60-9D4C-B68AC4C04CE7}" type="datetimeFigureOut">
              <a:rPr lang="zh-TW" altLang="en-US" smtClean="0"/>
              <a:t>2014/7/17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DE60-908D-44FA-A9CF-0E062795A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35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678563"/>
            <a:ext cx="9144000" cy="3189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656853" y="1983955"/>
            <a:ext cx="1451651" cy="1224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檢索引擎</a:t>
            </a:r>
            <a:r>
              <a:rPr lang="en-US" altLang="zh-TW" dirty="0" smtClean="0"/>
              <a:t>1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使用動態時間校準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7717371" y="4941168"/>
            <a:ext cx="1355557" cy="165618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所有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語音文件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49992" y="4838040"/>
            <a:ext cx="2761855" cy="183131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394008" y="4869160"/>
            <a:ext cx="1178840" cy="1762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訓練聲學組型之聲學、語言模型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P(    |    ,    )</a:t>
            </a:r>
            <a:endParaRPr lang="en-US" altLang="zh-TW" dirty="0"/>
          </a:p>
          <a:p>
            <a:pPr algn="ctr"/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5690152" y="4869160"/>
            <a:ext cx="1178840" cy="1762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尋找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聲學組型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10" name="圓柱 9"/>
          <p:cNvSpPr/>
          <p:nvPr/>
        </p:nvSpPr>
        <p:spPr>
          <a:xfrm>
            <a:off x="2028928" y="4991895"/>
            <a:ext cx="1967008" cy="1533449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聲學組型</a:t>
            </a:r>
            <a:endParaRPr lang="en-US" altLang="zh-TW" smtClean="0"/>
          </a:p>
          <a:p>
            <a:pPr algn="ctr"/>
            <a:r>
              <a:rPr lang="zh-TW" altLang="en-US" smtClean="0"/>
              <a:t>的</a:t>
            </a:r>
            <a:r>
              <a:rPr lang="zh-TW" altLang="en-US" dirty="0" smtClean="0"/>
              <a:t>聲學模型、語言模型、辭典</a:t>
            </a:r>
            <a:endParaRPr lang="en-US" altLang="zh-TW" dirty="0" smtClean="0"/>
          </a:p>
        </p:txBody>
      </p:sp>
      <p:sp>
        <p:nvSpPr>
          <p:cNvPr id="11" name="矩形 10"/>
          <p:cNvSpPr/>
          <p:nvPr/>
        </p:nvSpPr>
        <p:spPr>
          <a:xfrm>
            <a:off x="323528" y="5157192"/>
            <a:ext cx="1440160" cy="1224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聲學組型辨識 </a:t>
            </a:r>
            <a:r>
              <a:rPr lang="en-US" altLang="zh-TW" dirty="0" smtClean="0"/>
              <a:t>(Decoder)</a:t>
            </a:r>
            <a:endParaRPr lang="zh-TW" altLang="en-US" dirty="0"/>
          </a:p>
        </p:txBody>
      </p:sp>
      <p:sp>
        <p:nvSpPr>
          <p:cNvPr id="12" name="圓柱 11"/>
          <p:cNvSpPr/>
          <p:nvPr/>
        </p:nvSpPr>
        <p:spPr>
          <a:xfrm>
            <a:off x="142046" y="3789040"/>
            <a:ext cx="1803123" cy="1208541"/>
          </a:xfrm>
          <a:prstGeom prst="can">
            <a:avLst>
              <a:gd name="adj" fmla="val 122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辨識成聲學組型唯一最佳序列的語音文件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48064" y="2079453"/>
            <a:ext cx="1512168" cy="1033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語音文件 </a:t>
            </a:r>
            <a:r>
              <a:rPr lang="en-US" altLang="zh-TW" dirty="0" smtClean="0"/>
              <a:t>213</a:t>
            </a:r>
          </a:p>
          <a:p>
            <a:pPr algn="ctr"/>
            <a:r>
              <a:rPr lang="zh-TW" altLang="en-US" dirty="0" smtClean="0"/>
              <a:t>語音文件</a:t>
            </a:r>
            <a:r>
              <a:rPr lang="en-US" altLang="zh-TW" dirty="0" smtClean="0"/>
              <a:t> 397</a:t>
            </a:r>
          </a:p>
          <a:p>
            <a:pPr algn="ctr"/>
            <a:r>
              <a:rPr lang="zh-TW" altLang="en-US" dirty="0" smtClean="0"/>
              <a:t>語音文件</a:t>
            </a:r>
            <a:r>
              <a:rPr lang="en-US" altLang="zh-TW" dirty="0" smtClean="0"/>
              <a:t> 503</a:t>
            </a:r>
          </a:p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794622"/>
            <a:ext cx="1130968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查詢詞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擴展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7504" y="2142148"/>
            <a:ext cx="1872208" cy="8788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檢索引擎</a:t>
            </a:r>
            <a:r>
              <a:rPr lang="en-US" altLang="zh-TW" sz="1600" dirty="0" smtClean="0"/>
              <a:t>2</a:t>
            </a:r>
          </a:p>
          <a:p>
            <a:pPr algn="ctr"/>
            <a:r>
              <a:rPr lang="en-US" altLang="zh-TW" sz="1600" dirty="0" smtClean="0"/>
              <a:t>(</a:t>
            </a:r>
            <a:r>
              <a:rPr lang="zh-TW" altLang="en-US" sz="1600" dirty="0" smtClean="0"/>
              <a:t>使用聲學組型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16" name="圓角矩形 15"/>
          <p:cNvSpPr/>
          <p:nvPr/>
        </p:nvSpPr>
        <p:spPr>
          <a:xfrm>
            <a:off x="377534" y="557972"/>
            <a:ext cx="1332148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線性疊加</a:t>
            </a:r>
            <a:endParaRPr lang="zh-TW" altLang="en-US" dirty="0"/>
          </a:p>
        </p:txBody>
      </p:sp>
      <p:cxnSp>
        <p:nvCxnSpPr>
          <p:cNvPr id="18" name="肘形接點 17"/>
          <p:cNvCxnSpPr>
            <a:stCxn id="13" idx="0"/>
            <a:endCxn id="16" idx="3"/>
          </p:cNvCxnSpPr>
          <p:nvPr/>
        </p:nvCxnSpPr>
        <p:spPr>
          <a:xfrm rot="16200000" flipV="1">
            <a:off x="3262199" y="-562496"/>
            <a:ext cx="1089433" cy="41944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直線單箭頭接點 19"/>
          <p:cNvCxnSpPr>
            <a:stCxn id="5" idx="1"/>
            <a:endCxn id="13" idx="3"/>
          </p:cNvCxnSpPr>
          <p:nvPr/>
        </p:nvCxnSpPr>
        <p:spPr>
          <a:xfrm flipH="1">
            <a:off x="6660232" y="2596023"/>
            <a:ext cx="9966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直線單箭頭接點 21"/>
          <p:cNvCxnSpPr>
            <a:stCxn id="13" idx="1"/>
            <a:endCxn id="14" idx="3"/>
          </p:cNvCxnSpPr>
          <p:nvPr/>
        </p:nvCxnSpPr>
        <p:spPr>
          <a:xfrm flipH="1" flipV="1">
            <a:off x="4694856" y="2586710"/>
            <a:ext cx="453208" cy="9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直線單箭頭接點 23"/>
          <p:cNvCxnSpPr>
            <a:stCxn id="14" idx="1"/>
            <a:endCxn id="15" idx="3"/>
          </p:cNvCxnSpPr>
          <p:nvPr/>
        </p:nvCxnSpPr>
        <p:spPr>
          <a:xfrm flipH="1" flipV="1">
            <a:off x="1979712" y="2581598"/>
            <a:ext cx="1584176" cy="5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直線單箭頭接點 25"/>
          <p:cNvCxnSpPr>
            <a:stCxn id="12" idx="1"/>
            <a:endCxn id="15" idx="2"/>
          </p:cNvCxnSpPr>
          <p:nvPr/>
        </p:nvCxnSpPr>
        <p:spPr>
          <a:xfrm flipV="1">
            <a:off x="1043608" y="3021047"/>
            <a:ext cx="0" cy="767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直線單箭頭接點 27"/>
          <p:cNvCxnSpPr>
            <a:stCxn id="11" idx="0"/>
            <a:endCxn id="12" idx="3"/>
          </p:cNvCxnSpPr>
          <p:nvPr/>
        </p:nvCxnSpPr>
        <p:spPr>
          <a:xfrm flipV="1">
            <a:off x="1043608" y="4997581"/>
            <a:ext cx="0" cy="159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0" name="直線單箭頭接點 29"/>
          <p:cNvCxnSpPr>
            <a:stCxn id="10" idx="2"/>
            <a:endCxn id="11" idx="3"/>
          </p:cNvCxnSpPr>
          <p:nvPr/>
        </p:nvCxnSpPr>
        <p:spPr>
          <a:xfrm flipH="1">
            <a:off x="1763688" y="5758620"/>
            <a:ext cx="265240" cy="10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直線單箭頭接點 31"/>
          <p:cNvCxnSpPr>
            <a:stCxn id="7" idx="1"/>
            <a:endCxn id="10" idx="4"/>
          </p:cNvCxnSpPr>
          <p:nvPr/>
        </p:nvCxnSpPr>
        <p:spPr>
          <a:xfrm flipH="1">
            <a:off x="3995936" y="5753700"/>
            <a:ext cx="254056" cy="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直線單箭頭接點 33"/>
          <p:cNvCxnSpPr>
            <a:stCxn id="6" idx="2"/>
            <a:endCxn id="7" idx="3"/>
          </p:cNvCxnSpPr>
          <p:nvPr/>
        </p:nvCxnSpPr>
        <p:spPr>
          <a:xfrm flipH="1" flipV="1">
            <a:off x="7011847" y="5753700"/>
            <a:ext cx="705524" cy="15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直線單箭頭接點 37"/>
          <p:cNvCxnSpPr>
            <a:stCxn id="15" idx="0"/>
            <a:endCxn id="16" idx="2"/>
          </p:cNvCxnSpPr>
          <p:nvPr/>
        </p:nvCxnSpPr>
        <p:spPr>
          <a:xfrm flipV="1">
            <a:off x="1043608" y="142206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直線單箭頭接點 57"/>
          <p:cNvCxnSpPr>
            <a:stCxn id="6" idx="1"/>
            <a:endCxn id="5" idx="2"/>
          </p:cNvCxnSpPr>
          <p:nvPr/>
        </p:nvCxnSpPr>
        <p:spPr>
          <a:xfrm flipH="1" flipV="1">
            <a:off x="8382679" y="3208091"/>
            <a:ext cx="12471" cy="173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65" name="圖片 64" descr="畫面剪輯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36" y="40703"/>
            <a:ext cx="481080" cy="724001"/>
          </a:xfrm>
          <a:prstGeom prst="rect">
            <a:avLst/>
          </a:prstGeom>
        </p:spPr>
      </p:pic>
      <p:cxnSp>
        <p:nvCxnSpPr>
          <p:cNvPr id="69" name="肘形接點 68"/>
          <p:cNvCxnSpPr>
            <a:stCxn id="65" idx="3"/>
            <a:endCxn id="5" idx="0"/>
          </p:cNvCxnSpPr>
          <p:nvPr/>
        </p:nvCxnSpPr>
        <p:spPr>
          <a:xfrm>
            <a:off x="4716016" y="402704"/>
            <a:ext cx="3666663" cy="158125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107504" y="14975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/>
              <a:t>由</a:t>
            </a:r>
            <a:r>
              <a:rPr lang="zh-TW" altLang="en-US" i="1" dirty="0" smtClean="0"/>
              <a:t>聲學組型檢索</a:t>
            </a:r>
            <a:r>
              <a:rPr lang="zh-TW" altLang="en-US" i="1" dirty="0" smtClean="0"/>
              <a:t>出之檢索結果</a:t>
            </a:r>
            <a:endParaRPr lang="zh-TW" altLang="en-US" i="1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2040230" y="2249091"/>
            <a:ext cx="161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擴展後查詢詞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聲學組型</a:t>
            </a:r>
            <a:endParaRPr lang="en-US" altLang="zh-TW" dirty="0" smtClean="0"/>
          </a:p>
          <a:p>
            <a:r>
              <a:rPr lang="zh-TW" altLang="en-US" dirty="0" smtClean="0"/>
              <a:t>形式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4604491" y="1374466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i="1" dirty="0" smtClean="0"/>
              <a:t>第一次檢索結果</a:t>
            </a:r>
            <a:endParaRPr lang="en-US" altLang="zh-TW" sz="1600" i="1" dirty="0" smtClean="0"/>
          </a:p>
          <a:p>
            <a:pPr algn="ctr"/>
            <a:r>
              <a:rPr lang="en-US" altLang="zh-TW" sz="1600" i="1" dirty="0" smtClean="0"/>
              <a:t>(</a:t>
            </a:r>
            <a:r>
              <a:rPr lang="zh-TW" altLang="en-US" sz="1600" i="1" dirty="0" smtClean="0"/>
              <a:t>使用動態時間校準</a:t>
            </a:r>
            <a:r>
              <a:rPr lang="en-US" altLang="zh-TW" sz="1600" i="1" dirty="0" smtClean="0"/>
              <a:t>)</a:t>
            </a:r>
            <a:endParaRPr lang="zh-TW" altLang="en-US" sz="1600" i="1" dirty="0"/>
          </a:p>
        </p:txBody>
      </p:sp>
      <p:sp>
        <p:nvSpPr>
          <p:cNvPr id="116" name="矩形 115"/>
          <p:cNvSpPr/>
          <p:nvPr/>
        </p:nvSpPr>
        <p:spPr>
          <a:xfrm>
            <a:off x="5220072" y="2098039"/>
            <a:ext cx="1368152" cy="4761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肘形接點 2"/>
          <p:cNvCxnSpPr>
            <a:stCxn id="12" idx="4"/>
            <a:endCxn id="14" idx="2"/>
          </p:cNvCxnSpPr>
          <p:nvPr/>
        </p:nvCxnSpPr>
        <p:spPr>
          <a:xfrm flipV="1">
            <a:off x="1945169" y="3378798"/>
            <a:ext cx="2184203" cy="10145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" name="文字方塊 3"/>
          <p:cNvSpPr txBox="1"/>
          <p:nvPr/>
        </p:nvSpPr>
        <p:spPr>
          <a:xfrm>
            <a:off x="1752081" y="-27384"/>
            <a:ext cx="188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/>
              <a:t>檢索結果</a:t>
            </a:r>
            <a:endParaRPr lang="zh-TW" altLang="en-US" i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436096" y="-2738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/>
              <a:t>輸入口語查詢詞</a:t>
            </a:r>
            <a:endParaRPr lang="zh-TW" altLang="en-US" i="1" dirty="0"/>
          </a:p>
        </p:txBody>
      </p:sp>
      <p:cxnSp>
        <p:nvCxnSpPr>
          <p:cNvPr id="29" name="肘形接點 28"/>
          <p:cNvCxnSpPr>
            <a:stCxn id="16" idx="0"/>
            <a:endCxn id="65" idx="1"/>
          </p:cNvCxnSpPr>
          <p:nvPr/>
        </p:nvCxnSpPr>
        <p:spPr>
          <a:xfrm rot="5400000" flipH="1" flipV="1">
            <a:off x="2561638" y="-1115326"/>
            <a:ext cx="155268" cy="31913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026" name="Picture 2" descr="C:\Users\Kevin\Pictures\SpeechSigna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603" y="5889102"/>
            <a:ext cx="1224136" cy="7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字方塊 49"/>
          <p:cNvSpPr txBox="1"/>
          <p:nvPr/>
        </p:nvSpPr>
        <p:spPr>
          <a:xfrm>
            <a:off x="2411760" y="971436"/>
            <a:ext cx="316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/>
              <a:t>檢索結果 </a:t>
            </a:r>
            <a:r>
              <a:rPr lang="en-US" altLang="zh-TW" i="1" dirty="0" smtClean="0"/>
              <a:t>(</a:t>
            </a:r>
            <a:r>
              <a:rPr lang="zh-TW" altLang="en-US" i="1" dirty="0" smtClean="0"/>
              <a:t>使用動態時間校準</a:t>
            </a:r>
            <a:r>
              <a:rPr lang="en-US" altLang="zh-TW" i="1" dirty="0" smtClean="0"/>
              <a:t>)</a:t>
            </a:r>
            <a:endParaRPr lang="zh-TW" altLang="en-US" i="1" dirty="0"/>
          </a:p>
        </p:txBody>
      </p:sp>
      <p:pic>
        <p:nvPicPr>
          <p:cNvPr id="40" name="Picture 2" descr="C:\Users\Kevin\Pictures\SpeechSigna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11" y="128462"/>
            <a:ext cx="1224136" cy="7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群組 18"/>
          <p:cNvGrpSpPr/>
          <p:nvPr/>
        </p:nvGrpSpPr>
        <p:grpSpPr>
          <a:xfrm>
            <a:off x="5911087" y="5505275"/>
            <a:ext cx="787799" cy="1376593"/>
            <a:chOff x="4139034" y="1989589"/>
            <a:chExt cx="1466242" cy="2562097"/>
          </a:xfrm>
        </p:grpSpPr>
        <p:pic>
          <p:nvPicPr>
            <p:cNvPr id="2" name="Picture 2" descr="C:\Users\Kevin\Dropbox\Speech\InterSpeech 2013\94022_small.gif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0" r="73983"/>
            <a:stretch/>
          </p:blipFill>
          <p:spPr bwMode="auto">
            <a:xfrm>
              <a:off x="4139034" y="1989589"/>
              <a:ext cx="504974" cy="254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Kevin\Dropbox\Speech\InterSpeech 2013\94022_small.gif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87" r="55076"/>
            <a:stretch/>
          </p:blipFill>
          <p:spPr bwMode="auto">
            <a:xfrm>
              <a:off x="4630651" y="2008511"/>
              <a:ext cx="589421" cy="254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C:\Users\Kevin\Dropbox\Speech\InterSpeech 2013\94022_small.gif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52" r="42710"/>
            <a:stretch/>
          </p:blipFill>
          <p:spPr bwMode="auto">
            <a:xfrm>
              <a:off x="5220072" y="2008510"/>
              <a:ext cx="385204" cy="254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6" name="Picture 2" descr="C:\Users\Kevin\Dropbox\Speech\InterSpeech 2013\94022_small.gif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50" r="73983"/>
          <a:stretch/>
        </p:blipFill>
        <p:spPr bwMode="auto">
          <a:xfrm>
            <a:off x="4660204" y="5779606"/>
            <a:ext cx="199828" cy="100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Kevin\Dropbox\Speech\InterSpeech 2013\94022_small.gif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87" r="55076"/>
          <a:stretch/>
        </p:blipFill>
        <p:spPr bwMode="auto">
          <a:xfrm>
            <a:off x="4929567" y="5773385"/>
            <a:ext cx="233246" cy="100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Kevin\Dropbox\Speech\InterSpeech 2013\94022_small.gif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652" r="42710"/>
          <a:stretch/>
        </p:blipFill>
        <p:spPr bwMode="auto">
          <a:xfrm>
            <a:off x="5220072" y="5779606"/>
            <a:ext cx="152433" cy="100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肘形接點 52"/>
          <p:cNvCxnSpPr>
            <a:stCxn id="6" idx="3"/>
            <a:endCxn id="11" idx="2"/>
          </p:cNvCxnSpPr>
          <p:nvPr/>
        </p:nvCxnSpPr>
        <p:spPr>
          <a:xfrm rot="5400000" flipH="1">
            <a:off x="4611367" y="2813569"/>
            <a:ext cx="216024" cy="7351542"/>
          </a:xfrm>
          <a:prstGeom prst="bentConnector3">
            <a:avLst>
              <a:gd name="adj1" fmla="val -1058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群組 76"/>
          <p:cNvGrpSpPr/>
          <p:nvPr/>
        </p:nvGrpSpPr>
        <p:grpSpPr>
          <a:xfrm>
            <a:off x="6570222" y="818636"/>
            <a:ext cx="1746194" cy="665638"/>
            <a:chOff x="6138174" y="1173503"/>
            <a:chExt cx="1746194" cy="665638"/>
          </a:xfrm>
        </p:grpSpPr>
        <p:sp>
          <p:nvSpPr>
            <p:cNvPr id="115" name="文字方塊 114"/>
            <p:cNvSpPr txBox="1"/>
            <p:nvPr/>
          </p:nvSpPr>
          <p:spPr>
            <a:xfrm>
              <a:off x="6138174" y="1193320"/>
              <a:ext cx="1746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00B050"/>
                  </a:solidFill>
                </a:rPr>
                <a:t>虛擬相關文件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138174" y="1173503"/>
              <a:ext cx="1674186" cy="66563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9" name="肘形接點 58"/>
          <p:cNvCxnSpPr>
            <a:stCxn id="56" idx="2"/>
            <a:endCxn id="116" idx="3"/>
          </p:cNvCxnSpPr>
          <p:nvPr/>
        </p:nvCxnSpPr>
        <p:spPr>
          <a:xfrm rot="5400000">
            <a:off x="6571848" y="1500651"/>
            <a:ext cx="851844" cy="81909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0" y="3678563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5000693" y="3249565"/>
            <a:ext cx="227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即時處理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000693" y="3676962"/>
            <a:ext cx="227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離線處理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67772" y="402704"/>
            <a:ext cx="392432" cy="31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166729" y="4238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使用者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6810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211283"/>
            <a:ext cx="9144000" cy="36571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812360" y="1175455"/>
            <a:ext cx="1251238" cy="1224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檢索引擎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使用文字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圓柱 9"/>
          <p:cNvSpPr/>
          <p:nvPr/>
        </p:nvSpPr>
        <p:spPr>
          <a:xfrm>
            <a:off x="2639696" y="5465371"/>
            <a:ext cx="1967008" cy="1183855"/>
          </a:xfrm>
          <a:prstGeom prst="can">
            <a:avLst>
              <a:gd name="adj" fmla="val 173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聲學組型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的</a:t>
            </a:r>
            <a:r>
              <a:rPr lang="zh-TW" altLang="en-US" dirty="0" smtClean="0"/>
              <a:t>聲學模型、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語言模型、辭典</a:t>
            </a:r>
            <a:endParaRPr lang="en-US" altLang="zh-TW" dirty="0" smtClean="0"/>
          </a:p>
        </p:txBody>
      </p:sp>
      <p:sp>
        <p:nvSpPr>
          <p:cNvPr id="11" name="矩形 10"/>
          <p:cNvSpPr/>
          <p:nvPr/>
        </p:nvSpPr>
        <p:spPr>
          <a:xfrm>
            <a:off x="319022" y="5552795"/>
            <a:ext cx="144016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聲學組型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辨識 </a:t>
            </a:r>
            <a:r>
              <a:rPr lang="en-US" altLang="zh-TW" dirty="0" smtClean="0"/>
              <a:t>(Decoder)</a:t>
            </a:r>
            <a:endParaRPr lang="zh-TW" altLang="en-US" dirty="0"/>
          </a:p>
        </p:txBody>
      </p:sp>
      <p:sp>
        <p:nvSpPr>
          <p:cNvPr id="12" name="圓柱 11"/>
          <p:cNvSpPr/>
          <p:nvPr/>
        </p:nvSpPr>
        <p:spPr>
          <a:xfrm>
            <a:off x="142046" y="3789040"/>
            <a:ext cx="1803123" cy="1208541"/>
          </a:xfrm>
          <a:prstGeom prst="can">
            <a:avLst>
              <a:gd name="adj" fmla="val 122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辨識成</a:t>
            </a:r>
            <a:r>
              <a:rPr lang="zh-TW" altLang="en-US" dirty="0" smtClean="0"/>
              <a:t>聲學組型唯一</a:t>
            </a:r>
            <a:r>
              <a:rPr lang="zh-TW" altLang="en-US" dirty="0" smtClean="0"/>
              <a:t>最佳序列的語音文件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17370" y="1262855"/>
            <a:ext cx="1512168" cy="1033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語音文件 </a:t>
            </a:r>
            <a:r>
              <a:rPr lang="en-US" altLang="zh-TW" dirty="0" smtClean="0"/>
              <a:t>213</a:t>
            </a:r>
          </a:p>
          <a:p>
            <a:pPr algn="ctr"/>
            <a:r>
              <a:rPr lang="zh-TW" altLang="en-US" dirty="0" smtClean="0"/>
              <a:t>語音文件</a:t>
            </a:r>
            <a:r>
              <a:rPr lang="en-US" altLang="zh-TW" dirty="0" smtClean="0"/>
              <a:t> 397</a:t>
            </a:r>
          </a:p>
          <a:p>
            <a:pPr algn="ctr"/>
            <a:r>
              <a:rPr lang="zh-TW" altLang="en-US" dirty="0" smtClean="0"/>
              <a:t>語音文件</a:t>
            </a:r>
            <a:r>
              <a:rPr lang="en-US" altLang="zh-TW" dirty="0" smtClean="0"/>
              <a:t> 503</a:t>
            </a:r>
          </a:p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72000" y="990014"/>
            <a:ext cx="1130968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查詢詞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擴展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76959" y="1936759"/>
            <a:ext cx="1219543" cy="8788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smtClean="0"/>
              <a:t>檢索引擎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/>
              <a:t>(</a:t>
            </a:r>
            <a:r>
              <a:rPr lang="zh-TW" altLang="en-US" sz="1600" dirty="0" smtClean="0"/>
              <a:t>使用文字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16" name="圓角矩形 15"/>
          <p:cNvSpPr/>
          <p:nvPr/>
        </p:nvSpPr>
        <p:spPr>
          <a:xfrm>
            <a:off x="165911" y="554647"/>
            <a:ext cx="1232884" cy="4911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線性疊加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5" idx="1"/>
            <a:endCxn id="13" idx="3"/>
          </p:cNvCxnSpPr>
          <p:nvPr/>
        </p:nvCxnSpPr>
        <p:spPr>
          <a:xfrm flipH="1" flipV="1">
            <a:off x="7429538" y="1779425"/>
            <a:ext cx="382822" cy="8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直線單箭頭接點 21"/>
          <p:cNvCxnSpPr>
            <a:stCxn id="13" idx="1"/>
            <a:endCxn id="14" idx="3"/>
          </p:cNvCxnSpPr>
          <p:nvPr/>
        </p:nvCxnSpPr>
        <p:spPr>
          <a:xfrm flipH="1">
            <a:off x="5702968" y="1779425"/>
            <a:ext cx="214402" cy="2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直線單箭頭接點 27"/>
          <p:cNvCxnSpPr>
            <a:stCxn id="11" idx="0"/>
            <a:endCxn id="12" idx="3"/>
          </p:cNvCxnSpPr>
          <p:nvPr/>
        </p:nvCxnSpPr>
        <p:spPr>
          <a:xfrm flipV="1">
            <a:off x="1039102" y="4997581"/>
            <a:ext cx="4506" cy="555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65" name="圖片 64" descr="畫面剪輯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36" y="40703"/>
            <a:ext cx="481080" cy="724001"/>
          </a:xfrm>
          <a:prstGeom prst="rect">
            <a:avLst/>
          </a:prstGeom>
        </p:spPr>
      </p:pic>
      <p:cxnSp>
        <p:nvCxnSpPr>
          <p:cNvPr id="69" name="肘形接點 68"/>
          <p:cNvCxnSpPr>
            <a:stCxn id="65" idx="3"/>
            <a:endCxn id="5" idx="0"/>
          </p:cNvCxnSpPr>
          <p:nvPr/>
        </p:nvCxnSpPr>
        <p:spPr>
          <a:xfrm>
            <a:off x="4716016" y="402704"/>
            <a:ext cx="3721963" cy="77275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6" name="矩形 115"/>
          <p:cNvSpPr/>
          <p:nvPr/>
        </p:nvSpPr>
        <p:spPr>
          <a:xfrm>
            <a:off x="5989378" y="1281441"/>
            <a:ext cx="1368152" cy="4761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759182" y="28777"/>
            <a:ext cx="188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/>
              <a:t>檢索結果</a:t>
            </a:r>
            <a:endParaRPr lang="zh-TW" altLang="en-US" i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436096" y="-2738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/>
              <a:t>輸入文字查詢詞</a:t>
            </a:r>
            <a:endParaRPr lang="zh-TW" altLang="en-US" i="1" dirty="0"/>
          </a:p>
        </p:txBody>
      </p:sp>
      <p:cxnSp>
        <p:nvCxnSpPr>
          <p:cNvPr id="29" name="肘形接點 28"/>
          <p:cNvCxnSpPr>
            <a:stCxn id="16" idx="0"/>
            <a:endCxn id="65" idx="1"/>
          </p:cNvCxnSpPr>
          <p:nvPr/>
        </p:nvCxnSpPr>
        <p:spPr>
          <a:xfrm rot="5400000" flipH="1" flipV="1">
            <a:off x="2432673" y="-1247615"/>
            <a:ext cx="151943" cy="34525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89" name="群組 88"/>
          <p:cNvGrpSpPr/>
          <p:nvPr/>
        </p:nvGrpSpPr>
        <p:grpSpPr>
          <a:xfrm>
            <a:off x="4852096" y="5570769"/>
            <a:ext cx="1100274" cy="1112254"/>
            <a:chOff x="7717371" y="5498574"/>
            <a:chExt cx="1355557" cy="1293310"/>
          </a:xfrm>
        </p:grpSpPr>
        <p:sp>
          <p:nvSpPr>
            <p:cNvPr id="6" name="圓柱 5"/>
            <p:cNvSpPr/>
            <p:nvPr/>
          </p:nvSpPr>
          <p:spPr>
            <a:xfrm>
              <a:off x="7717371" y="5498574"/>
              <a:ext cx="1355557" cy="1170786"/>
            </a:xfrm>
            <a:prstGeom prst="can">
              <a:avLst>
                <a:gd name="adj" fmla="val 1979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所有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語音文件</a:t>
              </a:r>
              <a:endParaRPr lang="zh-TW" altLang="en-US" dirty="0"/>
            </a:p>
          </p:txBody>
        </p:sp>
        <p:pic>
          <p:nvPicPr>
            <p:cNvPr id="1026" name="Picture 2" descr="C:\Users\Kevin\Pictures\SpeechSignal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795" y="6284843"/>
              <a:ext cx="876367" cy="507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" name="Picture 2" descr="C:\Users\Kevin\Pictures\SpeechSignal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11" y="128462"/>
            <a:ext cx="1224136" cy="7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群組 72"/>
          <p:cNvGrpSpPr/>
          <p:nvPr/>
        </p:nvGrpSpPr>
        <p:grpSpPr>
          <a:xfrm>
            <a:off x="2980964" y="3381838"/>
            <a:ext cx="2761855" cy="2043828"/>
            <a:chOff x="4249992" y="4838040"/>
            <a:chExt cx="2761855" cy="2043828"/>
          </a:xfrm>
        </p:grpSpPr>
        <p:sp>
          <p:nvSpPr>
            <p:cNvPr id="7" name="矩形 6"/>
            <p:cNvSpPr/>
            <p:nvPr/>
          </p:nvSpPr>
          <p:spPr>
            <a:xfrm>
              <a:off x="4249992" y="4838040"/>
              <a:ext cx="2761855" cy="183131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394008" y="4869160"/>
              <a:ext cx="1178840" cy="17625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訓練</a:t>
              </a:r>
              <a:r>
                <a:rPr lang="zh-TW" altLang="en-US" dirty="0" smtClean="0"/>
                <a:t>聲學組型之</a:t>
              </a:r>
              <a:r>
                <a:rPr lang="zh-TW" altLang="en-US" dirty="0" smtClean="0"/>
                <a:t>聲學、語言模型</a:t>
              </a:r>
              <a:endParaRPr lang="en-US" altLang="zh-TW" dirty="0" smtClean="0"/>
            </a:p>
            <a:p>
              <a:pPr algn="ctr"/>
              <a:r>
                <a:rPr lang="en-US" altLang="zh-TW" dirty="0" smtClean="0"/>
                <a:t>P(    |    ,    )</a:t>
              </a:r>
              <a:endParaRPr lang="en-US" altLang="zh-TW" dirty="0"/>
            </a:p>
            <a:p>
              <a:pPr algn="ctr"/>
              <a:endParaRPr lang="en-US" altLang="zh-TW" dirty="0" smtClean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90152" y="4869160"/>
              <a:ext cx="1178840" cy="17625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尋找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聲學組型</a:t>
              </a:r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zh-TW" altLang="en-US" dirty="0"/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5911087" y="5505275"/>
              <a:ext cx="787799" cy="1376593"/>
              <a:chOff x="4139034" y="1989589"/>
              <a:chExt cx="1466242" cy="2562097"/>
            </a:xfrm>
          </p:grpSpPr>
          <p:pic>
            <p:nvPicPr>
              <p:cNvPr id="2" name="Picture 2" descr="C:\Users\Kevin\Dropbox\Speech\InterSpeech 2013\94022_small.gif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50" r="73983"/>
              <a:stretch/>
            </p:blipFill>
            <p:spPr bwMode="auto">
              <a:xfrm>
                <a:off x="4139034" y="1989589"/>
                <a:ext cx="504974" cy="254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C:\Users\Kevin\Dropbox\Speech\InterSpeech 2013\94022_small.gif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87" r="55076"/>
              <a:stretch/>
            </p:blipFill>
            <p:spPr bwMode="auto">
              <a:xfrm>
                <a:off x="4630651" y="2008511"/>
                <a:ext cx="589421" cy="254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C:\Users\Kevin\Dropbox\Speech\InterSpeech 2013\94022_small.gif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652" r="42710"/>
              <a:stretch/>
            </p:blipFill>
            <p:spPr bwMode="auto">
              <a:xfrm>
                <a:off x="5220072" y="2008510"/>
                <a:ext cx="385204" cy="254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6" name="Picture 2" descr="C:\Users\Kevin\Dropbox\Speech\InterSpeech 2013\94022_small.gif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0" r="73983"/>
            <a:stretch/>
          </p:blipFill>
          <p:spPr bwMode="auto">
            <a:xfrm>
              <a:off x="4660204" y="5779606"/>
              <a:ext cx="199828" cy="1006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Kevin\Dropbox\Speech\InterSpeech 2013\94022_small.gif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87" r="55076"/>
            <a:stretch/>
          </p:blipFill>
          <p:spPr bwMode="auto">
            <a:xfrm>
              <a:off x="4929567" y="5773385"/>
              <a:ext cx="233246" cy="1006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Kevin\Dropbox\Speech\InterSpeech 2013\94022_small.gif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52" r="42710"/>
            <a:stretch/>
          </p:blipFill>
          <p:spPr bwMode="auto">
            <a:xfrm>
              <a:off x="5220072" y="5779606"/>
              <a:ext cx="152433" cy="1006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群組 76"/>
          <p:cNvGrpSpPr/>
          <p:nvPr/>
        </p:nvGrpSpPr>
        <p:grpSpPr>
          <a:xfrm>
            <a:off x="5905207" y="781781"/>
            <a:ext cx="1591623" cy="416932"/>
            <a:chOff x="6138174" y="1173503"/>
            <a:chExt cx="1746194" cy="665638"/>
          </a:xfrm>
        </p:grpSpPr>
        <p:sp>
          <p:nvSpPr>
            <p:cNvPr id="115" name="文字方塊 114"/>
            <p:cNvSpPr txBox="1"/>
            <p:nvPr/>
          </p:nvSpPr>
          <p:spPr>
            <a:xfrm>
              <a:off x="6138174" y="1193320"/>
              <a:ext cx="1746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00B050"/>
                  </a:solidFill>
                </a:rPr>
                <a:t>虛擬相關文件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138174" y="1173503"/>
              <a:ext cx="1674186" cy="66563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4" name="直線接點 73"/>
          <p:cNvCxnSpPr/>
          <p:nvPr/>
        </p:nvCxnSpPr>
        <p:spPr>
          <a:xfrm>
            <a:off x="-10733" y="3211283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274642" y="2842540"/>
            <a:ext cx="227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即時處理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273174" y="3273710"/>
            <a:ext cx="227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smtClean="0">
                <a:solidFill>
                  <a:srgbClr val="FF0000"/>
                </a:solidFill>
              </a:rPr>
              <a:t>離線處理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67772" y="402704"/>
            <a:ext cx="392432" cy="31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166729" y="4238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使用者</a:t>
            </a:r>
            <a:endParaRPr lang="zh-TW" altLang="en-US" sz="1100" dirty="0"/>
          </a:p>
        </p:txBody>
      </p:sp>
      <p:sp>
        <p:nvSpPr>
          <p:cNvPr id="75" name="矩形 74"/>
          <p:cNvSpPr/>
          <p:nvPr/>
        </p:nvSpPr>
        <p:spPr>
          <a:xfrm>
            <a:off x="1876960" y="828358"/>
            <a:ext cx="1219542" cy="8788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檢索引擎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/>
              <a:t>(</a:t>
            </a:r>
            <a:r>
              <a:rPr lang="zh-TW" altLang="en-US" sz="1600" dirty="0" smtClean="0"/>
              <a:t>使用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聲學組型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96" name="圓柱 95"/>
          <p:cNvSpPr/>
          <p:nvPr/>
        </p:nvSpPr>
        <p:spPr>
          <a:xfrm>
            <a:off x="7887842" y="3604004"/>
            <a:ext cx="1100274" cy="1216372"/>
          </a:xfrm>
          <a:prstGeom prst="can">
            <a:avLst>
              <a:gd name="adj" fmla="val 197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所有語音文件詞圖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文字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7" name="圓柱 96"/>
          <p:cNvSpPr/>
          <p:nvPr/>
        </p:nvSpPr>
        <p:spPr>
          <a:xfrm>
            <a:off x="7759658" y="5481975"/>
            <a:ext cx="1274164" cy="1183855"/>
          </a:xfrm>
          <a:prstGeom prst="can">
            <a:avLst>
              <a:gd name="adj" fmla="val 173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聲學模型、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語言模型、辭典</a:t>
            </a:r>
            <a:endParaRPr lang="en-US" altLang="zh-TW" dirty="0" smtClean="0"/>
          </a:p>
        </p:txBody>
      </p:sp>
      <p:sp>
        <p:nvSpPr>
          <p:cNvPr id="100" name="矩形 99"/>
          <p:cNvSpPr/>
          <p:nvPr/>
        </p:nvSpPr>
        <p:spPr>
          <a:xfrm>
            <a:off x="6268559" y="5569847"/>
            <a:ext cx="117491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ASR</a:t>
            </a:r>
            <a:endParaRPr lang="en-US" altLang="zh-TW" dirty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辨識為文字的詞圖</a:t>
            </a:r>
            <a:r>
              <a:rPr lang="en-US" altLang="zh-TW" dirty="0" smtClean="0"/>
              <a:t>)</a:t>
            </a: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591004" y="5213157"/>
            <a:ext cx="0" cy="252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394026" y="5241316"/>
            <a:ext cx="0" cy="331578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7" idx="2"/>
            <a:endCxn id="100" idx="3"/>
          </p:cNvCxnSpPr>
          <p:nvPr/>
        </p:nvCxnSpPr>
        <p:spPr>
          <a:xfrm flipH="1">
            <a:off x="7443469" y="6073903"/>
            <a:ext cx="316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6" idx="4"/>
            <a:endCxn id="100" idx="1"/>
          </p:cNvCxnSpPr>
          <p:nvPr/>
        </p:nvCxnSpPr>
        <p:spPr>
          <a:xfrm flipV="1">
            <a:off x="5952370" y="6073903"/>
            <a:ext cx="316189" cy="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10" idx="2"/>
            <a:endCxn id="11" idx="3"/>
          </p:cNvCxnSpPr>
          <p:nvPr/>
        </p:nvCxnSpPr>
        <p:spPr>
          <a:xfrm flipH="1" flipV="1">
            <a:off x="1759182" y="6056851"/>
            <a:ext cx="880514" cy="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接點 112"/>
          <p:cNvCxnSpPr>
            <a:stCxn id="100" idx="0"/>
            <a:endCxn id="96" idx="3"/>
          </p:cNvCxnSpPr>
          <p:nvPr/>
        </p:nvCxnSpPr>
        <p:spPr>
          <a:xfrm rot="5400000" flipH="1" flipV="1">
            <a:off x="7272261" y="4404130"/>
            <a:ext cx="749471" cy="15819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96" idx="1"/>
            <a:endCxn id="5" idx="2"/>
          </p:cNvCxnSpPr>
          <p:nvPr/>
        </p:nvCxnSpPr>
        <p:spPr>
          <a:xfrm flipV="1">
            <a:off x="8437979" y="2399591"/>
            <a:ext cx="0" cy="1204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endCxn id="75" idx="3"/>
          </p:cNvCxnSpPr>
          <p:nvPr/>
        </p:nvCxnSpPr>
        <p:spPr>
          <a:xfrm flipH="1" flipV="1">
            <a:off x="3096502" y="1267808"/>
            <a:ext cx="1471699" cy="136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 flipH="1">
            <a:off x="3096502" y="2245632"/>
            <a:ext cx="1464765" cy="4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肘形接點 1023"/>
          <p:cNvCxnSpPr>
            <a:endCxn id="16" idx="2"/>
          </p:cNvCxnSpPr>
          <p:nvPr/>
        </p:nvCxnSpPr>
        <p:spPr>
          <a:xfrm rot="10800000">
            <a:off x="782353" y="1045814"/>
            <a:ext cx="1097522" cy="36874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肘形接點 1026"/>
          <p:cNvCxnSpPr>
            <a:stCxn id="15" idx="1"/>
          </p:cNvCxnSpPr>
          <p:nvPr/>
        </p:nvCxnSpPr>
        <p:spPr>
          <a:xfrm rot="10800000">
            <a:off x="611565" y="1045813"/>
            <a:ext cx="1265395" cy="13303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肘形接點 1029"/>
          <p:cNvCxnSpPr>
            <a:stCxn id="12" idx="1"/>
          </p:cNvCxnSpPr>
          <p:nvPr/>
        </p:nvCxnSpPr>
        <p:spPr>
          <a:xfrm rot="5400000" flipH="1" flipV="1">
            <a:off x="320022" y="2228304"/>
            <a:ext cx="2284323" cy="837151"/>
          </a:xfrm>
          <a:prstGeom prst="bentConnector3">
            <a:avLst>
              <a:gd name="adj1" fmla="val 10003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群組 1044"/>
          <p:cNvGrpSpPr/>
          <p:nvPr/>
        </p:nvGrpSpPr>
        <p:grpSpPr>
          <a:xfrm>
            <a:off x="2486731" y="2815658"/>
            <a:ext cx="5721673" cy="764369"/>
            <a:chOff x="2486731" y="2815658"/>
            <a:chExt cx="5721673" cy="764369"/>
          </a:xfrm>
        </p:grpSpPr>
        <p:cxnSp>
          <p:nvCxnSpPr>
            <p:cNvPr id="1041" name="肘形接點 1040"/>
            <p:cNvCxnSpPr>
              <a:stCxn id="15" idx="2"/>
            </p:cNvCxnSpPr>
            <p:nvPr/>
          </p:nvCxnSpPr>
          <p:spPr>
            <a:xfrm rot="16200000" flipH="1">
              <a:off x="5254498" y="47891"/>
              <a:ext cx="186138" cy="5721672"/>
            </a:xfrm>
            <a:prstGeom prst="bentConnector2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線單箭頭接點 1042"/>
            <p:cNvCxnSpPr/>
            <p:nvPr/>
          </p:nvCxnSpPr>
          <p:spPr>
            <a:xfrm>
              <a:off x="8208404" y="3001797"/>
              <a:ext cx="0" cy="5782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6" name="矩形 1045"/>
          <p:cNvSpPr/>
          <p:nvPr/>
        </p:nvSpPr>
        <p:spPr>
          <a:xfrm>
            <a:off x="799708" y="10527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i="1" dirty="0">
                <a:solidFill>
                  <a:srgbClr val="FF0000"/>
                </a:solidFill>
              </a:rPr>
              <a:t>檢索結果</a:t>
            </a:r>
          </a:p>
        </p:txBody>
      </p:sp>
      <p:sp>
        <p:nvSpPr>
          <p:cNvPr id="151" name="矩形 150"/>
          <p:cNvSpPr/>
          <p:nvPr/>
        </p:nvSpPr>
        <p:spPr>
          <a:xfrm>
            <a:off x="16069" y="19508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i="1" dirty="0">
                <a:solidFill>
                  <a:schemeClr val="accent1"/>
                </a:solidFill>
              </a:rPr>
              <a:t>檢索結果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416844" y="232806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i="1" dirty="0" smtClean="0"/>
              <a:t>第一次檢索結果</a:t>
            </a:r>
            <a:endParaRPr lang="en-US" altLang="zh-TW" sz="1600" i="1" dirty="0" smtClean="0"/>
          </a:p>
        </p:txBody>
      </p:sp>
      <p:sp>
        <p:nvSpPr>
          <p:cNvPr id="153" name="文字方塊 152"/>
          <p:cNvSpPr txBox="1"/>
          <p:nvPr/>
        </p:nvSpPr>
        <p:spPr>
          <a:xfrm>
            <a:off x="3091930" y="943213"/>
            <a:ext cx="16187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擴展後查詢詞</a:t>
            </a:r>
            <a:endParaRPr lang="en-US" altLang="zh-TW" dirty="0" smtClean="0"/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</a:rPr>
              <a:t>聲學組型形式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3082524" y="1916832"/>
            <a:ext cx="16187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擴展後查詢詞</a:t>
            </a:r>
            <a:endParaRPr lang="en-US" altLang="zh-TW" dirty="0" smtClean="0"/>
          </a:p>
          <a:p>
            <a:r>
              <a:rPr lang="en-US" altLang="zh-TW" sz="1600" dirty="0" smtClean="0">
                <a:solidFill>
                  <a:schemeClr val="accent1"/>
                </a:solidFill>
              </a:rPr>
              <a:t>(</a:t>
            </a:r>
            <a:r>
              <a:rPr lang="zh-TW" altLang="en-US" sz="1600" dirty="0" smtClean="0">
                <a:solidFill>
                  <a:schemeClr val="accent1"/>
                </a:solidFill>
              </a:rPr>
              <a:t>文字形式</a:t>
            </a:r>
            <a:r>
              <a:rPr lang="en-US" altLang="zh-TW" sz="1600" dirty="0" smtClean="0">
                <a:solidFill>
                  <a:schemeClr val="accent1"/>
                </a:solidFill>
              </a:rPr>
              <a:t>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7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278</Words>
  <Application>Microsoft Office PowerPoint</Application>
  <PresentationFormat>如螢幕大小 (4:3)</PresentationFormat>
  <Paragraphs>80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新細明體</vt:lpstr>
      <vt:lpstr>Arial</vt:lpstr>
      <vt:lpstr>Calibri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Kevin Li</cp:lastModifiedBy>
  <cp:revision>51</cp:revision>
  <dcterms:created xsi:type="dcterms:W3CDTF">2013-03-08T03:44:41Z</dcterms:created>
  <dcterms:modified xsi:type="dcterms:W3CDTF">2014-07-16T16:02:33Z</dcterms:modified>
</cp:coreProperties>
</file>