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6" r:id="rId8"/>
    <p:sldId id="262" r:id="rId9"/>
    <p:sldId id="263" r:id="rId10"/>
    <p:sldId id="264" r:id="rId11"/>
    <p:sldId id="265"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484620" y="2303463"/>
            <a:ext cx="4488180" cy="509114"/>
          </a:xfrm>
          <a:prstGeom prst="rect">
            <a:avLst/>
          </a:prstGeom>
        </p:spPr>
        <p:txBody>
          <a:bodyPr vert="horz" wrap="square" lIns="0" tIns="16510" rIns="0" bIns="0" rtlCol="0">
            <a:spAutoFit/>
          </a:bodyPr>
          <a:lstStyle/>
          <a:p>
            <a:pPr marL="12700">
              <a:lnSpc>
                <a:spcPct val="100000"/>
              </a:lnSpc>
              <a:spcBef>
                <a:spcPts val="130"/>
              </a:spcBef>
            </a:pPr>
            <a:r>
              <a:rPr lang="en-IN" sz="3200" dirty="0" err="1">
                <a:latin typeface="Trebuchet MS"/>
                <a:cs typeface="Trebuchet MS"/>
              </a:rPr>
              <a:t>Kenitha</a:t>
            </a:r>
            <a:r>
              <a:rPr lang="en-IN" sz="3200" dirty="0">
                <a:latin typeface="Trebuchet MS"/>
                <a:cs typeface="Trebuchet MS"/>
              </a:rPr>
              <a:t> Jawahar</a:t>
            </a:r>
            <a:endParaRPr sz="3200" dirty="0">
              <a:latin typeface="Trebuchet MS"/>
              <a:cs typeface="Trebuchet MS"/>
            </a:endParaRPr>
          </a:p>
        </p:txBody>
      </p:sp>
      <p:sp>
        <p:nvSpPr>
          <p:cNvPr id="8" name="object 8"/>
          <p:cNvSpPr txBox="1"/>
          <p:nvPr/>
        </p:nvSpPr>
        <p:spPr>
          <a:xfrm>
            <a:off x="6484620" y="2821622"/>
            <a:ext cx="3268980" cy="382156"/>
          </a:xfrm>
          <a:prstGeom prst="rect">
            <a:avLst/>
          </a:prstGeom>
        </p:spPr>
        <p:txBody>
          <a:bodyPr vert="horz" wrap="square" lIns="0" tIns="12700" rIns="0" bIns="0" rtlCol="0">
            <a:spAutoFit/>
          </a:bodyPr>
          <a:lstStyle/>
          <a:p>
            <a:pPr marL="12700">
              <a:lnSpc>
                <a:spcPct val="100000"/>
              </a:lnSpc>
              <a:spcBef>
                <a:spcPts val="100"/>
              </a:spcBef>
            </a:pPr>
            <a:r>
              <a:rPr lang="en-IN" sz="2400" b="1" dirty="0">
                <a:solidFill>
                  <a:srgbClr val="2D936B"/>
                </a:solidFill>
                <a:latin typeface="Trebuchet MS"/>
                <a:cs typeface="Trebuchet MS"/>
              </a:rPr>
              <a:t>Generative AI Project</a:t>
            </a:r>
            <a:endParaRPr sz="24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673482" y="685800"/>
            <a:ext cx="10699750" cy="5819542"/>
          </a:xfrm>
          <a:prstGeom prst="rect">
            <a:avLst/>
          </a:prstGeom>
        </p:spPr>
        <p:txBody>
          <a:bodyPr vert="horz" wrap="square" lIns="0" tIns="12700" rIns="0" bIns="0" rtlCol="0">
            <a:spAutoFit/>
          </a:bodyPr>
          <a:lstStyle/>
          <a:p>
            <a:pPr marL="12700">
              <a:lnSpc>
                <a:spcPct val="100000"/>
              </a:lnSpc>
              <a:spcBef>
                <a:spcPts val="100"/>
              </a:spcBef>
            </a:pPr>
            <a:r>
              <a:rPr lang="en-US" sz="1300" b="1" dirty="0">
                <a:latin typeface="Times New Roman" panose="02020603050405020304" pitchFamily="18" charset="0"/>
                <a:cs typeface="Times New Roman" panose="02020603050405020304" pitchFamily="18" charset="0"/>
              </a:rPr>
              <a:t>Selecting a Suitable Model for Predicting Purchasing Intention:</a:t>
            </a:r>
            <a:endParaRPr lang="en-US" sz="1300" dirty="0">
              <a:latin typeface="Times New Roman" panose="02020603050405020304" pitchFamily="18" charset="0"/>
              <a:cs typeface="Times New Roman" panose="02020603050405020304" pitchFamily="18" charset="0"/>
            </a:endParaRPr>
          </a:p>
          <a:p>
            <a:pPr marL="12700">
              <a:lnSpc>
                <a:spcPct val="100000"/>
              </a:lnSpc>
              <a:spcBef>
                <a:spcPts val="100"/>
              </a:spcBef>
            </a:pPr>
            <a:r>
              <a:rPr lang="en-US" sz="1300" dirty="0">
                <a:latin typeface="Times New Roman" panose="02020603050405020304" pitchFamily="18" charset="0"/>
                <a:cs typeface="Times New Roman" panose="02020603050405020304" pitchFamily="18" charset="0"/>
              </a:rPr>
              <a:t>1. Model Selection:</a:t>
            </a:r>
          </a:p>
          <a:p>
            <a:pPr marL="12700">
              <a:lnSpc>
                <a:spcPct val="100000"/>
              </a:lnSpc>
              <a:spcBef>
                <a:spcPts val="100"/>
              </a:spcBef>
            </a:pPr>
            <a:r>
              <a:rPr lang="en-US" sz="1300" dirty="0">
                <a:latin typeface="Times New Roman" panose="02020603050405020304" pitchFamily="18" charset="0"/>
                <a:cs typeface="Times New Roman" panose="02020603050405020304" pitchFamily="18" charset="0"/>
              </a:rPr>
              <a:t>   - Unsupervised Learning Models: Consider using unsupervised learning techniques such as clustering algorithms or autoencoder neural networks for predicting purchasing intention. These    models can learn patterns from the data without the need for labeled examples of purchase intentions.</a:t>
            </a:r>
          </a:p>
          <a:p>
            <a:pPr marL="12700">
              <a:lnSpc>
                <a:spcPct val="100000"/>
              </a:lnSpc>
              <a:spcBef>
                <a:spcPts val="100"/>
              </a:spcBef>
            </a:pPr>
            <a:r>
              <a:rPr lang="en-US" sz="1300" dirty="0">
                <a:latin typeface="Times New Roman" panose="02020603050405020304" pitchFamily="18" charset="0"/>
                <a:cs typeface="Times New Roman" panose="02020603050405020304" pitchFamily="18" charset="0"/>
              </a:rPr>
              <a:t>   - Supervised Learning Models: Alternatively, supervised learning models like logistic regression, decision trees, or gradient boosting machines can be employed if labeled data is available. In this case, the model is trained on both positive (purchased) and negative (not purchased) instances to learn the decision boundary between them.</a:t>
            </a:r>
          </a:p>
          <a:p>
            <a:pPr marL="12700">
              <a:lnSpc>
                <a:spcPct val="100000"/>
              </a:lnSpc>
              <a:spcBef>
                <a:spcPts val="100"/>
              </a:spcBef>
            </a:pPr>
            <a:r>
              <a:rPr lang="en-US" sz="1300" dirty="0">
                <a:latin typeface="Times New Roman" panose="02020603050405020304" pitchFamily="18" charset="0"/>
                <a:cs typeface="Times New Roman" panose="02020603050405020304" pitchFamily="18" charset="0"/>
              </a:rPr>
              <a:t>2. Feature Engineering:</a:t>
            </a:r>
          </a:p>
          <a:p>
            <a:pPr marL="12700">
              <a:lnSpc>
                <a:spcPct val="100000"/>
              </a:lnSpc>
              <a:spcBef>
                <a:spcPts val="100"/>
              </a:spcBef>
            </a:pPr>
            <a:r>
              <a:rPr lang="en-US" sz="1300" dirty="0">
                <a:latin typeface="Times New Roman" panose="02020603050405020304" pitchFamily="18" charset="0"/>
                <a:cs typeface="Times New Roman" panose="02020603050405020304" pitchFamily="18" charset="0"/>
              </a:rPr>
              <a:t>   - Identify relevant features in the dataset that are indicative of purchasing intention, such as customer demographics, past purchase history, website interactions, and product preferences.</a:t>
            </a:r>
          </a:p>
          <a:p>
            <a:pPr marL="12700">
              <a:lnSpc>
                <a:spcPct val="100000"/>
              </a:lnSpc>
              <a:spcBef>
                <a:spcPts val="100"/>
              </a:spcBef>
            </a:pPr>
            <a:r>
              <a:rPr lang="en-US" sz="1300" dirty="0">
                <a:latin typeface="Times New Roman" panose="02020603050405020304" pitchFamily="18" charset="0"/>
                <a:cs typeface="Times New Roman" panose="02020603050405020304" pitchFamily="18" charset="0"/>
              </a:rPr>
              <a:t>   - Conduct feature engineering techniques to select, transform, or create new features that capture important characteristics of customer behavior and purchasing patterns.</a:t>
            </a:r>
          </a:p>
          <a:p>
            <a:pPr marL="12700">
              <a:lnSpc>
                <a:spcPct val="100000"/>
              </a:lnSpc>
              <a:spcBef>
                <a:spcPts val="100"/>
              </a:spcBef>
            </a:pPr>
            <a:r>
              <a:rPr lang="en-US" sz="1300" dirty="0">
                <a:latin typeface="Times New Roman" panose="02020603050405020304" pitchFamily="18" charset="0"/>
                <a:cs typeface="Times New Roman" panose="02020603050405020304" pitchFamily="18" charset="0"/>
              </a:rPr>
              <a:t>3. Model Training:</a:t>
            </a:r>
          </a:p>
          <a:p>
            <a:pPr marL="12700">
              <a:lnSpc>
                <a:spcPct val="100000"/>
              </a:lnSpc>
              <a:spcBef>
                <a:spcPts val="100"/>
              </a:spcBef>
            </a:pPr>
            <a:r>
              <a:rPr lang="en-US" sz="1300" dirty="0">
                <a:latin typeface="Times New Roman" panose="02020603050405020304" pitchFamily="18" charset="0"/>
                <a:cs typeface="Times New Roman" panose="02020603050405020304" pitchFamily="18" charset="0"/>
              </a:rPr>
              <a:t>          - Train the selected predictive model on a labeled dataset if using supervised learning techniques. Ensure that the model learns to distinguish between instances of purchase and non-purchase based on the provided data.</a:t>
            </a:r>
          </a:p>
          <a:p>
            <a:pPr marL="12700">
              <a:lnSpc>
                <a:spcPct val="100000"/>
              </a:lnSpc>
              <a:spcBef>
                <a:spcPts val="100"/>
              </a:spcBef>
            </a:pPr>
            <a:r>
              <a:rPr lang="en-US" sz="1300" dirty="0">
                <a:latin typeface="Times New Roman" panose="02020603050405020304" pitchFamily="18" charset="0"/>
                <a:cs typeface="Times New Roman" panose="02020603050405020304" pitchFamily="18" charset="0"/>
              </a:rPr>
              <a:t>   - If employing unsupervised learning techniques, train the model on unlabeled data to capture underlying patterns and relationships indicative of purchasing intention.</a:t>
            </a:r>
          </a:p>
          <a:p>
            <a:pPr marL="12700">
              <a:lnSpc>
                <a:spcPct val="100000"/>
              </a:lnSpc>
              <a:spcBef>
                <a:spcPts val="100"/>
              </a:spcBef>
            </a:pPr>
            <a:r>
              <a:rPr lang="en-US" sz="1300" dirty="0">
                <a:latin typeface="Times New Roman" panose="02020603050405020304" pitchFamily="18" charset="0"/>
                <a:cs typeface="Times New Roman" panose="02020603050405020304" pitchFamily="18" charset="0"/>
              </a:rPr>
              <a:t>4. Hyperparameter Tuning:</a:t>
            </a:r>
          </a:p>
          <a:p>
            <a:pPr marL="12700">
              <a:lnSpc>
                <a:spcPct val="100000"/>
              </a:lnSpc>
              <a:spcBef>
                <a:spcPts val="100"/>
              </a:spcBef>
            </a:pPr>
            <a:r>
              <a:rPr lang="en-US" sz="1300" dirty="0">
                <a:latin typeface="Times New Roman" panose="02020603050405020304" pitchFamily="18" charset="0"/>
                <a:cs typeface="Times New Roman" panose="02020603050405020304" pitchFamily="18" charset="0"/>
              </a:rPr>
              <a:t>   - Fine-tune the hyperparameters of the selected model to optimize its performance for predicting purchasing intention. Experiment with different configurations of hyperparameters such as learning rate, regularization strength, and network architecture (for neural network models).</a:t>
            </a:r>
          </a:p>
          <a:p>
            <a:pPr marL="12700">
              <a:lnSpc>
                <a:spcPct val="100000"/>
              </a:lnSpc>
              <a:spcBef>
                <a:spcPts val="100"/>
              </a:spcBef>
            </a:pPr>
            <a:r>
              <a:rPr lang="en-US" sz="1300" dirty="0">
                <a:latin typeface="Times New Roman" panose="02020603050405020304" pitchFamily="18" charset="0"/>
                <a:cs typeface="Times New Roman" panose="02020603050405020304" pitchFamily="18" charset="0"/>
              </a:rPr>
              <a:t>5. Evaluation:</a:t>
            </a:r>
          </a:p>
          <a:p>
            <a:pPr marL="12700">
              <a:lnSpc>
                <a:spcPct val="100000"/>
              </a:lnSpc>
              <a:spcBef>
                <a:spcPts val="100"/>
              </a:spcBef>
            </a:pPr>
            <a:r>
              <a:rPr lang="en-US" sz="1300" dirty="0">
                <a:latin typeface="Times New Roman" panose="02020603050405020304" pitchFamily="18" charset="0"/>
                <a:cs typeface="Times New Roman" panose="02020603050405020304" pitchFamily="18" charset="0"/>
              </a:rPr>
              <a:t>   - Evaluate the performance of the trained model using appropriate metrics such as accuracy, precision, recall, F1-score, and area under the ROC curve (AUC). These metrics help assess the model's ability to correctly predict purchasing intention while minimizing false positives and false negatives.</a:t>
            </a:r>
          </a:p>
          <a:p>
            <a:pPr marL="12700">
              <a:lnSpc>
                <a:spcPct val="100000"/>
              </a:lnSpc>
              <a:spcBef>
                <a:spcPts val="100"/>
              </a:spcBef>
            </a:pPr>
            <a:r>
              <a:rPr lang="en-US" sz="1300" dirty="0">
                <a:latin typeface="Times New Roman" panose="02020603050405020304" pitchFamily="18" charset="0"/>
                <a:cs typeface="Times New Roman" panose="02020603050405020304" pitchFamily="18" charset="0"/>
              </a:rPr>
              <a:t>6. Deployment:</a:t>
            </a:r>
          </a:p>
          <a:p>
            <a:pPr marL="12700">
              <a:lnSpc>
                <a:spcPct val="100000"/>
              </a:lnSpc>
              <a:spcBef>
                <a:spcPts val="100"/>
              </a:spcBef>
            </a:pPr>
            <a:r>
              <a:rPr lang="en-US" sz="1300" dirty="0">
                <a:latin typeface="Times New Roman" panose="02020603050405020304" pitchFamily="18" charset="0"/>
                <a:cs typeface="Times New Roman" panose="02020603050405020304" pitchFamily="18" charset="0"/>
              </a:rPr>
              <a:t>   - Deploy the trained model for real-time or batch prediction of purchasing intention in production environments, such as e-commerce platforms or marketing automation systems.</a:t>
            </a:r>
          </a:p>
          <a:p>
            <a:pPr marL="12700">
              <a:lnSpc>
                <a:spcPct val="100000"/>
              </a:lnSpc>
              <a:spcBef>
                <a:spcPts val="100"/>
              </a:spcBef>
            </a:pPr>
            <a:r>
              <a:rPr lang="en-US" sz="1300" dirty="0">
                <a:latin typeface="Times New Roman" panose="02020603050405020304" pitchFamily="18" charset="0"/>
                <a:cs typeface="Times New Roman" panose="02020603050405020304" pitchFamily="18" charset="0"/>
              </a:rPr>
              <a:t>   - Ensure that the deployment process is robust and scalable, and monitor the model's performance over time to maintain its effectiveness as consumer behavior and market dynamics evolve.</a:t>
            </a:r>
            <a:endParaRPr sz="1300"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a:spLocks noGrp="1"/>
          </p:cNvSpPr>
          <p:nvPr>
            <p:ph type="ctrTitle"/>
          </p:nvPr>
        </p:nvSpPr>
        <p:spPr>
          <a:xfrm>
            <a:off x="750017" y="0"/>
            <a:ext cx="3304540" cy="629018"/>
          </a:xfrm>
          <a:prstGeom prst="rect">
            <a:avLst/>
          </a:prstGeom>
        </p:spPr>
        <p:txBody>
          <a:bodyPr vert="horz" wrap="square" lIns="0" tIns="13335" rIns="0" bIns="0" rtlCol="0">
            <a:spAutoFit/>
          </a:bodyPr>
          <a:lstStyle/>
          <a:p>
            <a:pPr marL="12700">
              <a:lnSpc>
                <a:spcPct val="100000"/>
              </a:lnSpc>
              <a:spcBef>
                <a:spcPts val="105"/>
              </a:spcBef>
            </a:pPr>
            <a:r>
              <a:rPr sz="4000" spc="-10" dirty="0">
                <a:latin typeface="Times New Roman" panose="02020603050405020304" pitchFamily="18" charset="0"/>
                <a:cs typeface="Times New Roman" panose="02020603050405020304" pitchFamily="18" charset="0"/>
              </a:rPr>
              <a:t>MODELLING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58165" y="385444"/>
            <a:ext cx="9764395" cy="629018"/>
          </a:xfrm>
          <a:prstGeom prst="rect">
            <a:avLst/>
          </a:prstGeom>
        </p:spPr>
        <p:txBody>
          <a:bodyPr vert="horz" wrap="square" lIns="0" tIns="13335" rIns="0" bIns="0" rtlCol="0">
            <a:spAutoFit/>
          </a:bodyPr>
          <a:lstStyle/>
          <a:p>
            <a:pPr marL="209550">
              <a:lnSpc>
                <a:spcPct val="100000"/>
              </a:lnSpc>
              <a:spcBef>
                <a:spcPts val="105"/>
              </a:spcBef>
            </a:pPr>
            <a:r>
              <a:rPr sz="4000" spc="-60" dirty="0">
                <a:latin typeface="Times New Roman" panose="02020603050405020304" pitchFamily="18" charset="0"/>
                <a:cs typeface="Times New Roman" panose="02020603050405020304" pitchFamily="18" charset="0"/>
              </a:rPr>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10" name="TextBox 9">
            <a:extLst>
              <a:ext uri="{FF2B5EF4-FFF2-40B4-BE49-F238E27FC236}">
                <a16:creationId xmlns:a16="http://schemas.microsoft.com/office/drawing/2014/main" id="{2EF0970A-5012-B13C-EB8E-97A5C910DDA9}"/>
              </a:ext>
            </a:extLst>
          </p:cNvPr>
          <p:cNvSpPr txBox="1"/>
          <p:nvPr/>
        </p:nvSpPr>
        <p:spPr>
          <a:xfrm>
            <a:off x="838200" y="1295400"/>
            <a:ext cx="8077200" cy="3416320"/>
          </a:xfrm>
          <a:prstGeom prst="rect">
            <a:avLst/>
          </a:prstGeom>
          <a:noFill/>
        </p:spPr>
        <p:txBody>
          <a:bodyPr wrap="square" rtlCol="0">
            <a:spAutoFit/>
          </a:bodyPr>
          <a:lstStyle/>
          <a:p>
            <a:r>
              <a:rPr lang="en-US" dirty="0"/>
              <a:t>The predictive purchasing intention model, leveraging advanced machine learning techniques, successfully forecasts the likelihood of a customer making a purchase based on diverse datasets and customer attributes.</a:t>
            </a:r>
          </a:p>
          <a:p>
            <a:endParaRPr lang="en-US" dirty="0"/>
          </a:p>
          <a:p>
            <a:r>
              <a:rPr lang="en-US" dirty="0"/>
              <a:t>Through rigorous training and evaluation, it demonstrates a strong capability to accurately predict purchasing intention, achieving high accuracy, precision, and recall metrics.</a:t>
            </a:r>
          </a:p>
          <a:p>
            <a:endParaRPr lang="en-US" dirty="0"/>
          </a:p>
          <a:p>
            <a:r>
              <a:rPr lang="en-US" dirty="0"/>
              <a:t>Deployed in real-time, it offers actionable insights into customer behavior, enabling businesses to tailor marketing strategies, optimize resource allocation, and enhance overall sales performance in dynamic market environments.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p:spPr>
        <p:style>
          <a:lnRef idx="2">
            <a:schemeClr val="dk1"/>
          </a:lnRef>
          <a:fillRef idx="1">
            <a:schemeClr val="lt1"/>
          </a:fillRef>
          <a:effectRef idx="0">
            <a:schemeClr val="dk1"/>
          </a:effectRef>
          <a:fontRef idx="minor">
            <a:schemeClr val="dk1"/>
          </a:fontRef>
        </p:style>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7781355" y="7847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88995" y="219869"/>
            <a:ext cx="9764395" cy="1122362"/>
          </a:xfrm>
          <a:prstGeom prst="rect">
            <a:avLst/>
          </a:prstGeom>
        </p:spPr>
        <p:txBody>
          <a:bodyPr vert="horz" wrap="square" lIns="0" tIns="460692" rIns="0" bIns="0" rtlCol="0">
            <a:spAutoFit/>
          </a:bodyPr>
          <a:lstStyle/>
          <a:p>
            <a:pPr marL="193675">
              <a:lnSpc>
                <a:spcPct val="100000"/>
              </a:lnSpc>
              <a:spcBef>
                <a:spcPts val="130"/>
              </a:spcBef>
            </a:pPr>
            <a:r>
              <a:rPr sz="4000" dirty="0">
                <a:latin typeface="Times New Roman" panose="02020603050405020304" pitchFamily="18" charset="0"/>
                <a:cs typeface="Times New Roman" panose="02020603050405020304" pitchFamily="18" charset="0"/>
              </a:rPr>
              <a:t>PROJECT</a:t>
            </a:r>
            <a:r>
              <a:rPr sz="4000" spc="-90" dirty="0">
                <a:latin typeface="Times New Roman" panose="02020603050405020304" pitchFamily="18" charset="0"/>
                <a:cs typeface="Times New Roman" panose="02020603050405020304" pitchFamily="18" charset="0"/>
              </a:rPr>
              <a:t> </a:t>
            </a:r>
            <a:r>
              <a:rPr sz="4000" spc="-10" dirty="0">
                <a:latin typeface="Times New Roman" panose="02020603050405020304" pitchFamily="18" charset="0"/>
                <a:cs typeface="Times New Roman" panose="02020603050405020304" pitchFamily="18" charset="0"/>
              </a:rPr>
              <a:t>TITLE</a:t>
            </a:r>
            <a:endParaRPr sz="400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92F21C8F-C8A9-2E52-2608-546E0BD43C4E}"/>
              </a:ext>
            </a:extLst>
          </p:cNvPr>
          <p:cNvSpPr txBox="1"/>
          <p:nvPr/>
        </p:nvSpPr>
        <p:spPr>
          <a:xfrm>
            <a:off x="588740" y="1342231"/>
            <a:ext cx="8218093" cy="46166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l" fontAlgn="base"/>
            <a:r>
              <a:rPr lang="en-US" sz="2400" b="0" i="0" dirty="0">
                <a:solidFill>
                  <a:srgbClr val="ECECEC"/>
                </a:solidFill>
                <a:effectLst/>
                <a:highlight>
                  <a:srgbClr val="212121"/>
                </a:highlight>
                <a:latin typeface="Söhne"/>
              </a:rPr>
              <a:t>Predicting purchasing intention </a:t>
            </a:r>
            <a:endParaRPr lang="en-US" sz="2400" b="1" i="0" dirty="0">
              <a:solidFill>
                <a:srgbClr val="273239"/>
              </a:solidFill>
              <a:effectLst/>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B5412639-C3C8-4AAD-4DED-6CED10782340}"/>
              </a:ext>
            </a:extLst>
          </p:cNvPr>
          <p:cNvSpPr txBox="1"/>
          <p:nvPr/>
        </p:nvSpPr>
        <p:spPr>
          <a:xfrm>
            <a:off x="458298" y="1868617"/>
            <a:ext cx="10325576" cy="4462760"/>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Purchase intention prediction involves leveraging machine learning algorithms to forecast whether a customer is likely to make a purchase based on various features such as past purchase history, browsing behavior, demographic information, and product interactions.</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Utilizing neural network architectures such as deep learning models, specifically tailored for purchase intention prediction tasks, allows for the extraction of intricate patterns and relationships from complex datasets. These models can effectively capture the nonlinear relationships between predictors and purchase behavior.</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Through feature representation learning techniques, the model can automatically discover and encode meaningful representations of customer attributes and behaviors, enabling more accurate prediction of purchase intention. This process involves transforming raw input data into a compact and informative representation that highlights relevant patterns and signals indicative of purchase likelihood.</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9764395" cy="689548"/>
          </a:xfrm>
          <a:prstGeom prst="rect">
            <a:avLst/>
          </a:prstGeom>
        </p:spPr>
        <p:txBody>
          <a:bodyPr vert="horz" wrap="square" lIns="0" tIns="73279" rIns="0" bIns="0" rtlCol="0">
            <a:spAutoFit/>
          </a:bodyPr>
          <a:lstStyle/>
          <a:p>
            <a:pPr marL="193675">
              <a:lnSpc>
                <a:spcPct val="100000"/>
              </a:lnSpc>
              <a:spcBef>
                <a:spcPts val="105"/>
              </a:spcBef>
            </a:pPr>
            <a:r>
              <a:rPr sz="4000" spc="-10" dirty="0">
                <a:latin typeface="Times New Roman" panose="02020603050405020304" pitchFamily="18" charset="0"/>
                <a:cs typeface="Times New Roman" panose="02020603050405020304" pitchFamily="18" charset="0"/>
              </a:rPr>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8FCDB3C4-387B-2277-38AD-88E2E5BA804E}"/>
              </a:ext>
            </a:extLst>
          </p:cNvPr>
          <p:cNvSpPr txBox="1"/>
          <p:nvPr/>
        </p:nvSpPr>
        <p:spPr>
          <a:xfrm>
            <a:off x="3164015" y="1447800"/>
            <a:ext cx="4193538" cy="4647426"/>
          </a:xfrm>
          <a:prstGeom prst="rect">
            <a:avLst/>
          </a:prstGeom>
          <a:noFill/>
        </p:spPr>
        <p:txBody>
          <a:bodyPr wrap="square" rtlCol="0">
            <a:spAutoFit/>
          </a:bodyPr>
          <a:lstStyle/>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Problem Statement</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Project Overview</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End Users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Solutions and its Value Proposition</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Wow in solution</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Modelling</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Results</a:t>
            </a:r>
          </a:p>
          <a:p>
            <a:endParaRPr lang="en-IN" dirty="0"/>
          </a:p>
          <a:p>
            <a:endParaRPr lang="en-IN" dirty="0"/>
          </a:p>
          <a:p>
            <a:endParaRPr lang="en-IN" dirty="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220200" y="1800225"/>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6100128"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10" dirty="0">
                <a:latin typeface="Times New Roman" panose="02020603050405020304" pitchFamily="18" charset="0"/>
                <a:cs typeface="Times New Roman" panose="02020603050405020304" pitchFamily="18" charset="0"/>
              </a:rPr>
              <a:t>PROBLEM</a:t>
            </a:r>
            <a:r>
              <a:rPr sz="4000" dirty="0">
                <a:latin typeface="Times New Roman" panose="02020603050405020304" pitchFamily="18" charset="0"/>
                <a:cs typeface="Times New Roman" panose="02020603050405020304" pitchFamily="18" charset="0"/>
              </a:rPr>
              <a:t>	</a:t>
            </a:r>
            <a:r>
              <a:rPr sz="4000" spc="-75" dirty="0">
                <a:latin typeface="Times New Roman" panose="02020603050405020304" pitchFamily="18" charset="0"/>
                <a:cs typeface="Times New Roman" panose="02020603050405020304" pitchFamily="18" charset="0"/>
              </a:rPr>
              <a:t>STATEMENT</a:t>
            </a:r>
            <a:endParaRPr sz="400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F42E0BC1-CC5B-30FA-164D-FCDE00840662}"/>
              </a:ext>
            </a:extLst>
          </p:cNvPr>
          <p:cNvSpPr txBox="1"/>
          <p:nvPr/>
        </p:nvSpPr>
        <p:spPr>
          <a:xfrm>
            <a:off x="834072" y="1276350"/>
            <a:ext cx="8386128" cy="4093428"/>
          </a:xfrm>
          <a:prstGeom prst="rect">
            <a:avLst/>
          </a:prstGeom>
          <a:noFill/>
        </p:spPr>
        <p:txBody>
          <a:bodyPr wrap="square" rtlCol="0">
            <a:spAutoFit/>
          </a:bodyPr>
          <a:lstStyle/>
          <a:p>
            <a:r>
              <a:rPr lang="en-US" sz="2000">
                <a:latin typeface="Times New Roman" panose="02020603050405020304" pitchFamily="18" charset="0"/>
                <a:cs typeface="Times New Roman" panose="02020603050405020304" pitchFamily="18" charset="0"/>
              </a:rPr>
              <a:t>Predicting purchasing intention is essential for businesses seeking to understand and anticipate consumer behavior in the ever-evolving landscape of e-commerce. This project aims to develop a sophisticated predictive model that navigates through diverse data streams, including customer demographics, browsing history, and past purchase behavior. By addressing challenges such as temporal dynamics, feature engineering complexities, and anomaly detection, the model endeavors to provide actionable insights for businesses to tailor their marketing strategies effectively. Moreover, ensuring interpretability and explainability of model predictions is prioritized to foster trust and facilitate informed decision-making. Ultimately, this endeavor seeks to empower businesses with the ability to optimize marketing campaigns, personalize customer experiences, and drive enhanced conversion rates and customer satisfaction.</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67800" y="3401961"/>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496990" y="381000"/>
            <a:ext cx="5813425" cy="632224"/>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000" spc="-10" dirty="0">
                <a:latin typeface="Times New Roman" panose="02020603050405020304" pitchFamily="18" charset="0"/>
                <a:cs typeface="Times New Roman" panose="02020603050405020304" pitchFamily="18" charset="0"/>
              </a:rPr>
              <a:t>PROJECT</a:t>
            </a:r>
            <a:r>
              <a:rPr sz="4000" dirty="0">
                <a:latin typeface="Times New Roman" panose="02020603050405020304" pitchFamily="18" charset="0"/>
                <a:cs typeface="Times New Roman" panose="02020603050405020304" pitchFamily="18" charset="0"/>
              </a:rPr>
              <a:t>	</a:t>
            </a:r>
            <a:r>
              <a:rPr sz="4000" spc="-10" dirty="0">
                <a:latin typeface="Times New Roman" panose="02020603050405020304" pitchFamily="18" charset="0"/>
                <a:cs typeface="Times New Roman" panose="02020603050405020304" pitchFamily="18" charset="0"/>
              </a:rPr>
              <a:t>OVERVIEW</a:t>
            </a:r>
            <a:endParaRPr sz="40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2" name="TextBox 11">
            <a:extLst>
              <a:ext uri="{FF2B5EF4-FFF2-40B4-BE49-F238E27FC236}">
                <a16:creationId xmlns:a16="http://schemas.microsoft.com/office/drawing/2014/main" id="{C3821B44-ABD8-A297-E9C3-B25DB497FDF6}"/>
              </a:ext>
            </a:extLst>
          </p:cNvPr>
          <p:cNvSpPr txBox="1"/>
          <p:nvPr/>
        </p:nvSpPr>
        <p:spPr>
          <a:xfrm>
            <a:off x="378207" y="1013224"/>
            <a:ext cx="9613518" cy="5693866"/>
          </a:xfrm>
          <a:prstGeom prst="rect">
            <a:avLst/>
          </a:prstGeom>
          <a:noFill/>
        </p:spPr>
        <p:txBody>
          <a:bodyPr wrap="square">
            <a:spAutoFit/>
          </a:bodyPr>
          <a:lstStyle/>
          <a:p>
            <a:r>
              <a:rPr lang="en-US" sz="1400" b="1" dirty="0"/>
              <a:t>Objective:</a:t>
            </a:r>
          </a:p>
          <a:p>
            <a:endParaRPr lang="en-US" sz="1400" b="1" dirty="0"/>
          </a:p>
          <a:p>
            <a:r>
              <a:rPr lang="en-US" sz="1400" dirty="0"/>
              <a:t>The objective of this project is to develop a predictive model for purchasing intention using machine learning techniques. The model will analyze various customer attributes and behaviors to forecast the likelihood of a customer making a purchase. By accurately predicting purchasing intention, businesses can tailor their marketing strategies and optimize resource allocation to improve sales and customer satisfaction.</a:t>
            </a:r>
          </a:p>
          <a:p>
            <a:endParaRPr lang="en-US" sz="1400" dirty="0"/>
          </a:p>
          <a:p>
            <a:r>
              <a:rPr lang="en-US" sz="1400" b="1" dirty="0"/>
              <a:t>Approach</a:t>
            </a:r>
            <a:r>
              <a:rPr lang="en-US" sz="1400" dirty="0"/>
              <a:t>:</a:t>
            </a:r>
          </a:p>
          <a:p>
            <a:endParaRPr lang="en-US" sz="1400" dirty="0"/>
          </a:p>
          <a:p>
            <a:r>
              <a:rPr lang="en-US" sz="1400" b="1" dirty="0"/>
              <a:t>Data Collection and Preprocessing: </a:t>
            </a:r>
            <a:r>
              <a:rPr lang="en-US" sz="1400" dirty="0"/>
              <a:t>Gather relevant data including customer demographics, past purchase history, website interactions, and social media engagement. Clean the data by handling missing values, encoding categorical variables, and scaling if necessary.</a:t>
            </a:r>
          </a:p>
          <a:p>
            <a:r>
              <a:rPr lang="en-US" sz="1400" b="1" dirty="0"/>
              <a:t>Model Selection: </a:t>
            </a:r>
            <a:r>
              <a:rPr lang="en-US" sz="1400" dirty="0"/>
              <a:t>Choose appropriate machine learning models such as logistic regression, decision trees, random forests, gradient boosting machines, or neural networks for predicting purchasing intention.</a:t>
            </a:r>
          </a:p>
          <a:p>
            <a:r>
              <a:rPr lang="en-US" sz="1400" b="1" dirty="0"/>
              <a:t>Feature Engineering: </a:t>
            </a:r>
            <a:r>
              <a:rPr lang="en-US" sz="1400" dirty="0"/>
              <a:t>Extract and select informative features from the dataset that are indicative of purchase intention. This may involve analyzing correlations, conducting exploratory data analysis, or using domain knowledge.</a:t>
            </a:r>
          </a:p>
          <a:p>
            <a:r>
              <a:rPr lang="en-US" sz="1400" b="1" dirty="0"/>
              <a:t>Model Training: </a:t>
            </a:r>
            <a:r>
              <a:rPr lang="en-US" sz="1400" dirty="0"/>
              <a:t>Split the data into training and testing sets. Train the selected models on the training data and optimize their hyperparameters using techniques like cross-validation.</a:t>
            </a:r>
          </a:p>
          <a:p>
            <a:r>
              <a:rPr lang="en-US" sz="1400" b="1" dirty="0"/>
              <a:t>Prediction: </a:t>
            </a:r>
            <a:r>
              <a:rPr lang="en-US" sz="1400" dirty="0"/>
              <a:t>Use the trained models to predict the likelihood of purchase intention for new instances or customers.</a:t>
            </a:r>
          </a:p>
          <a:p>
            <a:r>
              <a:rPr lang="en-US" sz="1400" b="1" dirty="0"/>
              <a:t>Evaluation: </a:t>
            </a:r>
            <a:r>
              <a:rPr lang="en-US" sz="1400" dirty="0"/>
              <a:t>Evaluate the performance of the predictive models using metrics such as accuracy, precision, recall, F1-score, and area under the ROC curve (AUC).</a:t>
            </a:r>
          </a:p>
          <a:p>
            <a:r>
              <a:rPr lang="en-US" sz="1400" b="1" dirty="0"/>
              <a:t>Deployment</a:t>
            </a:r>
            <a:r>
              <a:rPr lang="en-US" sz="1400" dirty="0"/>
              <a:t>: Deploy the trained model into production for real-time prediction of purchasing intention. This could involve integration into a website, mobile app, or CRM system to support marketing and sales efforts.</a:t>
            </a:r>
          </a:p>
          <a:p>
            <a:r>
              <a:rPr lang="en-US" sz="1400" b="1" dirty="0"/>
              <a:t>Feedback Loop: </a:t>
            </a:r>
            <a:r>
              <a:rPr lang="en-US" sz="1400" dirty="0"/>
              <a:t>Incorporate feedback from sales data or customer interactions to continuously improve the predictive model over time. This iterative process helps refine the prediction capabilities and enhance business outcomes.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52400" y="-2458"/>
            <a:ext cx="7162799" cy="1143517"/>
          </a:xfrm>
          <a:prstGeom prst="rect">
            <a:avLst/>
          </a:prstGeom>
        </p:spPr>
        <p:txBody>
          <a:bodyPr vert="horz" wrap="square" lIns="0" tIns="522858" rIns="0" bIns="0" rtlCol="0">
            <a:spAutoFit/>
          </a:bodyPr>
          <a:lstStyle/>
          <a:p>
            <a:pPr marL="153670">
              <a:lnSpc>
                <a:spcPct val="100000"/>
              </a:lnSpc>
              <a:spcBef>
                <a:spcPts val="130"/>
              </a:spcBef>
            </a:pPr>
            <a:r>
              <a:rPr sz="4000" dirty="0">
                <a:latin typeface="Times New Roman" panose="02020603050405020304" pitchFamily="18" charset="0"/>
                <a:cs typeface="Times New Roman" panose="02020603050405020304" pitchFamily="18" charset="0"/>
              </a:rPr>
              <a:t>WHO</a:t>
            </a:r>
            <a:r>
              <a:rPr sz="4000" spc="-245" dirty="0">
                <a:latin typeface="Times New Roman" panose="02020603050405020304" pitchFamily="18" charset="0"/>
                <a:cs typeface="Times New Roman" panose="02020603050405020304" pitchFamily="18" charset="0"/>
              </a:rPr>
              <a:t> </a:t>
            </a:r>
            <a:r>
              <a:rPr sz="4000" dirty="0">
                <a:latin typeface="Times New Roman" panose="02020603050405020304" pitchFamily="18" charset="0"/>
                <a:cs typeface="Times New Roman" panose="02020603050405020304" pitchFamily="18" charset="0"/>
              </a:rPr>
              <a:t>ARE</a:t>
            </a:r>
            <a:r>
              <a:rPr sz="4000" spc="-70" dirty="0">
                <a:latin typeface="Times New Roman" panose="02020603050405020304" pitchFamily="18" charset="0"/>
                <a:cs typeface="Times New Roman" panose="02020603050405020304" pitchFamily="18" charset="0"/>
              </a:rPr>
              <a:t> </a:t>
            </a:r>
            <a:r>
              <a:rPr sz="4000" dirty="0">
                <a:latin typeface="Times New Roman" panose="02020603050405020304" pitchFamily="18" charset="0"/>
                <a:cs typeface="Times New Roman" panose="02020603050405020304" pitchFamily="18" charset="0"/>
              </a:rPr>
              <a:t>THE</a:t>
            </a:r>
            <a:r>
              <a:rPr sz="4000" spc="-55" dirty="0">
                <a:latin typeface="Times New Roman" panose="02020603050405020304" pitchFamily="18" charset="0"/>
                <a:cs typeface="Times New Roman" panose="02020603050405020304" pitchFamily="18" charset="0"/>
              </a:rPr>
              <a:t> </a:t>
            </a:r>
            <a:r>
              <a:rPr sz="4000" dirty="0">
                <a:latin typeface="Times New Roman" panose="02020603050405020304" pitchFamily="18" charset="0"/>
                <a:cs typeface="Times New Roman" panose="02020603050405020304" pitchFamily="18" charset="0"/>
              </a:rPr>
              <a:t>END</a:t>
            </a:r>
            <a:r>
              <a:rPr sz="4000" spc="-70" dirty="0">
                <a:latin typeface="Times New Roman" panose="02020603050405020304" pitchFamily="18" charset="0"/>
                <a:cs typeface="Times New Roman" panose="02020603050405020304" pitchFamily="18" charset="0"/>
              </a:rPr>
              <a:t> </a:t>
            </a:r>
            <a:r>
              <a:rPr sz="4000" spc="-10" dirty="0">
                <a:latin typeface="Times New Roman" panose="02020603050405020304" pitchFamily="18" charset="0"/>
                <a:cs typeface="Times New Roman" panose="02020603050405020304" pitchFamily="18" charset="0"/>
              </a:rPr>
              <a:t>USERS?</a:t>
            </a:r>
            <a:endParaRPr sz="40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6" name="TextBox 15">
            <a:extLst>
              <a:ext uri="{FF2B5EF4-FFF2-40B4-BE49-F238E27FC236}">
                <a16:creationId xmlns:a16="http://schemas.microsoft.com/office/drawing/2014/main" id="{75631EDA-6A4F-6147-7E1E-247952602B22}"/>
              </a:ext>
            </a:extLst>
          </p:cNvPr>
          <p:cNvSpPr txBox="1"/>
          <p:nvPr/>
        </p:nvSpPr>
        <p:spPr>
          <a:xfrm>
            <a:off x="381000" y="1219200"/>
            <a:ext cx="10591800" cy="5632311"/>
          </a:xfrm>
          <a:prstGeom prst="rect">
            <a:avLst/>
          </a:prstGeom>
          <a:noFill/>
        </p:spPr>
        <p:txBody>
          <a:bodyPr wrap="square">
            <a:spAutoFit/>
          </a:bodyPr>
          <a:lstStyle/>
          <a:p>
            <a:pPr marL="342900" indent="-342900">
              <a:buFont typeface="Arial" panose="020B0604020202020204" pitchFamily="34" charset="0"/>
              <a:buChar char="•"/>
            </a:pPr>
            <a:r>
              <a:rPr lang="en-US" sz="1800" b="1" i="1" dirty="0">
                <a:latin typeface="Times New Roman" panose="02020603050405020304" pitchFamily="18" charset="0"/>
                <a:cs typeface="Times New Roman" panose="02020603050405020304" pitchFamily="18" charset="0"/>
              </a:rPr>
              <a:t>Financial Institutions:</a:t>
            </a:r>
          </a:p>
          <a:p>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Banks, investment firms, and insurance companies can use anomaly detection to identify fraudulent transactions, detect unusual market behaviors, or monitor trading activities for anomalies that may indicate market manipulation or insider trading.</a:t>
            </a:r>
          </a:p>
          <a:p>
            <a:pPr marL="342900" indent="-342900">
              <a:buFont typeface="Arial" panose="020B0604020202020204" pitchFamily="34" charset="0"/>
              <a:buChar char="•"/>
            </a:pPr>
            <a:r>
              <a:rPr lang="en-US" sz="1800" b="1" i="1" dirty="0">
                <a:latin typeface="Times New Roman" panose="02020603050405020304" pitchFamily="18" charset="0"/>
                <a:cs typeface="Times New Roman" panose="02020603050405020304" pitchFamily="18" charset="0"/>
              </a:rPr>
              <a:t>Manufacturing Companies:</a:t>
            </a:r>
          </a:p>
          <a:p>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Manufacturers can employ anomaly detection to monitor equipment sensors and detect abnormalities in machine behavior, which could indicate potential machine failures or maintenance needs. This can help prevent costly downtime and optimize production processes.</a:t>
            </a:r>
          </a:p>
          <a:p>
            <a:pPr marL="342900" indent="-342900">
              <a:buFont typeface="Arial" panose="020B0604020202020204" pitchFamily="34" charset="0"/>
              <a:buChar char="•"/>
            </a:pPr>
            <a:r>
              <a:rPr lang="en-US" sz="1800" b="1" i="1" dirty="0">
                <a:latin typeface="Times New Roman" panose="02020603050405020304" pitchFamily="18" charset="0"/>
                <a:cs typeface="Times New Roman" panose="02020603050405020304" pitchFamily="18" charset="0"/>
              </a:rPr>
              <a:t>Healthcare Providers:</a:t>
            </a:r>
          </a:p>
          <a:p>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Hospitals and healthcare organizations can utilize anomaly detection to monitor patient data, such as vital signs, laboratory results, or electronic health records, to identify anomalies that may signal health risks or medical emergencies.</a:t>
            </a:r>
          </a:p>
          <a:p>
            <a:pPr marL="342900" indent="-342900">
              <a:buFont typeface="Arial" panose="020B0604020202020204" pitchFamily="34" charset="0"/>
              <a:buChar char="•"/>
            </a:pPr>
            <a:r>
              <a:rPr lang="en-US" sz="1800" b="1" i="1" dirty="0">
                <a:latin typeface="Times New Roman" panose="02020603050405020304" pitchFamily="18" charset="0"/>
                <a:cs typeface="Times New Roman" panose="02020603050405020304" pitchFamily="18" charset="0"/>
              </a:rPr>
              <a:t>Telecommunication Companies:</a:t>
            </a:r>
          </a:p>
          <a:p>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Telecom companies can use anomaly detection to monitor network traffic and identify unusual patterns that may indicate security breaches, network congestion, or equipment failures. This helps ensure the reliability and security of communication networks.</a:t>
            </a:r>
          </a:p>
          <a:p>
            <a:pPr marL="342900" indent="-342900">
              <a:buFont typeface="Arial" panose="020B0604020202020204" pitchFamily="34" charset="0"/>
              <a:buChar char="•"/>
            </a:pPr>
            <a:r>
              <a:rPr lang="en-US" sz="1800" b="1" i="1" dirty="0">
                <a:latin typeface="Times New Roman" panose="02020603050405020304" pitchFamily="18" charset="0"/>
                <a:cs typeface="Times New Roman" panose="02020603050405020304" pitchFamily="18" charset="0"/>
              </a:rPr>
              <a:t>E-commerce Platforms:</a:t>
            </a:r>
          </a:p>
          <a:p>
            <a:r>
              <a:rPr lang="en-US" sz="1800" dirty="0">
                <a:latin typeface="Times New Roman" panose="02020603050405020304" pitchFamily="18" charset="0"/>
                <a:cs typeface="Times New Roman" panose="02020603050405020304" pitchFamily="18" charset="0"/>
              </a:rPr>
              <a:t>                 E-commerce companies can leverage anomaly detection to detect fraudulent activities, such as fake reviews, unusual purchasing patterns, or account takeovers, to protect both customers and the integrity of their platform.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52400" y="-81224"/>
            <a:ext cx="7162799" cy="1143517"/>
          </a:xfrm>
          <a:prstGeom prst="rect">
            <a:avLst/>
          </a:prstGeom>
        </p:spPr>
        <p:txBody>
          <a:bodyPr vert="horz" wrap="square" lIns="0" tIns="522858" rIns="0" bIns="0" rtlCol="0">
            <a:spAutoFit/>
          </a:bodyPr>
          <a:lstStyle/>
          <a:p>
            <a:pPr marL="153670">
              <a:lnSpc>
                <a:spcPct val="100000"/>
              </a:lnSpc>
              <a:spcBef>
                <a:spcPts val="130"/>
              </a:spcBef>
            </a:pPr>
            <a:r>
              <a:rPr sz="4000" dirty="0">
                <a:latin typeface="Times New Roman" panose="02020603050405020304" pitchFamily="18" charset="0"/>
                <a:cs typeface="Times New Roman" panose="02020603050405020304" pitchFamily="18" charset="0"/>
              </a:rPr>
              <a:t>WHO</a:t>
            </a:r>
            <a:r>
              <a:rPr sz="4000" spc="-245" dirty="0">
                <a:latin typeface="Times New Roman" panose="02020603050405020304" pitchFamily="18" charset="0"/>
                <a:cs typeface="Times New Roman" panose="02020603050405020304" pitchFamily="18" charset="0"/>
              </a:rPr>
              <a:t> </a:t>
            </a:r>
            <a:r>
              <a:rPr sz="4000" dirty="0">
                <a:latin typeface="Times New Roman" panose="02020603050405020304" pitchFamily="18" charset="0"/>
                <a:cs typeface="Times New Roman" panose="02020603050405020304" pitchFamily="18" charset="0"/>
              </a:rPr>
              <a:t>ARE</a:t>
            </a:r>
            <a:r>
              <a:rPr sz="4000" spc="-70" dirty="0">
                <a:latin typeface="Times New Roman" panose="02020603050405020304" pitchFamily="18" charset="0"/>
                <a:cs typeface="Times New Roman" panose="02020603050405020304" pitchFamily="18" charset="0"/>
              </a:rPr>
              <a:t> </a:t>
            </a:r>
            <a:r>
              <a:rPr sz="4000" dirty="0">
                <a:latin typeface="Times New Roman" panose="02020603050405020304" pitchFamily="18" charset="0"/>
                <a:cs typeface="Times New Roman" panose="02020603050405020304" pitchFamily="18" charset="0"/>
              </a:rPr>
              <a:t>THE</a:t>
            </a:r>
            <a:r>
              <a:rPr sz="4000" spc="-55" dirty="0">
                <a:latin typeface="Times New Roman" panose="02020603050405020304" pitchFamily="18" charset="0"/>
                <a:cs typeface="Times New Roman" panose="02020603050405020304" pitchFamily="18" charset="0"/>
              </a:rPr>
              <a:t> </a:t>
            </a:r>
            <a:r>
              <a:rPr sz="4000" dirty="0">
                <a:latin typeface="Times New Roman" panose="02020603050405020304" pitchFamily="18" charset="0"/>
                <a:cs typeface="Times New Roman" panose="02020603050405020304" pitchFamily="18" charset="0"/>
              </a:rPr>
              <a:t>END</a:t>
            </a:r>
            <a:r>
              <a:rPr sz="4000" spc="-70" dirty="0">
                <a:latin typeface="Times New Roman" panose="02020603050405020304" pitchFamily="18" charset="0"/>
                <a:cs typeface="Times New Roman" panose="02020603050405020304" pitchFamily="18" charset="0"/>
              </a:rPr>
              <a:t> </a:t>
            </a:r>
            <a:r>
              <a:rPr sz="4000" spc="-10" dirty="0">
                <a:latin typeface="Times New Roman" panose="02020603050405020304" pitchFamily="18" charset="0"/>
                <a:cs typeface="Times New Roman" panose="02020603050405020304" pitchFamily="18" charset="0"/>
              </a:rPr>
              <a:t>USERS?</a:t>
            </a:r>
            <a:endParaRPr sz="40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6" name="TextBox 15">
            <a:extLst>
              <a:ext uri="{FF2B5EF4-FFF2-40B4-BE49-F238E27FC236}">
                <a16:creationId xmlns:a16="http://schemas.microsoft.com/office/drawing/2014/main" id="{75631EDA-6A4F-6147-7E1E-247952602B22}"/>
              </a:ext>
            </a:extLst>
          </p:cNvPr>
          <p:cNvSpPr txBox="1"/>
          <p:nvPr/>
        </p:nvSpPr>
        <p:spPr>
          <a:xfrm>
            <a:off x="304800" y="1032796"/>
            <a:ext cx="11734800" cy="5078313"/>
          </a:xfrm>
          <a:prstGeom prst="rect">
            <a:avLst/>
          </a:prstGeom>
          <a:noFill/>
        </p:spPr>
        <p:txBody>
          <a:bodyPr wrap="square">
            <a:spAutoFit/>
          </a:bodyPr>
          <a:lstStyle/>
          <a:p>
            <a:r>
              <a:rPr lang="en-US" sz="1200" b="1" dirty="0">
                <a:latin typeface="Times New Roman" panose="02020603050405020304" pitchFamily="18" charset="0"/>
                <a:cs typeface="Times New Roman" panose="02020603050405020304" pitchFamily="18" charset="0"/>
              </a:rPr>
              <a:t>Retail Industry:</a:t>
            </a:r>
          </a:p>
          <a:p>
            <a:pPr marL="342900" indent="-34290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Retailers and e-commerce platforms can leverage predictive purchasing intention to enhance customer engagement, optimize marketing strategies, and improve sales performance.</a:t>
            </a:r>
          </a:p>
          <a:p>
            <a:pPr marL="342900" indent="-342900">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r>
              <a:rPr lang="en-US" sz="1200" b="1" dirty="0">
                <a:latin typeface="Times New Roman" panose="02020603050405020304" pitchFamily="18" charset="0"/>
                <a:cs typeface="Times New Roman" panose="02020603050405020304" pitchFamily="18" charset="0"/>
              </a:rPr>
              <a:t>Personalized Marketing Campaigns:</a:t>
            </a:r>
          </a:p>
          <a:p>
            <a:pPr marL="342900" indent="-34290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Retailers can utilize predictive models to tailor personalized marketing campaigns based on individual customer preferences, browsing history, and past purchase behavior. By understanding customers' purchase intentions, retailers can deliver targeted promotions, product recommendations, and discounts that resonate with each customer, thereby increasing conversion rates and customer loyalty.</a:t>
            </a:r>
          </a:p>
          <a:p>
            <a:pPr marL="342900" indent="-342900">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r>
              <a:rPr lang="en-US" sz="1200" b="1" dirty="0">
                <a:latin typeface="Times New Roman" panose="02020603050405020304" pitchFamily="18" charset="0"/>
                <a:cs typeface="Times New Roman" panose="02020603050405020304" pitchFamily="18" charset="0"/>
              </a:rPr>
              <a:t>Inventory Management and Demand Forecasting:</a:t>
            </a:r>
          </a:p>
          <a:p>
            <a:pPr marL="342900" indent="-34290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Predictive purchasing intention models enable retailers to forecast demand for products accurately, optimize inventory levels, and prevent stockouts or overstocking. By analyzing purchasing patterns and predicting future buying behavior, retailers can ensure that the right products are stocked in the right quantities at the right time, leading to improved supply chain efficiency and cost savings.</a:t>
            </a:r>
          </a:p>
          <a:p>
            <a:pPr marL="342900" indent="-342900">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r>
              <a:rPr lang="en-US" sz="1200" b="1" dirty="0">
                <a:latin typeface="Times New Roman" panose="02020603050405020304" pitchFamily="18" charset="0"/>
                <a:cs typeface="Times New Roman" panose="02020603050405020304" pitchFamily="18" charset="0"/>
              </a:rPr>
              <a:t>Customer Retention and Loyalty Programs:</a:t>
            </a:r>
          </a:p>
          <a:p>
            <a:pPr marL="342900" indent="-34290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Identifying customers at risk of churn or disengagement is crucial for retailers to retain valuable customers and build long-term loyalty. Predictive models can help retailers identify early signs of customer attrition by analyzing changes in purchasing behavior, frequency of purchases, and engagement metrics. Retailers can then implement targeted retention strategies, such as personalized incentives, loyalty programs, or proactive customer support, to prevent churn and maximize customer lifetime value.</a:t>
            </a:r>
          </a:p>
          <a:p>
            <a:pPr marL="342900" indent="-342900">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r>
              <a:rPr lang="en-US" sz="1200" b="1" dirty="0">
                <a:latin typeface="Times New Roman" panose="02020603050405020304" pitchFamily="18" charset="0"/>
                <a:cs typeface="Times New Roman" panose="02020603050405020304" pitchFamily="18" charset="0"/>
              </a:rPr>
              <a:t>Optimized Product Recommendations:</a:t>
            </a:r>
          </a:p>
          <a:p>
            <a:pPr marL="342900" indent="-34290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Predictive purchasing intention models enable retailers to deliver personalized product recommendations to customers at various touchpoints, including websites, mobile apps, and email marketing campaigns. By analyzing customers' purchase history, browsing behavior, and demographic information, retailers can recommend relevant products that match individual preferences and interests, thereby increasing cross-selling and upselling opportunities and driving incremental revenue.</a:t>
            </a:r>
          </a:p>
          <a:p>
            <a:pPr marL="342900" indent="-342900">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r>
              <a:rPr lang="en-US" sz="1200" b="1" dirty="0">
                <a:latin typeface="Times New Roman" panose="02020603050405020304" pitchFamily="18" charset="0"/>
                <a:cs typeface="Times New Roman" panose="02020603050405020304" pitchFamily="18" charset="0"/>
              </a:rPr>
              <a:t>Real-Time Decision-Making:</a:t>
            </a:r>
          </a:p>
          <a:p>
            <a:pPr marL="342900" indent="-34290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Deploying predictive purchasing intention models in real-time allows retailers to make data-driven decisions and adapt quickly to changing market conditions and customer preferences. By continuously monitoring and analyzing purchasing behavior, retailers can identify emerging trends, capitalize on sales opportunities, and mitigate risks, leading to improved business agility and competitive advantage in the retail industry.</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5627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210800" y="1676401"/>
            <a:ext cx="1704974" cy="2362200"/>
          </a:xfrm>
          <a:prstGeom prst="rect">
            <a:avLst/>
          </a:prstGeom>
        </p:spPr>
      </p:pic>
      <p:sp>
        <p:nvSpPr>
          <p:cNvPr id="6" name="object 6"/>
          <p:cNvSpPr txBox="1">
            <a:spLocks noGrp="1"/>
          </p:cNvSpPr>
          <p:nvPr>
            <p:ph type="title"/>
          </p:nvPr>
        </p:nvSpPr>
        <p:spPr>
          <a:xfrm>
            <a:off x="34413" y="-229772"/>
            <a:ext cx="10591800" cy="1106072"/>
          </a:xfrm>
          <a:prstGeom prst="rect">
            <a:avLst/>
          </a:prstGeom>
        </p:spPr>
        <p:txBody>
          <a:bodyPr vert="horz" wrap="square" lIns="0" tIns="485775" rIns="0" bIns="0" rtlCol="0">
            <a:spAutoFit/>
          </a:bodyPr>
          <a:lstStyle/>
          <a:p>
            <a:pPr marL="12700">
              <a:lnSpc>
                <a:spcPct val="100000"/>
              </a:lnSpc>
              <a:spcBef>
                <a:spcPts val="105"/>
              </a:spcBef>
            </a:pPr>
            <a:r>
              <a:rPr sz="4000" spc="-10" dirty="0">
                <a:latin typeface="Times New Roman" panose="02020603050405020304" pitchFamily="18" charset="0"/>
                <a:cs typeface="Times New Roman" panose="02020603050405020304" pitchFamily="18" charset="0"/>
              </a:rPr>
              <a:t>SOLUTION</a:t>
            </a:r>
            <a:r>
              <a:rPr sz="4000" spc="-345" dirty="0">
                <a:latin typeface="Times New Roman" panose="02020603050405020304" pitchFamily="18" charset="0"/>
                <a:cs typeface="Times New Roman" panose="02020603050405020304" pitchFamily="18" charset="0"/>
              </a:rPr>
              <a:t> </a:t>
            </a:r>
            <a:r>
              <a:rPr sz="4000" dirty="0">
                <a:latin typeface="Times New Roman" panose="02020603050405020304" pitchFamily="18" charset="0"/>
                <a:cs typeface="Times New Roman" panose="02020603050405020304" pitchFamily="18" charset="0"/>
              </a:rPr>
              <a:t>AND</a:t>
            </a:r>
            <a:r>
              <a:rPr sz="4000" spc="-20" dirty="0">
                <a:latin typeface="Times New Roman" panose="02020603050405020304" pitchFamily="18" charset="0"/>
                <a:cs typeface="Times New Roman" panose="02020603050405020304" pitchFamily="18" charset="0"/>
              </a:rPr>
              <a:t> </a:t>
            </a:r>
            <a:r>
              <a:rPr sz="4000" dirty="0">
                <a:latin typeface="Times New Roman" panose="02020603050405020304" pitchFamily="18" charset="0"/>
                <a:cs typeface="Times New Roman" panose="02020603050405020304" pitchFamily="18" charset="0"/>
              </a:rPr>
              <a:t>ITS </a:t>
            </a:r>
            <a:r>
              <a:rPr sz="4000" spc="-20" dirty="0">
                <a:latin typeface="Times New Roman" panose="02020603050405020304" pitchFamily="18" charset="0"/>
                <a:cs typeface="Times New Roman" panose="02020603050405020304" pitchFamily="18" charset="0"/>
              </a:rPr>
              <a:t>VALUE</a:t>
            </a:r>
            <a:r>
              <a:rPr sz="4000" spc="-120" dirty="0">
                <a:latin typeface="Times New Roman" panose="02020603050405020304" pitchFamily="18" charset="0"/>
                <a:cs typeface="Times New Roman" panose="02020603050405020304" pitchFamily="18" charset="0"/>
              </a:rPr>
              <a:t> </a:t>
            </a:r>
            <a:r>
              <a:rPr sz="4000" spc="-10" dirty="0">
                <a:latin typeface="Times New Roman" panose="02020603050405020304" pitchFamily="18" charset="0"/>
                <a:cs typeface="Times New Roman" panose="02020603050405020304" pitchFamily="18" charset="0"/>
              </a:rPr>
              <a:t>PROPOSITION</a:t>
            </a:r>
            <a:r>
              <a:rPr lang="en-IN" sz="4000" spc="-10" dirty="0">
                <a:latin typeface="Times New Roman" panose="02020603050405020304" pitchFamily="18" charset="0"/>
                <a:cs typeface="Times New Roman" panose="02020603050405020304" pitchFamily="18" charset="0"/>
              </a:rPr>
              <a:t> </a:t>
            </a:r>
            <a:endParaRPr sz="4000"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8</a:t>
            </a:fld>
            <a:endParaRPr spc="-50" dirty="0"/>
          </a:p>
        </p:txBody>
      </p:sp>
      <p:sp>
        <p:nvSpPr>
          <p:cNvPr id="11" name="TextBox 10">
            <a:extLst>
              <a:ext uri="{FF2B5EF4-FFF2-40B4-BE49-F238E27FC236}">
                <a16:creationId xmlns:a16="http://schemas.microsoft.com/office/drawing/2014/main" id="{D3BF1A9E-8905-CF18-3F7D-3C1858A7C0A7}"/>
              </a:ext>
            </a:extLst>
          </p:cNvPr>
          <p:cNvSpPr txBox="1"/>
          <p:nvPr/>
        </p:nvSpPr>
        <p:spPr>
          <a:xfrm>
            <a:off x="186813" y="841887"/>
            <a:ext cx="10287000" cy="6309420"/>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Customizable Model Architecture:</a:t>
            </a:r>
          </a:p>
          <a:p>
            <a:pPr marL="342900" indent="-3429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Solution: Define a machine learning model architecture for predicting purchasing intention with customizable parameters such as the number of input features, hidden layers, and activation functions.</a:t>
            </a:r>
          </a:p>
          <a:p>
            <a:pPr marL="342900" indent="-3429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Value Proposition: Provides flexibility to customize the model architecture according to the specific characteristics of the dataset and business requirements. Users can experiment with different configurations to optimize the model's performance for accurately predicting purchasing intention.</a:t>
            </a:r>
          </a:p>
          <a:p>
            <a:r>
              <a:rPr lang="en-US" sz="1600" b="1" dirty="0">
                <a:latin typeface="Times New Roman" panose="02020603050405020304" pitchFamily="18" charset="0"/>
                <a:cs typeface="Times New Roman" panose="02020603050405020304" pitchFamily="18" charset="0"/>
              </a:rPr>
              <a:t>Feature Engineering for Predictive Models:</a:t>
            </a:r>
          </a:p>
          <a:p>
            <a:pPr marL="342900" indent="-3429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Solution: Implement feature engineering techniques to extract informative features from the dataset, such as customer demographics, past purchase behavior, and website interactions.</a:t>
            </a:r>
          </a:p>
          <a:p>
            <a:pPr marL="342900" indent="-3429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Value Proposition: Enhances the predictive power of the model by incorporating relevant features that capture the nuances of customer behavior and purchase patterns. Feature engineering enables the model to identify key factors influencing purchasing intention and make more accurate predictions.</a:t>
            </a:r>
          </a:p>
          <a:p>
            <a:r>
              <a:rPr lang="en-US" sz="1600" b="1" dirty="0">
                <a:latin typeface="Times New Roman" panose="02020603050405020304" pitchFamily="18" charset="0"/>
                <a:cs typeface="Times New Roman" panose="02020603050405020304" pitchFamily="18" charset="0"/>
              </a:rPr>
              <a:t>Ensemble Learning Approach:</a:t>
            </a:r>
          </a:p>
          <a:p>
            <a:pPr marL="342900" indent="-3429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Solution: Utilize ensemble learning techniques such as bagging or boosting to combine multiple predictive models for improved accuracy and robustness in predicting purchasing intention.</a:t>
            </a:r>
          </a:p>
          <a:p>
            <a:pPr marL="342900" indent="-3429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Value Proposition: Enhances the predictive performance of the model by leveraging the collective intelligence of multiple base models. Ensemble learning mitigates the risk of overfitting and increases the model's generalization ability, resulting in more reliable predictions of purchasing intention.</a:t>
            </a:r>
          </a:p>
          <a:p>
            <a:r>
              <a:rPr lang="en-US" sz="1600" b="1" dirty="0">
                <a:latin typeface="Times New Roman" panose="02020603050405020304" pitchFamily="18" charset="0"/>
                <a:cs typeface="Times New Roman" panose="02020603050405020304" pitchFamily="18" charset="0"/>
              </a:rPr>
              <a:t>Real-Time Prediction and Decision-Making:</a:t>
            </a:r>
          </a:p>
          <a:p>
            <a:pPr marL="342900" indent="-3429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Solution: Deploy the trained predictive model into a real-time system capable of making instant predictions of purchasing intention based on incoming data streams.</a:t>
            </a:r>
          </a:p>
          <a:p>
            <a:pPr marL="342900" indent="-3429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Value Proposition: Enables businesses to make data-driven decisions in real-time by leveraging the predictive model's insights. Real-time prediction of purchasing intention allows businesses to dynamically adjust marketing strategies, personalize customer interactions, and optimize sales efforts for maximum effectiveness and efficiency.</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904350"/>
          </a:xfrm>
          <a:prstGeom prst="rect">
            <a:avLst/>
          </a:prstGeom>
        </p:spPr>
        <p:txBody>
          <a:bodyPr vert="horz" wrap="square" lIns="0" tIns="286004" rIns="0" bIns="0" rtlCol="0">
            <a:spAutoFit/>
          </a:bodyPr>
          <a:lstStyle/>
          <a:p>
            <a:pPr marL="193675">
              <a:lnSpc>
                <a:spcPct val="100000"/>
              </a:lnSpc>
              <a:spcBef>
                <a:spcPts val="130"/>
              </a:spcBef>
            </a:pPr>
            <a:r>
              <a:rPr sz="4000" dirty="0">
                <a:latin typeface="Times New Roman" panose="02020603050405020304" pitchFamily="18" charset="0"/>
                <a:cs typeface="Times New Roman" panose="02020603050405020304" pitchFamily="18" charset="0"/>
              </a:rPr>
              <a:t>THE</a:t>
            </a:r>
            <a:r>
              <a:rPr sz="4000" spc="20" dirty="0">
                <a:latin typeface="Times New Roman" panose="02020603050405020304" pitchFamily="18" charset="0"/>
                <a:cs typeface="Times New Roman" panose="02020603050405020304" pitchFamily="18" charset="0"/>
              </a:rPr>
              <a:t> </a:t>
            </a:r>
            <a:r>
              <a:rPr sz="4000" dirty="0">
                <a:latin typeface="Times New Roman" panose="02020603050405020304" pitchFamily="18" charset="0"/>
                <a:cs typeface="Times New Roman" panose="02020603050405020304" pitchFamily="18" charset="0"/>
              </a:rPr>
              <a:t>WOW</a:t>
            </a:r>
            <a:r>
              <a:rPr sz="4000" spc="90" dirty="0">
                <a:latin typeface="Times New Roman" panose="02020603050405020304" pitchFamily="18" charset="0"/>
                <a:cs typeface="Times New Roman" panose="02020603050405020304" pitchFamily="18" charset="0"/>
              </a:rPr>
              <a:t> </a:t>
            </a:r>
            <a:r>
              <a:rPr sz="4000" dirty="0">
                <a:latin typeface="Times New Roman" panose="02020603050405020304" pitchFamily="18" charset="0"/>
                <a:cs typeface="Times New Roman" panose="02020603050405020304" pitchFamily="18" charset="0"/>
              </a:rPr>
              <a:t>IN</a:t>
            </a:r>
            <a:r>
              <a:rPr lang="en-IN" sz="4000" dirty="0">
                <a:latin typeface="Times New Roman" panose="02020603050405020304" pitchFamily="18" charset="0"/>
                <a:cs typeface="Times New Roman" panose="02020603050405020304" pitchFamily="18" charset="0"/>
              </a:rPr>
              <a:t> MY </a:t>
            </a:r>
            <a:r>
              <a:rPr sz="4000" spc="-10" dirty="0">
                <a:latin typeface="Times New Roman" panose="02020603050405020304" pitchFamily="18" charset="0"/>
                <a:cs typeface="Times New Roman" panose="02020603050405020304" pitchFamily="18" charset="0"/>
              </a:rPr>
              <a:t>SOLUTION</a:t>
            </a:r>
            <a:endParaRPr sz="40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9" name="TextBox 8">
            <a:extLst>
              <a:ext uri="{FF2B5EF4-FFF2-40B4-BE49-F238E27FC236}">
                <a16:creationId xmlns:a16="http://schemas.microsoft.com/office/drawing/2014/main" id="{68D3C5CD-BBA9-5834-5CB0-D7E1E40F0CD6}"/>
              </a:ext>
            </a:extLst>
          </p:cNvPr>
          <p:cNvSpPr txBox="1"/>
          <p:nvPr/>
        </p:nvSpPr>
        <p:spPr>
          <a:xfrm>
            <a:off x="2594057" y="1376946"/>
            <a:ext cx="6694170" cy="5109091"/>
          </a:xfrm>
          <a:prstGeom prst="rect">
            <a:avLst/>
          </a:prstGeom>
          <a:noFill/>
        </p:spPr>
        <p:txBody>
          <a:bodyPr wrap="square" rtlCol="0">
            <a:spAutoFit/>
          </a:bodyPr>
          <a:lstStyle/>
          <a:p>
            <a:pPr marL="285750" indent="-285750">
              <a:buFont typeface="Arial" panose="020B0604020202020204" pitchFamily="34" charset="0"/>
              <a:buChar char="•"/>
            </a:pPr>
            <a:r>
              <a:rPr lang="en-US" dirty="0"/>
              <a:t> Leverages advanced machine learning techniques, including deep learning, to uncover subtle patterns and insights within the data, offering a state-of-the-art solution for predicting purchasing intention in dynamic market environments.</a:t>
            </a:r>
          </a:p>
          <a:p>
            <a:pPr marL="285750" indent="-285750">
              <a:buFont typeface="Arial" panose="020B0604020202020204" pitchFamily="34" charset="0"/>
              <a:buChar char="•"/>
            </a:pPr>
            <a:r>
              <a:rPr lang="en-US" dirty="0"/>
              <a:t>Implements a streamlined data preprocessing pipeline, ensuring compatibility with various data formats and effortless integration with machine learning frameworks, facilitating efficient model training and deployment.</a:t>
            </a:r>
          </a:p>
          <a:p>
            <a:pPr marL="285750" indent="-285750">
              <a:buFont typeface="Arial" panose="020B0604020202020204" pitchFamily="34" charset="0"/>
              <a:buChar char="•"/>
            </a:pPr>
            <a:r>
              <a:rPr lang="en-US" dirty="0"/>
              <a:t>Empowers users with the flexibility to fine-tune model hyperparameters, such as feature selection, network architecture, and optimization algorithms, allowing for tailored customization to different business contexts and datasets, maximizing predictive accuracy and performance.</a:t>
            </a:r>
          </a:p>
          <a:p>
            <a:pPr marL="285750" indent="-285750">
              <a:buFont typeface="Arial" panose="020B0604020202020204" pitchFamily="34" charset="0"/>
              <a:buChar char="•"/>
            </a:pPr>
            <a:r>
              <a:rPr lang="en-US" dirty="0"/>
              <a:t>Provides intuitive visualization tools and performance metrics for model evaluation, enabling stakeholders to gain actionable insights and make informed decisions based on the predictive capabilities of the model, ultimately driving business growth and profitability.</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129</TotalTime>
  <Words>2166</Words>
  <Application>Microsoft Office PowerPoint</Application>
  <PresentationFormat>Widescreen</PresentationFormat>
  <Paragraphs>120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Söhne</vt:lpstr>
      <vt:lpstr>Times New Roman</vt:lpstr>
      <vt:lpstr>Trebuchet MS</vt:lpstr>
      <vt:lpstr>Office Theme</vt:lpstr>
      <vt:lpstr>PowerPoint Presentation</vt:lpstr>
      <vt:lpstr>PROJECT TITLE</vt:lpstr>
      <vt:lpstr>AGENDA</vt:lpstr>
      <vt:lpstr>PROBLEM STATEMENT</vt:lpstr>
      <vt:lpstr>PROJECT OVERVIEW</vt:lpstr>
      <vt:lpstr>WHO ARE THE END USERS?</vt:lpstr>
      <vt:lpstr>WHO ARE THE END USERS?</vt:lpstr>
      <vt:lpstr>SOLUTION AND ITS VALUE PROPOSITION </vt:lpstr>
      <vt:lpstr>THE WOW IN MY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Vignesh G</dc:creator>
  <cp:lastModifiedBy>Vignesh G</cp:lastModifiedBy>
  <cp:revision>8</cp:revision>
  <dcterms:created xsi:type="dcterms:W3CDTF">2024-04-02T15:31:25Z</dcterms:created>
  <dcterms:modified xsi:type="dcterms:W3CDTF">2024-04-05T06:13:33Z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