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903200" cy="726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89" autoAdjust="0"/>
  </p:normalViewPr>
  <p:slideViewPr>
    <p:cSldViewPr>
      <p:cViewPr>
        <p:scale>
          <a:sx n="94" d="100"/>
          <a:sy n="94" d="100"/>
        </p:scale>
        <p:origin x="1608" y="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86550" y="-1349086"/>
            <a:ext cx="12903200" cy="7264400"/>
          </a:xfrm>
          <a:custGeom>
            <a:avLst/>
            <a:gdLst/>
            <a:ahLst/>
            <a:cxnLst/>
            <a:rect l="l" t="t" r="r" b="b"/>
            <a:pathLst>
              <a:path w="12903200" h="7264400">
                <a:moveTo>
                  <a:pt x="0" y="0"/>
                </a:moveTo>
                <a:lnTo>
                  <a:pt x="12903200" y="0"/>
                </a:lnTo>
                <a:lnTo>
                  <a:pt x="12903200" y="7264400"/>
                </a:lnTo>
                <a:lnTo>
                  <a:pt x="0" y="7264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ja-JP" altLang="en-US"/>
          </a:p>
        </p:txBody>
      </p:sp>
      <p:sp>
        <p:nvSpPr>
          <p:cNvPr id="3" name="Freeform 3"/>
          <p:cNvSpPr/>
          <p:nvPr/>
        </p:nvSpPr>
        <p:spPr>
          <a:xfrm>
            <a:off x="528320" y="305909"/>
            <a:ext cx="12374880" cy="444500"/>
          </a:xfrm>
          <a:custGeom>
            <a:avLst/>
            <a:gdLst/>
            <a:ahLst/>
            <a:cxnLst/>
            <a:rect l="l" t="t" r="r" b="b"/>
            <a:pathLst>
              <a:path w="12374880" h="444500">
                <a:moveTo>
                  <a:pt x="0" y="0"/>
                </a:moveTo>
                <a:lnTo>
                  <a:pt x="12374880" y="0"/>
                </a:lnTo>
                <a:lnTo>
                  <a:pt x="12374880" y="444500"/>
                </a:lnTo>
                <a:lnTo>
                  <a:pt x="0" y="444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ja-JP" altLang="en-US"/>
          </a:p>
        </p:txBody>
      </p:sp>
      <p:sp>
        <p:nvSpPr>
          <p:cNvPr id="4" name="TextBox 4"/>
          <p:cNvSpPr txBox="1"/>
          <p:nvPr/>
        </p:nvSpPr>
        <p:spPr>
          <a:xfrm>
            <a:off x="542235" y="859433"/>
            <a:ext cx="7081317" cy="308104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東南アジアにおける中古ラグジュアリー市場（SNSライブコマース）の分析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7175" y="1693714"/>
            <a:ext cx="18270513" cy="206484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・東南アジア6カ国（インドネシア、シンガポール、ベトナム、タイ、マレーシア、フィリピン）のSNSライブコマースにおける中古ラグジュアリー市場を分析。2023年から2027年までの市場動向と、主要プラットフォーム（Instagram, TikTok, Facebook Live）の比較を行う。</a:t>
            </a:r>
          </a:p>
        </p:txBody>
      </p:sp>
      <p:sp>
        <p:nvSpPr>
          <p:cNvPr id="6" name="Freeform 6"/>
          <p:cNvSpPr/>
          <p:nvPr/>
        </p:nvSpPr>
        <p:spPr>
          <a:xfrm>
            <a:off x="-434937" y="5203545"/>
            <a:ext cx="6032500" cy="2540000"/>
          </a:xfrm>
          <a:custGeom>
            <a:avLst/>
            <a:gdLst/>
            <a:ahLst/>
            <a:cxnLst/>
            <a:rect l="l" t="t" r="r" b="b"/>
            <a:pathLst>
              <a:path w="6032500" h="2540000">
                <a:moveTo>
                  <a:pt x="0" y="0"/>
                </a:moveTo>
                <a:lnTo>
                  <a:pt x="6032500" y="0"/>
                </a:lnTo>
                <a:lnTo>
                  <a:pt x="6032500" y="2540000"/>
                </a:lnTo>
                <a:lnTo>
                  <a:pt x="0" y="254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047705" y="3140819"/>
            <a:ext cx="1783348" cy="241905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エグゼクティブサマリー</a:t>
            </a:r>
          </a:p>
        </p:txBody>
      </p:sp>
      <p:sp>
        <p:nvSpPr>
          <p:cNvPr id="8" name="Freeform 8"/>
          <p:cNvSpPr/>
          <p:nvPr/>
        </p:nvSpPr>
        <p:spPr>
          <a:xfrm>
            <a:off x="2488978" y="2859981"/>
            <a:ext cx="1651000" cy="1143000"/>
          </a:xfrm>
          <a:custGeom>
            <a:avLst/>
            <a:gdLst/>
            <a:ahLst/>
            <a:cxnLst/>
            <a:rect l="l" t="t" r="r" b="b"/>
            <a:pathLst>
              <a:path w="1651000" h="1143000">
                <a:moveTo>
                  <a:pt x="0" y="0"/>
                </a:moveTo>
                <a:lnTo>
                  <a:pt x="1651000" y="0"/>
                </a:lnTo>
                <a:lnTo>
                  <a:pt x="1651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9" name="TextBox 9"/>
          <p:cNvSpPr txBox="1"/>
          <p:nvPr/>
        </p:nvSpPr>
        <p:spPr>
          <a:xfrm>
            <a:off x="1822166" y="4174827"/>
            <a:ext cx="1089233" cy="399633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75億$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11342" y="4948039"/>
            <a:ext cx="900738" cy="196066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2026年予測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05910" y="5480546"/>
            <a:ext cx="420678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市場規模</a:t>
            </a:r>
          </a:p>
        </p:txBody>
      </p:sp>
      <p:sp>
        <p:nvSpPr>
          <p:cNvPr id="12" name="Freeform 12"/>
          <p:cNvSpPr/>
          <p:nvPr/>
        </p:nvSpPr>
        <p:spPr>
          <a:xfrm>
            <a:off x="3034166" y="4265231"/>
            <a:ext cx="1651000" cy="1143000"/>
          </a:xfrm>
          <a:custGeom>
            <a:avLst/>
            <a:gdLst/>
            <a:ahLst/>
            <a:cxnLst/>
            <a:rect l="l" t="t" r="r" b="b"/>
            <a:pathLst>
              <a:path w="1651000" h="1143000">
                <a:moveTo>
                  <a:pt x="0" y="0"/>
                </a:moveTo>
                <a:lnTo>
                  <a:pt x="1651000" y="0"/>
                </a:lnTo>
                <a:lnTo>
                  <a:pt x="1651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3" name="TextBox 13"/>
          <p:cNvSpPr txBox="1"/>
          <p:nvPr/>
        </p:nvSpPr>
        <p:spPr>
          <a:xfrm>
            <a:off x="5648487" y="4181078"/>
            <a:ext cx="959703" cy="322818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15%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17175" y="4954637"/>
            <a:ext cx="746864" cy="188149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年平均成長率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16902" y="5474891"/>
            <a:ext cx="1550610" cy="138351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CAGR 2023-2027</a:t>
            </a:r>
          </a:p>
        </p:txBody>
      </p:sp>
      <p:sp>
        <p:nvSpPr>
          <p:cNvPr id="16" name="Freeform 16"/>
          <p:cNvSpPr/>
          <p:nvPr/>
        </p:nvSpPr>
        <p:spPr>
          <a:xfrm>
            <a:off x="3227087" y="5083140"/>
            <a:ext cx="1651000" cy="1143000"/>
          </a:xfrm>
          <a:custGeom>
            <a:avLst/>
            <a:gdLst/>
            <a:ahLst/>
            <a:cxnLst/>
            <a:rect l="l" t="t" r="r" b="b"/>
            <a:pathLst>
              <a:path w="1651000" h="1143000">
                <a:moveTo>
                  <a:pt x="0" y="0"/>
                </a:moveTo>
                <a:lnTo>
                  <a:pt x="1651000" y="0"/>
                </a:lnTo>
                <a:lnTo>
                  <a:pt x="1651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17" name="TextBox 17"/>
          <p:cNvSpPr txBox="1"/>
          <p:nvPr/>
        </p:nvSpPr>
        <p:spPr>
          <a:xfrm>
            <a:off x="9442165" y="4181078"/>
            <a:ext cx="1305163" cy="322818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70%+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27175" y="4954637"/>
            <a:ext cx="1002938" cy="188149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ソーシャル購入率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425910" y="5480546"/>
            <a:ext cx="749915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インドネシア例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5175" y="6728354"/>
            <a:ext cx="2557507" cy="193288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主導のサステナブル志向で急成長中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45175" y="7361039"/>
            <a:ext cx="2457703" cy="196066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が購買行動を変革</a:t>
            </a:r>
          </a:p>
        </p:txBody>
      </p:sp>
      <p:sp>
        <p:nvSpPr>
          <p:cNvPr id="22" name="Freeform 22"/>
          <p:cNvSpPr/>
          <p:nvPr/>
        </p:nvSpPr>
        <p:spPr>
          <a:xfrm>
            <a:off x="-7315285" y="3678039"/>
            <a:ext cx="6032500" cy="2540000"/>
          </a:xfrm>
          <a:custGeom>
            <a:avLst/>
            <a:gdLst/>
            <a:ahLst/>
            <a:cxnLst/>
            <a:rect l="l" t="t" r="r" b="b"/>
            <a:pathLst>
              <a:path w="6032500" h="2540000">
                <a:moveTo>
                  <a:pt x="0" y="0"/>
                </a:moveTo>
                <a:lnTo>
                  <a:pt x="6032500" y="0"/>
                </a:lnTo>
                <a:lnTo>
                  <a:pt x="6032500" y="2540000"/>
                </a:lnTo>
                <a:lnTo>
                  <a:pt x="0" y="254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23" name="TextBox 23"/>
          <p:cNvSpPr txBox="1"/>
          <p:nvPr/>
        </p:nvSpPr>
        <p:spPr>
          <a:xfrm>
            <a:off x="13747705" y="3128541"/>
            <a:ext cx="2746995" cy="256639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市場規模予測 (2022-2027)</a:t>
            </a:r>
          </a:p>
        </p:txBody>
      </p:sp>
      <p:sp>
        <p:nvSpPr>
          <p:cNvPr id="24" name="Freeform 24"/>
          <p:cNvSpPr/>
          <p:nvPr/>
        </p:nvSpPr>
        <p:spPr>
          <a:xfrm>
            <a:off x="-3332421" y="9056366"/>
            <a:ext cx="5270500" cy="1651000"/>
          </a:xfrm>
          <a:custGeom>
            <a:avLst/>
            <a:gdLst/>
            <a:ahLst/>
            <a:cxnLst/>
            <a:rect l="l" t="t" r="r" b="b"/>
            <a:pathLst>
              <a:path w="5270500" h="1651000">
                <a:moveTo>
                  <a:pt x="0" y="0"/>
                </a:moveTo>
                <a:lnTo>
                  <a:pt x="5270500" y="0"/>
                </a:lnTo>
                <a:lnTo>
                  <a:pt x="52705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ja-JP" altLang="en-US"/>
          </a:p>
        </p:txBody>
      </p:sp>
      <p:sp>
        <p:nvSpPr>
          <p:cNvPr id="25" name="Freeform 25"/>
          <p:cNvSpPr/>
          <p:nvPr/>
        </p:nvSpPr>
        <p:spPr>
          <a:xfrm>
            <a:off x="7249160" y="3048000"/>
            <a:ext cx="635000" cy="508000"/>
          </a:xfrm>
          <a:custGeom>
            <a:avLst/>
            <a:gdLst/>
            <a:ahLst/>
            <a:cxnLst/>
            <a:rect l="l" t="t" r="r" b="b"/>
            <a:pathLst>
              <a:path w="635000" h="508000">
                <a:moveTo>
                  <a:pt x="0" y="0"/>
                </a:moveTo>
                <a:lnTo>
                  <a:pt x="635000" y="0"/>
                </a:lnTo>
                <a:lnTo>
                  <a:pt x="635000" y="508000"/>
                </a:lnTo>
                <a:lnTo>
                  <a:pt x="0" y="508000"/>
                </a:lnTo>
                <a:lnTo>
                  <a:pt x="0" y="0"/>
                </a:lnTo>
                <a:close/>
              </a:path>
            </a:pathLst>
          </a:custGeom>
          <a:solidFill>
            <a:srgbClr val="1F3466"/>
          </a:solidFill>
        </p:spPr>
        <p:txBody>
          <a:bodyPr/>
          <a:lstStyle/>
          <a:p>
            <a:endParaRPr lang="ja-JP" altLang="en-US"/>
          </a:p>
        </p:txBody>
      </p:sp>
      <p:sp>
        <p:nvSpPr>
          <p:cNvPr id="26" name="Freeform 26"/>
          <p:cNvSpPr/>
          <p:nvPr/>
        </p:nvSpPr>
        <p:spPr>
          <a:xfrm>
            <a:off x="8138160" y="2794000"/>
            <a:ext cx="635000" cy="762000"/>
          </a:xfrm>
          <a:custGeom>
            <a:avLst/>
            <a:gdLst/>
            <a:ahLst/>
            <a:cxnLst/>
            <a:rect l="l" t="t" r="r" b="b"/>
            <a:pathLst>
              <a:path w="635000" h="762000">
                <a:moveTo>
                  <a:pt x="0" y="0"/>
                </a:moveTo>
                <a:lnTo>
                  <a:pt x="635000" y="0"/>
                </a:lnTo>
                <a:lnTo>
                  <a:pt x="635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solidFill>
            <a:srgbClr val="1F3466"/>
          </a:solidFill>
        </p:spPr>
        <p:txBody>
          <a:bodyPr/>
          <a:lstStyle/>
          <a:p>
            <a:endParaRPr lang="ja-JP" altLang="en-US"/>
          </a:p>
        </p:txBody>
      </p:sp>
      <p:sp>
        <p:nvSpPr>
          <p:cNvPr id="27" name="Freeform 27"/>
          <p:cNvSpPr/>
          <p:nvPr/>
        </p:nvSpPr>
        <p:spPr>
          <a:xfrm>
            <a:off x="9027160" y="2540000"/>
            <a:ext cx="635000" cy="1016000"/>
          </a:xfrm>
          <a:custGeom>
            <a:avLst/>
            <a:gdLst/>
            <a:ahLst/>
            <a:cxnLst/>
            <a:rect l="l" t="t" r="r" b="b"/>
            <a:pathLst>
              <a:path w="635000" h="1016000">
                <a:moveTo>
                  <a:pt x="0" y="0"/>
                </a:moveTo>
                <a:lnTo>
                  <a:pt x="635000" y="0"/>
                </a:lnTo>
                <a:lnTo>
                  <a:pt x="635000" y="1016000"/>
                </a:lnTo>
                <a:lnTo>
                  <a:pt x="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1F3466"/>
          </a:solidFill>
        </p:spPr>
        <p:txBody>
          <a:bodyPr/>
          <a:lstStyle/>
          <a:p>
            <a:endParaRPr lang="ja-JP" altLang="en-US"/>
          </a:p>
        </p:txBody>
      </p:sp>
      <p:sp>
        <p:nvSpPr>
          <p:cNvPr id="28" name="Freeform 28"/>
          <p:cNvSpPr/>
          <p:nvPr/>
        </p:nvSpPr>
        <p:spPr>
          <a:xfrm>
            <a:off x="9916160" y="2286000"/>
            <a:ext cx="635000" cy="1270000"/>
          </a:xfrm>
          <a:custGeom>
            <a:avLst/>
            <a:gdLst/>
            <a:ahLst/>
            <a:cxnLst/>
            <a:rect l="l" t="t" r="r" b="b"/>
            <a:pathLst>
              <a:path w="635000" h="1270000">
                <a:moveTo>
                  <a:pt x="0" y="0"/>
                </a:moveTo>
                <a:lnTo>
                  <a:pt x="635000" y="0"/>
                </a:lnTo>
                <a:lnTo>
                  <a:pt x="635000" y="1270000"/>
                </a:lnTo>
                <a:lnTo>
                  <a:pt x="0" y="1270000"/>
                </a:lnTo>
                <a:lnTo>
                  <a:pt x="0" y="0"/>
                </a:lnTo>
                <a:close/>
              </a:path>
            </a:pathLst>
          </a:custGeom>
          <a:solidFill>
            <a:srgbClr val="3B82F6"/>
          </a:solidFill>
        </p:spPr>
        <p:txBody>
          <a:bodyPr/>
          <a:lstStyle/>
          <a:p>
            <a:endParaRPr lang="ja-JP" altLang="en-US"/>
          </a:p>
        </p:txBody>
      </p:sp>
      <p:sp>
        <p:nvSpPr>
          <p:cNvPr id="29" name="Freeform 29"/>
          <p:cNvSpPr/>
          <p:nvPr/>
        </p:nvSpPr>
        <p:spPr>
          <a:xfrm>
            <a:off x="10805160" y="1905000"/>
            <a:ext cx="635000" cy="1651000"/>
          </a:xfrm>
          <a:custGeom>
            <a:avLst/>
            <a:gdLst/>
            <a:ahLst/>
            <a:cxnLst/>
            <a:rect l="l" t="t" r="r" b="b"/>
            <a:pathLst>
              <a:path w="635000" h="1651000">
                <a:moveTo>
                  <a:pt x="0" y="0"/>
                </a:moveTo>
                <a:lnTo>
                  <a:pt x="635000" y="0"/>
                </a:lnTo>
                <a:lnTo>
                  <a:pt x="6350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solidFill>
            <a:srgbClr val="0EA5E9"/>
          </a:solidFill>
        </p:spPr>
        <p:txBody>
          <a:bodyPr/>
          <a:lstStyle/>
          <a:p>
            <a:endParaRPr lang="ja-JP" altLang="en-US"/>
          </a:p>
        </p:txBody>
      </p:sp>
      <p:sp>
        <p:nvSpPr>
          <p:cNvPr id="30" name="TextBox 30"/>
          <p:cNvSpPr txBox="1"/>
          <p:nvPr/>
        </p:nvSpPr>
        <p:spPr>
          <a:xfrm>
            <a:off x="14950559" y="7252891"/>
            <a:ext cx="437406" cy="138351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2023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6728559" y="7252891"/>
            <a:ext cx="441752" cy="138351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2024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8506559" y="7252891"/>
            <a:ext cx="436037" cy="138351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2025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284559" y="7252891"/>
            <a:ext cx="440501" cy="138351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2026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2062559" y="7252891"/>
            <a:ext cx="436394" cy="138351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2027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747928" y="6107212"/>
            <a:ext cx="429726" cy="171271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30億$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748077" y="5091212"/>
            <a:ext cx="429548" cy="171271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50億$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748821" y="4075212"/>
            <a:ext cx="428655" cy="171271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70億$</a:t>
            </a:r>
          </a:p>
        </p:txBody>
      </p:sp>
      <p:sp>
        <p:nvSpPr>
          <p:cNvPr id="38" name="Freeform 38"/>
          <p:cNvSpPr/>
          <p:nvPr/>
        </p:nvSpPr>
        <p:spPr>
          <a:xfrm>
            <a:off x="-6878121" y="4317221"/>
            <a:ext cx="6032500" cy="2540000"/>
          </a:xfrm>
          <a:custGeom>
            <a:avLst/>
            <a:gdLst/>
            <a:ahLst/>
            <a:cxnLst/>
            <a:rect l="l" t="t" r="r" b="b"/>
            <a:pathLst>
              <a:path w="6032500" h="2540000">
                <a:moveTo>
                  <a:pt x="0" y="0"/>
                </a:moveTo>
                <a:lnTo>
                  <a:pt x="6032500" y="0"/>
                </a:lnTo>
                <a:lnTo>
                  <a:pt x="6032500" y="2540000"/>
                </a:lnTo>
                <a:lnTo>
                  <a:pt x="0" y="254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39" name="TextBox 39"/>
          <p:cNvSpPr txBox="1"/>
          <p:nvPr/>
        </p:nvSpPr>
        <p:spPr>
          <a:xfrm>
            <a:off x="1047705" y="8728819"/>
            <a:ext cx="631016" cy="241905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国別分析</a:t>
            </a:r>
          </a:p>
        </p:txBody>
      </p:sp>
      <p:sp>
        <p:nvSpPr>
          <p:cNvPr id="40" name="Freeform 40"/>
          <p:cNvSpPr/>
          <p:nvPr/>
        </p:nvSpPr>
        <p:spPr>
          <a:xfrm>
            <a:off x="-3833817" y="7299996"/>
            <a:ext cx="5524500" cy="1651000"/>
          </a:xfrm>
          <a:custGeom>
            <a:avLst/>
            <a:gdLst/>
            <a:ahLst/>
            <a:cxnLst/>
            <a:rect l="l" t="t" r="r" b="b"/>
            <a:pathLst>
              <a:path w="5524500" h="1651000">
                <a:moveTo>
                  <a:pt x="0" y="0"/>
                </a:moveTo>
                <a:lnTo>
                  <a:pt x="5524500" y="0"/>
                </a:lnTo>
                <a:lnTo>
                  <a:pt x="55245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ja-JP" altLang="en-US"/>
          </a:p>
        </p:txBody>
      </p:sp>
      <p:sp>
        <p:nvSpPr>
          <p:cNvPr id="41" name="Freeform 41"/>
          <p:cNvSpPr/>
          <p:nvPr/>
        </p:nvSpPr>
        <p:spPr>
          <a:xfrm>
            <a:off x="518160" y="4699000"/>
            <a:ext cx="1841500" cy="381000"/>
          </a:xfrm>
          <a:custGeom>
            <a:avLst/>
            <a:gdLst/>
            <a:ahLst/>
            <a:cxnLst/>
            <a:rect l="l" t="t" r="r" b="b"/>
            <a:pathLst>
              <a:path w="1841500" h="381000">
                <a:moveTo>
                  <a:pt x="0" y="0"/>
                </a:moveTo>
                <a:lnTo>
                  <a:pt x="1841500" y="0"/>
                </a:lnTo>
                <a:lnTo>
                  <a:pt x="18415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1F5F9"/>
          </a:solidFill>
        </p:spPr>
        <p:txBody>
          <a:bodyPr/>
          <a:lstStyle/>
          <a:p>
            <a:endParaRPr lang="ja-JP" altLang="en-US"/>
          </a:p>
        </p:txBody>
      </p:sp>
      <p:sp>
        <p:nvSpPr>
          <p:cNvPr id="42" name="Freeform 42"/>
          <p:cNvSpPr/>
          <p:nvPr/>
        </p:nvSpPr>
        <p:spPr>
          <a:xfrm>
            <a:off x="2359660" y="4699000"/>
            <a:ext cx="1841500" cy="381000"/>
          </a:xfrm>
          <a:custGeom>
            <a:avLst/>
            <a:gdLst/>
            <a:ahLst/>
            <a:cxnLst/>
            <a:rect l="l" t="t" r="r" b="b"/>
            <a:pathLst>
              <a:path w="1841500" h="381000">
                <a:moveTo>
                  <a:pt x="0" y="0"/>
                </a:moveTo>
                <a:lnTo>
                  <a:pt x="1841500" y="0"/>
                </a:lnTo>
                <a:lnTo>
                  <a:pt x="18415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1F5F9"/>
          </a:solidFill>
        </p:spPr>
        <p:txBody>
          <a:bodyPr/>
          <a:lstStyle/>
          <a:p>
            <a:endParaRPr lang="ja-JP" altLang="en-US"/>
          </a:p>
        </p:txBody>
      </p:sp>
      <p:sp>
        <p:nvSpPr>
          <p:cNvPr id="43" name="Freeform 43"/>
          <p:cNvSpPr/>
          <p:nvPr/>
        </p:nvSpPr>
        <p:spPr>
          <a:xfrm>
            <a:off x="1540510" y="6295846"/>
            <a:ext cx="1841500" cy="381000"/>
          </a:xfrm>
          <a:custGeom>
            <a:avLst/>
            <a:gdLst/>
            <a:ahLst/>
            <a:cxnLst/>
            <a:rect l="l" t="t" r="r" b="b"/>
            <a:pathLst>
              <a:path w="1841500" h="381000">
                <a:moveTo>
                  <a:pt x="0" y="0"/>
                </a:moveTo>
                <a:lnTo>
                  <a:pt x="1841500" y="0"/>
                </a:lnTo>
                <a:lnTo>
                  <a:pt x="1841500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1F5F9"/>
          </a:solidFill>
        </p:spPr>
        <p:txBody>
          <a:bodyPr/>
          <a:lstStyle/>
          <a:p>
            <a:endParaRPr lang="ja-JP" altLang="en-US"/>
          </a:p>
        </p:txBody>
      </p:sp>
      <p:sp>
        <p:nvSpPr>
          <p:cNvPr id="44" name="TextBox 44"/>
          <p:cNvSpPr txBox="1"/>
          <p:nvPr/>
        </p:nvSpPr>
        <p:spPr>
          <a:xfrm>
            <a:off x="2772358" y="9780637"/>
            <a:ext cx="234717" cy="188149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国名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348661" y="9780637"/>
            <a:ext cx="490791" cy="188149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市場規模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138358" y="9780637"/>
            <a:ext cx="234717" cy="188149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特徴</a:t>
            </a:r>
          </a:p>
        </p:txBody>
      </p:sp>
      <p:sp>
        <p:nvSpPr>
          <p:cNvPr id="47" name="Freeform 47"/>
          <p:cNvSpPr/>
          <p:nvPr/>
        </p:nvSpPr>
        <p:spPr>
          <a:xfrm>
            <a:off x="518160" y="5080000"/>
            <a:ext cx="1841500" cy="317500"/>
          </a:xfrm>
          <a:custGeom>
            <a:avLst/>
            <a:gdLst/>
            <a:ahLst/>
            <a:cxnLst/>
            <a:rect l="l" t="t" r="r" b="b"/>
            <a:pathLst>
              <a:path w="1841500" h="317500">
                <a:moveTo>
                  <a:pt x="0" y="0"/>
                </a:moveTo>
                <a:lnTo>
                  <a:pt x="1841500" y="0"/>
                </a:lnTo>
                <a:lnTo>
                  <a:pt x="18415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8" name="Freeform 48"/>
          <p:cNvSpPr/>
          <p:nvPr/>
        </p:nvSpPr>
        <p:spPr>
          <a:xfrm>
            <a:off x="2359660" y="5080000"/>
            <a:ext cx="1841500" cy="317500"/>
          </a:xfrm>
          <a:custGeom>
            <a:avLst/>
            <a:gdLst/>
            <a:ahLst/>
            <a:cxnLst/>
            <a:rect l="l" t="t" r="r" b="b"/>
            <a:pathLst>
              <a:path w="1841500" h="317500">
                <a:moveTo>
                  <a:pt x="0" y="0"/>
                </a:moveTo>
                <a:lnTo>
                  <a:pt x="1841500" y="0"/>
                </a:lnTo>
                <a:lnTo>
                  <a:pt x="18415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49" name="Freeform 49"/>
          <p:cNvSpPr/>
          <p:nvPr/>
        </p:nvSpPr>
        <p:spPr>
          <a:xfrm>
            <a:off x="854779" y="6991826"/>
            <a:ext cx="1841500" cy="317500"/>
          </a:xfrm>
          <a:custGeom>
            <a:avLst/>
            <a:gdLst/>
            <a:ahLst/>
            <a:cxnLst/>
            <a:rect l="l" t="t" r="r" b="b"/>
            <a:pathLst>
              <a:path w="1841500" h="317500">
                <a:moveTo>
                  <a:pt x="0" y="0"/>
                </a:moveTo>
                <a:lnTo>
                  <a:pt x="1841500" y="0"/>
                </a:lnTo>
                <a:lnTo>
                  <a:pt x="18415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0" name="TextBox 50"/>
          <p:cNvSpPr txBox="1"/>
          <p:nvPr/>
        </p:nvSpPr>
        <p:spPr>
          <a:xfrm>
            <a:off x="1297910" y="10484346"/>
            <a:ext cx="640169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インドネシア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4980910" y="10478691"/>
            <a:ext cx="1646991" cy="168057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最大: 1300億-1600億円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8663910" y="10478691"/>
            <a:ext cx="899398" cy="168057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高いSNS購買率</a:t>
            </a:r>
          </a:p>
        </p:txBody>
      </p:sp>
      <p:sp>
        <p:nvSpPr>
          <p:cNvPr id="53" name="Freeform 53"/>
          <p:cNvSpPr/>
          <p:nvPr/>
        </p:nvSpPr>
        <p:spPr>
          <a:xfrm>
            <a:off x="518160" y="5397500"/>
            <a:ext cx="1841500" cy="317500"/>
          </a:xfrm>
          <a:custGeom>
            <a:avLst/>
            <a:gdLst/>
            <a:ahLst/>
            <a:cxnLst/>
            <a:rect l="l" t="t" r="r" b="b"/>
            <a:pathLst>
              <a:path w="1841500" h="317500">
                <a:moveTo>
                  <a:pt x="0" y="0"/>
                </a:moveTo>
                <a:lnTo>
                  <a:pt x="1841500" y="0"/>
                </a:lnTo>
                <a:lnTo>
                  <a:pt x="18415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4" name="Freeform 54"/>
          <p:cNvSpPr/>
          <p:nvPr/>
        </p:nvSpPr>
        <p:spPr>
          <a:xfrm>
            <a:off x="2359660" y="5397500"/>
            <a:ext cx="1841500" cy="317500"/>
          </a:xfrm>
          <a:custGeom>
            <a:avLst/>
            <a:gdLst/>
            <a:ahLst/>
            <a:cxnLst/>
            <a:rect l="l" t="t" r="r" b="b"/>
            <a:pathLst>
              <a:path w="1841500" h="317500">
                <a:moveTo>
                  <a:pt x="0" y="0"/>
                </a:moveTo>
                <a:lnTo>
                  <a:pt x="1841500" y="0"/>
                </a:lnTo>
                <a:lnTo>
                  <a:pt x="18415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5" name="Freeform 55"/>
          <p:cNvSpPr/>
          <p:nvPr/>
        </p:nvSpPr>
        <p:spPr>
          <a:xfrm>
            <a:off x="1353276" y="6800270"/>
            <a:ext cx="1841500" cy="317500"/>
          </a:xfrm>
          <a:custGeom>
            <a:avLst/>
            <a:gdLst/>
            <a:ahLst/>
            <a:cxnLst/>
            <a:rect l="l" t="t" r="r" b="b"/>
            <a:pathLst>
              <a:path w="1841500" h="317500">
                <a:moveTo>
                  <a:pt x="0" y="0"/>
                </a:moveTo>
                <a:lnTo>
                  <a:pt x="1841500" y="0"/>
                </a:lnTo>
                <a:lnTo>
                  <a:pt x="18415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56" name="TextBox 56"/>
          <p:cNvSpPr txBox="1"/>
          <p:nvPr/>
        </p:nvSpPr>
        <p:spPr>
          <a:xfrm>
            <a:off x="1297910" y="11119346"/>
            <a:ext cx="201186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タイ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4980910" y="11119346"/>
            <a:ext cx="640169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数千億円規模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663910" y="11119346"/>
            <a:ext cx="1079153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ライブコマース先進国</a:t>
            </a:r>
          </a:p>
        </p:txBody>
      </p:sp>
      <p:sp>
        <p:nvSpPr>
          <p:cNvPr id="59" name="Freeform 59"/>
          <p:cNvSpPr/>
          <p:nvPr/>
        </p:nvSpPr>
        <p:spPr>
          <a:xfrm>
            <a:off x="518160" y="5715000"/>
            <a:ext cx="1841500" cy="317500"/>
          </a:xfrm>
          <a:custGeom>
            <a:avLst/>
            <a:gdLst/>
            <a:ahLst/>
            <a:cxnLst/>
            <a:rect l="l" t="t" r="r" b="b"/>
            <a:pathLst>
              <a:path w="1841500" h="317500">
                <a:moveTo>
                  <a:pt x="0" y="0"/>
                </a:moveTo>
                <a:lnTo>
                  <a:pt x="1841500" y="0"/>
                </a:lnTo>
                <a:lnTo>
                  <a:pt x="18415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0" name="Freeform 60"/>
          <p:cNvSpPr/>
          <p:nvPr/>
        </p:nvSpPr>
        <p:spPr>
          <a:xfrm>
            <a:off x="2359660" y="5715000"/>
            <a:ext cx="1841500" cy="317500"/>
          </a:xfrm>
          <a:custGeom>
            <a:avLst/>
            <a:gdLst/>
            <a:ahLst/>
            <a:cxnLst/>
            <a:rect l="l" t="t" r="r" b="b"/>
            <a:pathLst>
              <a:path w="1841500" h="317500">
                <a:moveTo>
                  <a:pt x="0" y="0"/>
                </a:moveTo>
                <a:lnTo>
                  <a:pt x="1841500" y="0"/>
                </a:lnTo>
                <a:lnTo>
                  <a:pt x="18415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1" name="Freeform 61"/>
          <p:cNvSpPr/>
          <p:nvPr/>
        </p:nvSpPr>
        <p:spPr>
          <a:xfrm>
            <a:off x="4201160" y="5715000"/>
            <a:ext cx="1841500" cy="317500"/>
          </a:xfrm>
          <a:custGeom>
            <a:avLst/>
            <a:gdLst/>
            <a:ahLst/>
            <a:cxnLst/>
            <a:rect l="l" t="t" r="r" b="b"/>
            <a:pathLst>
              <a:path w="1841500" h="317500">
                <a:moveTo>
                  <a:pt x="0" y="0"/>
                </a:moveTo>
                <a:lnTo>
                  <a:pt x="1841500" y="0"/>
                </a:lnTo>
                <a:lnTo>
                  <a:pt x="18415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2" name="TextBox 62"/>
          <p:cNvSpPr txBox="1"/>
          <p:nvPr/>
        </p:nvSpPr>
        <p:spPr>
          <a:xfrm>
            <a:off x="1297910" y="11754346"/>
            <a:ext cx="420678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ベトナム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4980910" y="11754346"/>
            <a:ext cx="640169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数百億円規模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8655873" y="11746012"/>
            <a:ext cx="918508" cy="171271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TikTok急成長</a:t>
            </a:r>
          </a:p>
        </p:txBody>
      </p:sp>
      <p:sp>
        <p:nvSpPr>
          <p:cNvPr id="65" name="Freeform 65"/>
          <p:cNvSpPr/>
          <p:nvPr/>
        </p:nvSpPr>
        <p:spPr>
          <a:xfrm>
            <a:off x="518160" y="6032500"/>
            <a:ext cx="1841500" cy="317500"/>
          </a:xfrm>
          <a:custGeom>
            <a:avLst/>
            <a:gdLst/>
            <a:ahLst/>
            <a:cxnLst/>
            <a:rect l="l" t="t" r="r" b="b"/>
            <a:pathLst>
              <a:path w="1841500" h="317500">
                <a:moveTo>
                  <a:pt x="0" y="0"/>
                </a:moveTo>
                <a:lnTo>
                  <a:pt x="1841500" y="0"/>
                </a:lnTo>
                <a:lnTo>
                  <a:pt x="18415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6" name="Freeform 66"/>
          <p:cNvSpPr/>
          <p:nvPr/>
        </p:nvSpPr>
        <p:spPr>
          <a:xfrm>
            <a:off x="2359660" y="6032500"/>
            <a:ext cx="1841500" cy="317500"/>
          </a:xfrm>
          <a:custGeom>
            <a:avLst/>
            <a:gdLst/>
            <a:ahLst/>
            <a:cxnLst/>
            <a:rect l="l" t="t" r="r" b="b"/>
            <a:pathLst>
              <a:path w="1841500" h="317500">
                <a:moveTo>
                  <a:pt x="0" y="0"/>
                </a:moveTo>
                <a:lnTo>
                  <a:pt x="1841500" y="0"/>
                </a:lnTo>
                <a:lnTo>
                  <a:pt x="18415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7" name="Freeform 67"/>
          <p:cNvSpPr/>
          <p:nvPr/>
        </p:nvSpPr>
        <p:spPr>
          <a:xfrm>
            <a:off x="4201160" y="6032500"/>
            <a:ext cx="1841500" cy="317500"/>
          </a:xfrm>
          <a:custGeom>
            <a:avLst/>
            <a:gdLst/>
            <a:ahLst/>
            <a:cxnLst/>
            <a:rect l="l" t="t" r="r" b="b"/>
            <a:pathLst>
              <a:path w="1841500" h="317500">
                <a:moveTo>
                  <a:pt x="0" y="0"/>
                </a:moveTo>
                <a:lnTo>
                  <a:pt x="1841500" y="0"/>
                </a:lnTo>
                <a:lnTo>
                  <a:pt x="18415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68" name="TextBox 68"/>
          <p:cNvSpPr txBox="1"/>
          <p:nvPr/>
        </p:nvSpPr>
        <p:spPr>
          <a:xfrm>
            <a:off x="1297910" y="12383691"/>
            <a:ext cx="646777" cy="168057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その他3カ国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4980910" y="12385675"/>
            <a:ext cx="921276" cy="165675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数十〜数百億円/国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8663910" y="12389346"/>
            <a:ext cx="749915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各国独自の特性</a:t>
            </a:r>
          </a:p>
        </p:txBody>
      </p:sp>
      <p:sp>
        <p:nvSpPr>
          <p:cNvPr id="71" name="Freeform 71"/>
          <p:cNvSpPr/>
          <p:nvPr/>
        </p:nvSpPr>
        <p:spPr>
          <a:xfrm>
            <a:off x="6614160" y="4064000"/>
            <a:ext cx="6032500" cy="2540000"/>
          </a:xfrm>
          <a:custGeom>
            <a:avLst/>
            <a:gdLst/>
            <a:ahLst/>
            <a:cxnLst/>
            <a:rect l="l" t="t" r="r" b="b"/>
            <a:pathLst>
              <a:path w="6032500" h="2540000">
                <a:moveTo>
                  <a:pt x="0" y="0"/>
                </a:moveTo>
                <a:lnTo>
                  <a:pt x="6032500" y="0"/>
                </a:lnTo>
                <a:lnTo>
                  <a:pt x="6032500" y="2540000"/>
                </a:lnTo>
                <a:lnTo>
                  <a:pt x="0" y="254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2" name="TextBox 72"/>
          <p:cNvSpPr txBox="1"/>
          <p:nvPr/>
        </p:nvSpPr>
        <p:spPr>
          <a:xfrm>
            <a:off x="13747705" y="8728819"/>
            <a:ext cx="1618729" cy="241905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プラットフォーム比較</a:t>
            </a:r>
          </a:p>
        </p:txBody>
      </p:sp>
      <p:sp>
        <p:nvSpPr>
          <p:cNvPr id="73" name="Freeform 73"/>
          <p:cNvSpPr/>
          <p:nvPr/>
        </p:nvSpPr>
        <p:spPr>
          <a:xfrm>
            <a:off x="6868160" y="4699000"/>
            <a:ext cx="1778000" cy="1651000"/>
          </a:xfrm>
          <a:custGeom>
            <a:avLst/>
            <a:gdLst/>
            <a:ahLst/>
            <a:cxnLst/>
            <a:rect l="l" t="t" r="r" b="b"/>
            <a:pathLst>
              <a:path w="1778000" h="1651000">
                <a:moveTo>
                  <a:pt x="0" y="0"/>
                </a:moveTo>
                <a:lnTo>
                  <a:pt x="1778000" y="0"/>
                </a:lnTo>
                <a:lnTo>
                  <a:pt x="17780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74" name="TextBox 74"/>
          <p:cNvSpPr txBox="1"/>
          <p:nvPr/>
        </p:nvSpPr>
        <p:spPr>
          <a:xfrm>
            <a:off x="14007799" y="9776354"/>
            <a:ext cx="1046381" cy="199956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Instagram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4013190" y="10433546"/>
            <a:ext cx="1007328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• 視覚訴求に優れる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4013190" y="10941546"/>
            <a:ext cx="1226820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• ファッション親和性高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14013190" y="11449546"/>
            <a:ext cx="897582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• 決済機能に課題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13997910" y="11954768"/>
            <a:ext cx="1247775" cy="164604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成長性: ★★★☆☆</a:t>
            </a:r>
          </a:p>
        </p:txBody>
      </p:sp>
      <p:sp>
        <p:nvSpPr>
          <p:cNvPr id="79" name="Freeform 79"/>
          <p:cNvSpPr/>
          <p:nvPr/>
        </p:nvSpPr>
        <p:spPr>
          <a:xfrm>
            <a:off x="8747760" y="4699000"/>
            <a:ext cx="1778000" cy="1651000"/>
          </a:xfrm>
          <a:custGeom>
            <a:avLst/>
            <a:gdLst/>
            <a:ahLst/>
            <a:cxnLst/>
            <a:rect l="l" t="t" r="r" b="b"/>
            <a:pathLst>
              <a:path w="1778000" h="1651000">
                <a:moveTo>
                  <a:pt x="0" y="0"/>
                </a:moveTo>
                <a:lnTo>
                  <a:pt x="1778000" y="0"/>
                </a:lnTo>
                <a:lnTo>
                  <a:pt x="17780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0" name="TextBox 80"/>
          <p:cNvSpPr txBox="1"/>
          <p:nvPr/>
        </p:nvSpPr>
        <p:spPr>
          <a:xfrm>
            <a:off x="17748999" y="9770914"/>
            <a:ext cx="697587" cy="16516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TikTok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7772390" y="10433546"/>
            <a:ext cx="678091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• 最も急成長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7772390" y="10937875"/>
            <a:ext cx="1022866" cy="165675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• Z世代に高い支持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7772390" y="11449546"/>
            <a:ext cx="1336566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• ショッパーテインメント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17757110" y="11954768"/>
            <a:ext cx="1247775" cy="164604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成長性: ★★★★★</a:t>
            </a:r>
          </a:p>
        </p:txBody>
      </p:sp>
      <p:sp>
        <p:nvSpPr>
          <p:cNvPr id="85" name="Freeform 85"/>
          <p:cNvSpPr/>
          <p:nvPr/>
        </p:nvSpPr>
        <p:spPr>
          <a:xfrm>
            <a:off x="10627360" y="4699000"/>
            <a:ext cx="1778000" cy="1651000"/>
          </a:xfrm>
          <a:custGeom>
            <a:avLst/>
            <a:gdLst/>
            <a:ahLst/>
            <a:cxnLst/>
            <a:rect l="l" t="t" r="r" b="b"/>
            <a:pathLst>
              <a:path w="1778000" h="1651000">
                <a:moveTo>
                  <a:pt x="0" y="0"/>
                </a:moveTo>
                <a:lnTo>
                  <a:pt x="1778000" y="0"/>
                </a:lnTo>
                <a:lnTo>
                  <a:pt x="1778000" y="1651000"/>
                </a:lnTo>
                <a:lnTo>
                  <a:pt x="0" y="1651000"/>
                </a:lnTo>
                <a:lnTo>
                  <a:pt x="0" y="0"/>
                </a:lnTo>
                <a:close/>
              </a:path>
            </a:pathLst>
          </a:custGeom>
          <a:solidFill>
            <a:srgbClr val="F8FAFC"/>
          </a:solidFill>
          <a:ln w="12700">
            <a:solidFill>
              <a:srgbClr val="E2E8F0"/>
            </a:solidFill>
          </a:ln>
        </p:spPr>
        <p:txBody>
          <a:bodyPr/>
          <a:lstStyle/>
          <a:p>
            <a:endParaRPr lang="ja-JP" altLang="en-US"/>
          </a:p>
        </p:txBody>
      </p:sp>
      <p:sp>
        <p:nvSpPr>
          <p:cNvPr id="86" name="TextBox 86"/>
          <p:cNvSpPr txBox="1"/>
          <p:nvPr/>
        </p:nvSpPr>
        <p:spPr>
          <a:xfrm>
            <a:off x="21526199" y="9770914"/>
            <a:ext cx="1493312" cy="16516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Facebook Live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21531590" y="10433546"/>
            <a:ext cx="1117074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• 最大ユーザーベース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21531590" y="10941546"/>
            <a:ext cx="897582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• コミュニティ型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21531590" y="11449546"/>
            <a:ext cx="787837" cy="16127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• 幅広い年齢層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21516310" y="11954768"/>
            <a:ext cx="1247775" cy="164604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ea typeface="Noto Sans JP, sans-serif"/>
              </a:rPr>
              <a:t>成長性: ★★★★☆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21713503" y="13853517"/>
            <a:ext cx="3797320" cy="18294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800">
                <a:latin typeface="Noto Sans JP, sans-serif"/>
              </a:rPr>
              <a:t>©AnyMind Group. All Rights Reserved. |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182</Words>
  <Application>Microsoft Macintosh PowerPoint</Application>
  <PresentationFormat>ユーザー設定</PresentationFormat>
  <Paragraphs>56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Noto Sans JP, sans-serif</vt:lpstr>
      <vt:lpstr>Arial</vt:lpstr>
      <vt:lpstr>Calibri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GUTIERREZ JIMENEZ KENJI</cp:lastModifiedBy>
  <cp:revision>2</cp:revision>
  <dcterms:created xsi:type="dcterms:W3CDTF">2006-08-16T00:00:00Z</dcterms:created>
  <dcterms:modified xsi:type="dcterms:W3CDTF">2025-03-24T07:17:14Z</dcterms:modified>
</cp:coreProperties>
</file>