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3" name="Shape 1"/>
          <p:cNvSpPr/>
          <p:nvPr/>
        </p:nvSpPr>
        <p:spPr>
          <a:xfrm>
            <a:off x="285750" y="285750"/>
            <a:ext cx="8572500" cy="571500"/>
          </a:xfrm>
          <a:prstGeom prst="round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284861"/>
            <a:ext cx="7948376" cy="516128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2563EB"/>
                </a:solidFill>
              </a:rPr>
              <a:t>エンタメ企業におけるCOEモデル成功事例分析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585343"/>
            <a:ext cx="5599992" cy="258064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800" dirty="0">
                <a:solidFill>
                  <a:srgbClr val="475569"/>
                </a:solidFill>
              </a:rPr>
              <a:t>日本・米国企業の取り組みから見る組織能力構築の戦略的アプローチ</a:t>
            </a:r>
            <a:endParaRPr lang="en-US" sz="800" dirty="0"/>
          </a:p>
        </p:txBody>
      </p:sp>
      <p:sp>
        <p:nvSpPr>
          <p:cNvPr id="6" name="Text 4"/>
          <p:cNvSpPr/>
          <p:nvPr/>
        </p:nvSpPr>
        <p:spPr>
          <a:xfrm>
            <a:off x="6820407" y="601472"/>
            <a:ext cx="1580643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r" indent="0" marL="0">
              <a:buNone/>
            </a:pPr>
            <a:r>
              <a:rPr lang="en-US" sz="700" dirty="0">
                <a:solidFill>
                  <a:srgbClr val="475569"/>
                </a:solidFill>
              </a:rPr>
              <a:t>2025年2月27日</a:t>
            </a:r>
            <a:endParaRPr lang="en-US" sz="700" dirty="0"/>
          </a:p>
        </p:txBody>
      </p:sp>
      <p:sp>
        <p:nvSpPr>
          <p:cNvPr id="7" name="Shape 5"/>
          <p:cNvSpPr/>
          <p:nvPr/>
        </p:nvSpPr>
        <p:spPr>
          <a:xfrm>
            <a:off x="285750" y="1028700"/>
            <a:ext cx="5143500" cy="1428750"/>
          </a:xfrm>
          <a:prstGeom prst="roundRect">
            <a:avLst/>
          </a:prstGeom>
          <a:solidFill>
            <a:srgbClr val="FFFFFF"/>
          </a:solidFill>
          <a:ln/>
        </p:spPr>
      </p:sp>
      <p:sp>
        <p:nvSpPr>
          <p:cNvPr id="8" name="Text 6"/>
          <p:cNvSpPr/>
          <p:nvPr/>
        </p:nvSpPr>
        <p:spPr>
          <a:xfrm>
            <a:off x="457200" y="1112139"/>
            <a:ext cx="2845157" cy="290322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1E40AF"/>
                </a:solidFill>
              </a:rPr>
              <a:t>🔍 エグゼクティブサマリー</a:t>
            </a:r>
            <a:endParaRPr lang="en-US" sz="900" dirty="0"/>
          </a:p>
        </p:txBody>
      </p:sp>
      <p:sp>
        <p:nvSpPr>
          <p:cNvPr id="9" name="Shape 7"/>
          <p:cNvSpPr/>
          <p:nvPr/>
        </p:nvSpPr>
        <p:spPr>
          <a:xfrm>
            <a:off x="571500" y="1485900"/>
            <a:ext cx="57150" cy="57150"/>
          </a:xfrm>
          <a:prstGeom prst="ellipse">
            <a:avLst/>
          </a:prstGeom>
          <a:solidFill>
            <a:srgbClr val="2563EB"/>
          </a:solidFill>
          <a:ln/>
        </p:spPr>
      </p:sp>
      <p:sp>
        <p:nvSpPr>
          <p:cNvPr id="10" name="Text 8"/>
          <p:cNvSpPr/>
          <p:nvPr/>
        </p:nvSpPr>
        <p:spPr>
          <a:xfrm>
            <a:off x="685800" y="1401572"/>
            <a:ext cx="6322572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COEは</a:t>
            </a:r>
            <a:pPr algn="l" indent="0" marL="0">
              <a:buNone/>
            </a:pPr>
            <a:r>
              <a:rPr lang="en-US" sz="700" dirty="0">
                <a:solidFill>
                  <a:srgbClr val="2563EB"/>
                </a:solidFill>
              </a:rPr>
              <a:t>特定領域の専門知識やベストプラクティスを集約・展開する中枢組織</a:t>
            </a:r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として機能</a:t>
            </a:r>
            <a:endParaRPr lang="en-US" sz="700" dirty="0"/>
          </a:p>
        </p:txBody>
      </p:sp>
      <p:sp>
        <p:nvSpPr>
          <p:cNvPr id="11" name="Shape 9"/>
          <p:cNvSpPr/>
          <p:nvPr/>
        </p:nvSpPr>
        <p:spPr>
          <a:xfrm>
            <a:off x="571500" y="1657350"/>
            <a:ext cx="57150" cy="57150"/>
          </a:xfrm>
          <a:prstGeom prst="ellipse">
            <a:avLst/>
          </a:prstGeom>
          <a:solidFill>
            <a:srgbClr val="2563EB"/>
          </a:solidFill>
          <a:ln/>
        </p:spPr>
      </p:sp>
      <p:sp>
        <p:nvSpPr>
          <p:cNvPr id="12" name="Text 10"/>
          <p:cNvSpPr/>
          <p:nvPr/>
        </p:nvSpPr>
        <p:spPr>
          <a:xfrm>
            <a:off x="685800" y="1573022"/>
            <a:ext cx="5532250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エンタメ企業では</a:t>
            </a:r>
            <a:pPr algn="l" indent="0" marL="0">
              <a:buNone/>
            </a:pPr>
            <a:r>
              <a:rPr lang="en-US" sz="700" dirty="0">
                <a:solidFill>
                  <a:srgbClr val="2563EB"/>
                </a:solidFill>
              </a:rPr>
              <a:t>コンテンツ開発の不確実性低減</a:t>
            </a:r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と</a:t>
            </a:r>
            <a:pPr algn="l" indent="0" marL="0">
              <a:buNone/>
            </a:pPr>
            <a:r>
              <a:rPr lang="en-US" sz="700" dirty="0">
                <a:solidFill>
                  <a:srgbClr val="2563EB"/>
                </a:solidFill>
              </a:rPr>
              <a:t>組織のサイロ化防止</a:t>
            </a:r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に貢献</a:t>
            </a:r>
            <a:endParaRPr lang="en-US" sz="700" dirty="0"/>
          </a:p>
        </p:txBody>
      </p:sp>
      <p:sp>
        <p:nvSpPr>
          <p:cNvPr id="13" name="Shape 11"/>
          <p:cNvSpPr/>
          <p:nvPr/>
        </p:nvSpPr>
        <p:spPr>
          <a:xfrm>
            <a:off x="571500" y="1828800"/>
            <a:ext cx="57150" cy="57150"/>
          </a:xfrm>
          <a:prstGeom prst="ellipse">
            <a:avLst/>
          </a:prstGeom>
          <a:solidFill>
            <a:srgbClr val="2563EB"/>
          </a:solidFill>
          <a:ln/>
        </p:spPr>
      </p:sp>
      <p:sp>
        <p:nvSpPr>
          <p:cNvPr id="14" name="Text 12"/>
          <p:cNvSpPr/>
          <p:nvPr/>
        </p:nvSpPr>
        <p:spPr>
          <a:xfrm>
            <a:off x="685800" y="1744472"/>
            <a:ext cx="7429022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Netflix、ディズニー、ソニー、任天堂の成功事例から</a:t>
            </a:r>
            <a:pPr algn="l" indent="0" marL="0">
              <a:buNone/>
            </a:pPr>
            <a:r>
              <a:rPr lang="en-US" sz="700" dirty="0">
                <a:solidFill>
                  <a:srgbClr val="2563EB"/>
                </a:solidFill>
              </a:rPr>
              <a:t>データ活用・顧客体験向上・組織統合</a:t>
            </a:r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が鍵</a:t>
            </a:r>
            <a:endParaRPr lang="en-US" sz="700" dirty="0"/>
          </a:p>
        </p:txBody>
      </p:sp>
      <p:sp>
        <p:nvSpPr>
          <p:cNvPr id="15" name="Shape 13"/>
          <p:cNvSpPr/>
          <p:nvPr/>
        </p:nvSpPr>
        <p:spPr>
          <a:xfrm>
            <a:off x="571500" y="2000250"/>
            <a:ext cx="57150" cy="57150"/>
          </a:xfrm>
          <a:prstGeom prst="ellipse">
            <a:avLst/>
          </a:prstGeom>
          <a:solidFill>
            <a:srgbClr val="2563EB"/>
          </a:solidFill>
          <a:ln/>
        </p:spPr>
      </p:sp>
      <p:sp>
        <p:nvSpPr>
          <p:cNvPr id="16" name="Text 14"/>
          <p:cNvSpPr/>
          <p:nvPr/>
        </p:nvSpPr>
        <p:spPr>
          <a:xfrm>
            <a:off x="685800" y="1915922"/>
            <a:ext cx="5848379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デジタル技術（AI・クラウド）の浸透により、COEの戦略的重要性が一層増大</a:t>
            </a:r>
            <a:endParaRPr lang="en-US" sz="700" dirty="0"/>
          </a:p>
        </p:txBody>
      </p:sp>
      <p:sp>
        <p:nvSpPr>
          <p:cNvPr id="17" name="Shape 15"/>
          <p:cNvSpPr/>
          <p:nvPr/>
        </p:nvSpPr>
        <p:spPr>
          <a:xfrm>
            <a:off x="571500" y="2171700"/>
            <a:ext cx="57150" cy="57150"/>
          </a:xfrm>
          <a:prstGeom prst="ellipse">
            <a:avLst/>
          </a:prstGeom>
          <a:solidFill>
            <a:srgbClr val="2563EB"/>
          </a:solidFill>
          <a:ln/>
        </p:spPr>
      </p:sp>
      <p:sp>
        <p:nvSpPr>
          <p:cNvPr id="18" name="Text 16"/>
          <p:cNvSpPr/>
          <p:nvPr/>
        </p:nvSpPr>
        <p:spPr>
          <a:xfrm>
            <a:off x="685800" y="2087372"/>
            <a:ext cx="5374186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今後は</a:t>
            </a:r>
            <a:pPr algn="l" indent="0" marL="0">
              <a:buNone/>
            </a:pPr>
            <a:r>
              <a:rPr lang="en-US" sz="700" dirty="0">
                <a:solidFill>
                  <a:srgbClr val="2563EB"/>
                </a:solidFill>
              </a:rPr>
              <a:t>クリエイティブ領域への拡大</a:t>
            </a:r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と</a:t>
            </a:r>
            <a:pPr algn="l" indent="0" marL="0">
              <a:buNone/>
            </a:pPr>
            <a:r>
              <a:rPr lang="en-US" sz="700" dirty="0">
                <a:solidFill>
                  <a:srgbClr val="2563EB"/>
                </a:solidFill>
              </a:rPr>
              <a:t>外部連携の強化</a:t>
            </a:r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がCOE進化の方向性</a:t>
            </a:r>
            <a:endParaRPr lang="en-US" sz="700" dirty="0"/>
          </a:p>
        </p:txBody>
      </p:sp>
      <p:sp>
        <p:nvSpPr>
          <p:cNvPr id="19" name="Shape 17"/>
          <p:cNvSpPr/>
          <p:nvPr/>
        </p:nvSpPr>
        <p:spPr>
          <a:xfrm>
            <a:off x="457200" y="2343150"/>
            <a:ext cx="1485900" cy="542925"/>
          </a:xfrm>
          <a:prstGeom prst="roundRect">
            <a:avLst/>
          </a:prstGeom>
          <a:solidFill>
            <a:srgbClr val="2563EB">
              <a:alpha val="10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571500" y="2321052"/>
            <a:ext cx="1625804" cy="38709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2563EB"/>
                </a:solidFill>
              </a:rPr>
              <a:t>10億ドル+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571500" y="2544572"/>
            <a:ext cx="2529029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Netflix推奨エンジンによる</a:t>
            </a:r>
            <a:endParaRPr lang="en-US" sz="700" dirty="0"/>
          </a:p>
        </p:txBody>
      </p:sp>
      <p:sp>
        <p:nvSpPr>
          <p:cNvPr id="22" name="Text 20"/>
          <p:cNvSpPr/>
          <p:nvPr/>
        </p:nvSpPr>
        <p:spPr>
          <a:xfrm>
            <a:off x="571500" y="2658872"/>
            <a:ext cx="1422579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年間コスト削減効果</a:t>
            </a:r>
            <a:endParaRPr lang="en-US" sz="700" dirty="0"/>
          </a:p>
        </p:txBody>
      </p:sp>
      <p:sp>
        <p:nvSpPr>
          <p:cNvPr id="23" name="Shape 21"/>
          <p:cNvSpPr/>
          <p:nvPr/>
        </p:nvSpPr>
        <p:spPr>
          <a:xfrm>
            <a:off x="2057400" y="2343150"/>
            <a:ext cx="1485900" cy="542925"/>
          </a:xfrm>
          <a:prstGeom prst="roundRect">
            <a:avLst/>
          </a:prstGeom>
          <a:solidFill>
            <a:srgbClr val="2563EB">
              <a:alpha val="10000"/>
            </a:srgbClr>
          </a:solidFill>
          <a:ln/>
        </p:spPr>
      </p:sp>
      <p:sp>
        <p:nvSpPr>
          <p:cNvPr id="24" name="Text 22"/>
          <p:cNvSpPr/>
          <p:nvPr/>
        </p:nvSpPr>
        <p:spPr>
          <a:xfrm>
            <a:off x="2171700" y="2321052"/>
            <a:ext cx="812902" cy="38709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2563EB"/>
                </a:solidFill>
              </a:rPr>
              <a:t>58%</a:t>
            </a:r>
            <a:endParaRPr lang="en-US" sz="1200" dirty="0"/>
          </a:p>
        </p:txBody>
      </p:sp>
      <p:sp>
        <p:nvSpPr>
          <p:cNvPr id="25" name="Text 23"/>
          <p:cNvSpPr/>
          <p:nvPr/>
        </p:nvSpPr>
        <p:spPr>
          <a:xfrm>
            <a:off x="2171700" y="2544572"/>
            <a:ext cx="1580643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ソニーミュージックの</a:t>
            </a:r>
            <a:endParaRPr lang="en-US" sz="700" dirty="0"/>
          </a:p>
        </p:txBody>
      </p:sp>
      <p:sp>
        <p:nvSpPr>
          <p:cNvPr id="26" name="Text 24"/>
          <p:cNvSpPr/>
          <p:nvPr/>
        </p:nvSpPr>
        <p:spPr>
          <a:xfrm>
            <a:off x="2171700" y="2658872"/>
            <a:ext cx="2687093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クラウドCOEによる運用コスト削減</a:t>
            </a:r>
            <a:endParaRPr lang="en-US" sz="700" dirty="0"/>
          </a:p>
        </p:txBody>
      </p:sp>
      <p:sp>
        <p:nvSpPr>
          <p:cNvPr id="27" name="Shape 25"/>
          <p:cNvSpPr/>
          <p:nvPr/>
        </p:nvSpPr>
        <p:spPr>
          <a:xfrm>
            <a:off x="3657600" y="2343150"/>
            <a:ext cx="1485900" cy="542925"/>
          </a:xfrm>
          <a:prstGeom prst="roundRect">
            <a:avLst/>
          </a:prstGeom>
          <a:solidFill>
            <a:srgbClr val="2563EB">
              <a:alpha val="10000"/>
            </a:srgbClr>
          </a:solidFill>
          <a:ln/>
        </p:spPr>
      </p:sp>
      <p:sp>
        <p:nvSpPr>
          <p:cNvPr id="28" name="Text 26"/>
          <p:cNvSpPr/>
          <p:nvPr/>
        </p:nvSpPr>
        <p:spPr>
          <a:xfrm>
            <a:off x="3771900" y="2321052"/>
            <a:ext cx="1625804" cy="38709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2563EB"/>
                </a:solidFill>
              </a:rPr>
              <a:t>1.29億台</a:t>
            </a:r>
            <a:endParaRPr lang="en-US" sz="1200" dirty="0"/>
          </a:p>
        </p:txBody>
      </p:sp>
      <p:sp>
        <p:nvSpPr>
          <p:cNvPr id="29" name="Text 27"/>
          <p:cNvSpPr/>
          <p:nvPr/>
        </p:nvSpPr>
        <p:spPr>
          <a:xfrm>
            <a:off x="3771900" y="2544572"/>
            <a:ext cx="2054836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任天堂Switch販売台数</a:t>
            </a:r>
            <a:endParaRPr lang="en-US" sz="700" dirty="0"/>
          </a:p>
        </p:txBody>
      </p:sp>
      <p:sp>
        <p:nvSpPr>
          <p:cNvPr id="30" name="Text 28"/>
          <p:cNvSpPr/>
          <p:nvPr/>
        </p:nvSpPr>
        <p:spPr>
          <a:xfrm>
            <a:off x="3771900" y="2658872"/>
            <a:ext cx="2529029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組織統合COEによる商品開発成功</a:t>
            </a:r>
            <a:endParaRPr lang="en-US" sz="700" dirty="0"/>
          </a:p>
        </p:txBody>
      </p:sp>
      <p:sp>
        <p:nvSpPr>
          <p:cNvPr id="31" name="Shape 29"/>
          <p:cNvSpPr/>
          <p:nvPr/>
        </p:nvSpPr>
        <p:spPr>
          <a:xfrm>
            <a:off x="285750" y="2571750"/>
            <a:ext cx="5143500" cy="2171700"/>
          </a:xfrm>
          <a:prstGeom prst="roundRect">
            <a:avLst/>
          </a:prstGeom>
          <a:solidFill>
            <a:srgbClr val="FFFFFF"/>
          </a:solidFill>
          <a:ln/>
        </p:spPr>
      </p:sp>
      <p:sp>
        <p:nvSpPr>
          <p:cNvPr id="32" name="Text 30"/>
          <p:cNvSpPr/>
          <p:nvPr/>
        </p:nvSpPr>
        <p:spPr>
          <a:xfrm>
            <a:off x="457200" y="2655189"/>
            <a:ext cx="1829030" cy="290322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1E40AF"/>
                </a:solidFill>
              </a:rPr>
              <a:t>📊 企業事例分析</a:t>
            </a:r>
            <a:endParaRPr lang="en-US" sz="900" dirty="0"/>
          </a:p>
        </p:txBody>
      </p:sp>
      <p:sp>
        <p:nvSpPr>
          <p:cNvPr id="33" name="Shape 31"/>
          <p:cNvSpPr/>
          <p:nvPr/>
        </p:nvSpPr>
        <p:spPr>
          <a:xfrm>
            <a:off x="457200" y="2971800"/>
            <a:ext cx="4800600" cy="228600"/>
          </a:xfrm>
          <a:prstGeom prst="rect">
            <a:avLst/>
          </a:prstGeom>
          <a:solidFill>
            <a:srgbClr val="2563EB">
              <a:alpha val="10000"/>
            </a:srgbClr>
          </a:solidFill>
          <a:ln/>
        </p:spPr>
      </p:sp>
      <p:sp>
        <p:nvSpPr>
          <p:cNvPr id="34" name="Text 32"/>
          <p:cNvSpPr/>
          <p:nvPr/>
        </p:nvSpPr>
        <p:spPr>
          <a:xfrm>
            <a:off x="571500" y="3001772"/>
            <a:ext cx="316129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b="1" dirty="0">
                <a:solidFill>
                  <a:srgbClr val="1E40AF"/>
                </a:solidFill>
              </a:rPr>
              <a:t>企業</a:t>
            </a:r>
            <a:endParaRPr lang="en-US" sz="700" dirty="0"/>
          </a:p>
        </p:txBody>
      </p:sp>
      <p:sp>
        <p:nvSpPr>
          <p:cNvPr id="35" name="Text 33"/>
          <p:cNvSpPr/>
          <p:nvPr/>
        </p:nvSpPr>
        <p:spPr>
          <a:xfrm>
            <a:off x="1257300" y="3001772"/>
            <a:ext cx="790321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b="1" dirty="0">
                <a:solidFill>
                  <a:srgbClr val="1E40AF"/>
                </a:solidFill>
              </a:rPr>
              <a:t>COE類型</a:t>
            </a:r>
            <a:endParaRPr lang="en-US" sz="700" dirty="0"/>
          </a:p>
        </p:txBody>
      </p:sp>
      <p:sp>
        <p:nvSpPr>
          <p:cNvPr id="36" name="Text 34"/>
          <p:cNvSpPr/>
          <p:nvPr/>
        </p:nvSpPr>
        <p:spPr>
          <a:xfrm>
            <a:off x="2171700" y="3001772"/>
            <a:ext cx="632257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b="1" dirty="0">
                <a:solidFill>
                  <a:srgbClr val="1E40AF"/>
                </a:solidFill>
              </a:rPr>
              <a:t>主要施策</a:t>
            </a:r>
            <a:endParaRPr lang="en-US" sz="700" dirty="0"/>
          </a:p>
        </p:txBody>
      </p:sp>
      <p:sp>
        <p:nvSpPr>
          <p:cNvPr id="37" name="Text 35"/>
          <p:cNvSpPr/>
          <p:nvPr/>
        </p:nvSpPr>
        <p:spPr>
          <a:xfrm>
            <a:off x="3829050" y="3001772"/>
            <a:ext cx="316129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b="1" dirty="0">
                <a:solidFill>
                  <a:srgbClr val="1E40AF"/>
                </a:solidFill>
              </a:rPr>
              <a:t>成果</a:t>
            </a:r>
            <a:endParaRPr lang="en-US" sz="700" dirty="0"/>
          </a:p>
        </p:txBody>
      </p:sp>
      <p:sp>
        <p:nvSpPr>
          <p:cNvPr id="38" name="Shape 36"/>
          <p:cNvSpPr/>
          <p:nvPr/>
        </p:nvSpPr>
        <p:spPr>
          <a:xfrm>
            <a:off x="457200" y="3200400"/>
            <a:ext cx="4800600" cy="3429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9" name="Text 37"/>
          <p:cNvSpPr/>
          <p:nvPr/>
        </p:nvSpPr>
        <p:spPr>
          <a:xfrm>
            <a:off x="571500" y="3230372"/>
            <a:ext cx="1106450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b="1" dirty="0">
                <a:solidFill>
                  <a:srgbClr val="334155"/>
                </a:solidFill>
              </a:rPr>
              <a:t>Netflix</a:t>
            </a:r>
            <a:endParaRPr lang="en-US" sz="700" dirty="0"/>
          </a:p>
        </p:txBody>
      </p:sp>
      <p:sp>
        <p:nvSpPr>
          <p:cNvPr id="40" name="Text 38"/>
          <p:cNvSpPr/>
          <p:nvPr/>
        </p:nvSpPr>
        <p:spPr>
          <a:xfrm>
            <a:off x="571500" y="3360801"/>
            <a:ext cx="270967" cy="193548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600" dirty="0">
                <a:solidFill>
                  <a:srgbClr val="475569"/>
                </a:solidFill>
              </a:rPr>
              <a:t>米国</a:t>
            </a:r>
            <a:endParaRPr lang="en-US" sz="600" dirty="0"/>
          </a:p>
        </p:txBody>
      </p:sp>
      <p:sp>
        <p:nvSpPr>
          <p:cNvPr id="41" name="Text 39"/>
          <p:cNvSpPr/>
          <p:nvPr/>
        </p:nvSpPr>
        <p:spPr>
          <a:xfrm>
            <a:off x="1257300" y="3258947"/>
            <a:ext cx="948386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データ駆動型</a:t>
            </a:r>
            <a:endParaRPr lang="en-US" sz="700" dirty="0"/>
          </a:p>
        </p:txBody>
      </p:sp>
      <p:sp>
        <p:nvSpPr>
          <p:cNvPr id="42" name="Text 40"/>
          <p:cNvSpPr/>
          <p:nvPr/>
        </p:nvSpPr>
        <p:spPr>
          <a:xfrm>
            <a:off x="1257300" y="3389376"/>
            <a:ext cx="948386" cy="193548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600" dirty="0">
                <a:solidFill>
                  <a:srgbClr val="334155"/>
                </a:solidFill>
              </a:rPr>
              <a:t>コンテンツ戦略</a:t>
            </a:r>
            <a:endParaRPr lang="en-US" sz="600" dirty="0"/>
          </a:p>
        </p:txBody>
      </p:sp>
      <p:sp>
        <p:nvSpPr>
          <p:cNvPr id="43" name="Text 41"/>
          <p:cNvSpPr/>
          <p:nvPr/>
        </p:nvSpPr>
        <p:spPr>
          <a:xfrm>
            <a:off x="2171700" y="3201797"/>
            <a:ext cx="2212900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• 全社データ分析基盤の構築</a:t>
            </a:r>
            <a:endParaRPr lang="en-US" sz="700" dirty="0"/>
          </a:p>
        </p:txBody>
      </p:sp>
      <p:sp>
        <p:nvSpPr>
          <p:cNvPr id="44" name="Text 42"/>
          <p:cNvSpPr/>
          <p:nvPr/>
        </p:nvSpPr>
        <p:spPr>
          <a:xfrm>
            <a:off x="2171700" y="3316097"/>
            <a:ext cx="2054836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• 高度な推奨エンジン開発</a:t>
            </a:r>
            <a:endParaRPr lang="en-US" sz="700" dirty="0"/>
          </a:p>
        </p:txBody>
      </p:sp>
      <p:sp>
        <p:nvSpPr>
          <p:cNvPr id="45" name="Text 43"/>
          <p:cNvSpPr/>
          <p:nvPr/>
        </p:nvSpPr>
        <p:spPr>
          <a:xfrm>
            <a:off x="2171700" y="3430397"/>
            <a:ext cx="2370964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• 各部門へのデータ専門家配置</a:t>
            </a:r>
            <a:endParaRPr lang="en-US" sz="700" dirty="0"/>
          </a:p>
        </p:txBody>
      </p:sp>
      <p:sp>
        <p:nvSpPr>
          <p:cNvPr id="46" name="Shape 44"/>
          <p:cNvSpPr/>
          <p:nvPr/>
        </p:nvSpPr>
        <p:spPr>
          <a:xfrm>
            <a:off x="3829050" y="3286125"/>
            <a:ext cx="400050" cy="137160"/>
          </a:xfrm>
          <a:prstGeom prst="roundRect">
            <a:avLst/>
          </a:prstGeom>
          <a:solidFill>
            <a:srgbClr val="10B981">
              <a:alpha val="20000"/>
            </a:srgbClr>
          </a:solidFill>
          <a:ln/>
        </p:spPr>
      </p:sp>
      <p:sp>
        <p:nvSpPr>
          <p:cNvPr id="47" name="Text 45"/>
          <p:cNvSpPr/>
          <p:nvPr/>
        </p:nvSpPr>
        <p:spPr>
          <a:xfrm>
            <a:off x="3886200" y="3278441"/>
            <a:ext cx="880644" cy="209677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650" dirty="0">
                <a:solidFill>
                  <a:srgbClr val="10B981"/>
                </a:solidFill>
              </a:rPr>
              <a:t>2.82億人</a:t>
            </a:r>
            <a:endParaRPr lang="en-US" sz="650" dirty="0"/>
          </a:p>
        </p:txBody>
      </p:sp>
      <p:sp>
        <p:nvSpPr>
          <p:cNvPr id="48" name="Text 46"/>
          <p:cNvSpPr/>
          <p:nvPr/>
        </p:nvSpPr>
        <p:spPr>
          <a:xfrm>
            <a:off x="4286250" y="3270377"/>
            <a:ext cx="790321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有料会員数</a:t>
            </a:r>
            <a:endParaRPr lang="en-US" sz="700" dirty="0"/>
          </a:p>
        </p:txBody>
      </p:sp>
      <p:sp>
        <p:nvSpPr>
          <p:cNvPr id="49" name="Text 47"/>
          <p:cNvSpPr/>
          <p:nvPr/>
        </p:nvSpPr>
        <p:spPr>
          <a:xfrm>
            <a:off x="3829050" y="3407537"/>
            <a:ext cx="2687093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視聴行動の約80%がレコメンド経由</a:t>
            </a:r>
            <a:endParaRPr lang="en-US" sz="700" dirty="0"/>
          </a:p>
        </p:txBody>
      </p:sp>
      <p:sp>
        <p:nvSpPr>
          <p:cNvPr id="50" name="Shape 48"/>
          <p:cNvSpPr/>
          <p:nvPr/>
        </p:nvSpPr>
        <p:spPr>
          <a:xfrm>
            <a:off x="457200" y="3543300"/>
            <a:ext cx="4800600" cy="342900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51" name="Text 49"/>
          <p:cNvSpPr/>
          <p:nvPr/>
        </p:nvSpPr>
        <p:spPr>
          <a:xfrm>
            <a:off x="571500" y="3573272"/>
            <a:ext cx="790321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b="1" dirty="0">
                <a:solidFill>
                  <a:srgbClr val="334155"/>
                </a:solidFill>
              </a:rPr>
              <a:t>ディズニー</a:t>
            </a:r>
            <a:endParaRPr lang="en-US" sz="700" dirty="0"/>
          </a:p>
        </p:txBody>
      </p:sp>
      <p:sp>
        <p:nvSpPr>
          <p:cNvPr id="52" name="Text 50"/>
          <p:cNvSpPr/>
          <p:nvPr/>
        </p:nvSpPr>
        <p:spPr>
          <a:xfrm>
            <a:off x="571500" y="3703701"/>
            <a:ext cx="270967" cy="193548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600" dirty="0">
                <a:solidFill>
                  <a:srgbClr val="475569"/>
                </a:solidFill>
              </a:rPr>
              <a:t>米国</a:t>
            </a:r>
            <a:endParaRPr lang="en-US" sz="600" dirty="0"/>
          </a:p>
        </p:txBody>
      </p:sp>
      <p:sp>
        <p:nvSpPr>
          <p:cNvPr id="53" name="Text 51"/>
          <p:cNvSpPr/>
          <p:nvPr/>
        </p:nvSpPr>
        <p:spPr>
          <a:xfrm>
            <a:off x="1257300" y="3601847"/>
            <a:ext cx="632257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顧客体験</a:t>
            </a:r>
            <a:endParaRPr lang="en-US" sz="700" dirty="0"/>
          </a:p>
        </p:txBody>
      </p:sp>
      <p:sp>
        <p:nvSpPr>
          <p:cNvPr id="54" name="Text 52"/>
          <p:cNvSpPr/>
          <p:nvPr/>
        </p:nvSpPr>
        <p:spPr>
          <a:xfrm>
            <a:off x="1257300" y="3732276"/>
            <a:ext cx="948386" cy="193548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600" dirty="0">
                <a:solidFill>
                  <a:srgbClr val="334155"/>
                </a:solidFill>
              </a:rPr>
              <a:t>イノベーション</a:t>
            </a:r>
            <a:endParaRPr lang="en-US" sz="600" dirty="0"/>
          </a:p>
        </p:txBody>
      </p:sp>
      <p:sp>
        <p:nvSpPr>
          <p:cNvPr id="55" name="Text 53"/>
          <p:cNvSpPr/>
          <p:nvPr/>
        </p:nvSpPr>
        <p:spPr>
          <a:xfrm>
            <a:off x="2171700" y="3544697"/>
            <a:ext cx="2370964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• 次世代体験プロジェクト設立</a:t>
            </a:r>
            <a:endParaRPr lang="en-US" sz="700" dirty="0"/>
          </a:p>
        </p:txBody>
      </p:sp>
      <p:sp>
        <p:nvSpPr>
          <p:cNvPr id="56" name="Text 54"/>
          <p:cNvSpPr/>
          <p:nvPr/>
        </p:nvSpPr>
        <p:spPr>
          <a:xfrm>
            <a:off x="2171700" y="3658997"/>
            <a:ext cx="3477415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• MyMagic+/MagicBand導入</a:t>
            </a:r>
            <a:endParaRPr lang="en-US" sz="700" dirty="0"/>
          </a:p>
        </p:txBody>
      </p:sp>
      <p:sp>
        <p:nvSpPr>
          <p:cNvPr id="57" name="Text 55"/>
          <p:cNvSpPr/>
          <p:nvPr/>
        </p:nvSpPr>
        <p:spPr>
          <a:xfrm>
            <a:off x="2171700" y="3773297"/>
            <a:ext cx="2370964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• 全社デジタル活用知見の波及</a:t>
            </a:r>
            <a:endParaRPr lang="en-US" sz="700" dirty="0"/>
          </a:p>
        </p:txBody>
      </p:sp>
      <p:sp>
        <p:nvSpPr>
          <p:cNvPr id="58" name="Shape 56"/>
          <p:cNvSpPr/>
          <p:nvPr/>
        </p:nvSpPr>
        <p:spPr>
          <a:xfrm>
            <a:off x="3829050" y="3629025"/>
            <a:ext cx="400050" cy="137160"/>
          </a:xfrm>
          <a:prstGeom prst="roundRect">
            <a:avLst/>
          </a:prstGeom>
          <a:solidFill>
            <a:srgbClr val="10B981">
              <a:alpha val="20000"/>
            </a:srgbClr>
          </a:solidFill>
          <a:ln/>
        </p:spPr>
      </p:sp>
      <p:sp>
        <p:nvSpPr>
          <p:cNvPr id="59" name="Text 57"/>
          <p:cNvSpPr/>
          <p:nvPr/>
        </p:nvSpPr>
        <p:spPr>
          <a:xfrm>
            <a:off x="3886200" y="3621341"/>
            <a:ext cx="1027418" cy="209677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650" dirty="0">
                <a:solidFill>
                  <a:srgbClr val="10B981"/>
                </a:solidFill>
              </a:rPr>
              <a:t>3,000人増</a:t>
            </a:r>
            <a:endParaRPr lang="en-US" sz="650" dirty="0"/>
          </a:p>
        </p:txBody>
      </p:sp>
      <p:sp>
        <p:nvSpPr>
          <p:cNvPr id="60" name="Text 58"/>
          <p:cNvSpPr/>
          <p:nvPr/>
        </p:nvSpPr>
        <p:spPr>
          <a:xfrm>
            <a:off x="4286250" y="3613277"/>
            <a:ext cx="1422579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パーク収容人数向上</a:t>
            </a:r>
            <a:endParaRPr lang="en-US" sz="700" dirty="0"/>
          </a:p>
        </p:txBody>
      </p:sp>
      <p:sp>
        <p:nvSpPr>
          <p:cNvPr id="61" name="Text 59"/>
          <p:cNvSpPr/>
          <p:nvPr/>
        </p:nvSpPr>
        <p:spPr>
          <a:xfrm>
            <a:off x="3829050" y="3744722"/>
            <a:ext cx="3161286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店舗利益率20%向上（ディズニーストア）</a:t>
            </a:r>
            <a:endParaRPr lang="en-US" sz="700" dirty="0"/>
          </a:p>
        </p:txBody>
      </p:sp>
      <p:sp>
        <p:nvSpPr>
          <p:cNvPr id="62" name="Shape 60"/>
          <p:cNvSpPr/>
          <p:nvPr/>
        </p:nvSpPr>
        <p:spPr>
          <a:xfrm>
            <a:off x="457200" y="3886200"/>
            <a:ext cx="4800600" cy="3429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3" name="Text 61"/>
          <p:cNvSpPr/>
          <p:nvPr/>
        </p:nvSpPr>
        <p:spPr>
          <a:xfrm>
            <a:off x="571500" y="3916172"/>
            <a:ext cx="474193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b="1" dirty="0">
                <a:solidFill>
                  <a:srgbClr val="334155"/>
                </a:solidFill>
              </a:rPr>
              <a:t>ソニー</a:t>
            </a:r>
            <a:endParaRPr lang="en-US" sz="700" dirty="0"/>
          </a:p>
        </p:txBody>
      </p:sp>
      <p:sp>
        <p:nvSpPr>
          <p:cNvPr id="64" name="Text 62"/>
          <p:cNvSpPr/>
          <p:nvPr/>
        </p:nvSpPr>
        <p:spPr>
          <a:xfrm>
            <a:off x="571500" y="4046601"/>
            <a:ext cx="270967" cy="193548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600" dirty="0">
                <a:solidFill>
                  <a:srgbClr val="475569"/>
                </a:solidFill>
              </a:rPr>
              <a:t>日本</a:t>
            </a:r>
            <a:endParaRPr lang="en-US" sz="600" dirty="0"/>
          </a:p>
        </p:txBody>
      </p:sp>
      <p:sp>
        <p:nvSpPr>
          <p:cNvPr id="65" name="Text 63"/>
          <p:cNvSpPr/>
          <p:nvPr/>
        </p:nvSpPr>
        <p:spPr>
          <a:xfrm>
            <a:off x="1257300" y="3944747"/>
            <a:ext cx="1106450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クラウド＆AI</a:t>
            </a:r>
            <a:endParaRPr lang="en-US" sz="700" dirty="0"/>
          </a:p>
        </p:txBody>
      </p:sp>
      <p:sp>
        <p:nvSpPr>
          <p:cNvPr id="66" name="Text 64"/>
          <p:cNvSpPr/>
          <p:nvPr/>
        </p:nvSpPr>
        <p:spPr>
          <a:xfrm>
            <a:off x="1257300" y="4075176"/>
            <a:ext cx="677418" cy="193548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600" dirty="0">
                <a:solidFill>
                  <a:srgbClr val="334155"/>
                </a:solidFill>
              </a:rPr>
              <a:t>活用COE</a:t>
            </a:r>
            <a:endParaRPr lang="en-US" sz="600" dirty="0"/>
          </a:p>
        </p:txBody>
      </p:sp>
      <p:sp>
        <p:nvSpPr>
          <p:cNvPr id="67" name="Text 65"/>
          <p:cNvSpPr/>
          <p:nvPr/>
        </p:nvSpPr>
        <p:spPr>
          <a:xfrm>
            <a:off x="2171700" y="3887597"/>
            <a:ext cx="2687093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• クラウドCOE(CCoE)構築</a:t>
            </a:r>
            <a:endParaRPr lang="en-US" sz="700" dirty="0"/>
          </a:p>
        </p:txBody>
      </p:sp>
      <p:sp>
        <p:nvSpPr>
          <p:cNvPr id="68" name="Text 66"/>
          <p:cNvSpPr/>
          <p:nvPr/>
        </p:nvSpPr>
        <p:spPr>
          <a:xfrm>
            <a:off x="2171700" y="4001897"/>
            <a:ext cx="2529029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• Sony AI横断組織の設立</a:t>
            </a:r>
            <a:endParaRPr lang="en-US" sz="700" dirty="0"/>
          </a:p>
        </p:txBody>
      </p:sp>
      <p:sp>
        <p:nvSpPr>
          <p:cNvPr id="69" name="Text 67"/>
          <p:cNvSpPr/>
          <p:nvPr/>
        </p:nvSpPr>
        <p:spPr>
          <a:xfrm>
            <a:off x="2171700" y="4116197"/>
            <a:ext cx="2370964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• 基幹システムのクラウド移行</a:t>
            </a:r>
            <a:endParaRPr lang="en-US" sz="700" dirty="0"/>
          </a:p>
        </p:txBody>
      </p:sp>
      <p:sp>
        <p:nvSpPr>
          <p:cNvPr id="70" name="Shape 68"/>
          <p:cNvSpPr/>
          <p:nvPr/>
        </p:nvSpPr>
        <p:spPr>
          <a:xfrm>
            <a:off x="3829050" y="3971925"/>
            <a:ext cx="400050" cy="137160"/>
          </a:xfrm>
          <a:prstGeom prst="roundRect">
            <a:avLst/>
          </a:prstGeom>
          <a:solidFill>
            <a:srgbClr val="10B981">
              <a:alpha val="20000"/>
            </a:srgbClr>
          </a:solidFill>
          <a:ln/>
        </p:spPr>
      </p:sp>
      <p:sp>
        <p:nvSpPr>
          <p:cNvPr id="71" name="Text 69"/>
          <p:cNvSpPr/>
          <p:nvPr/>
        </p:nvSpPr>
        <p:spPr>
          <a:xfrm>
            <a:off x="3886200" y="3964241"/>
            <a:ext cx="587096" cy="209677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650" dirty="0">
                <a:solidFill>
                  <a:srgbClr val="10B981"/>
                </a:solidFill>
              </a:rPr>
              <a:t>58%減</a:t>
            </a:r>
            <a:endParaRPr lang="en-US" sz="650" dirty="0"/>
          </a:p>
        </p:txBody>
      </p:sp>
      <p:sp>
        <p:nvSpPr>
          <p:cNvPr id="72" name="Text 70"/>
          <p:cNvSpPr/>
          <p:nvPr/>
        </p:nvSpPr>
        <p:spPr>
          <a:xfrm>
            <a:off x="4286250" y="3956177"/>
            <a:ext cx="1106450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運用コスト削減</a:t>
            </a:r>
            <a:endParaRPr lang="en-US" sz="700" dirty="0"/>
          </a:p>
        </p:txBody>
      </p:sp>
      <p:sp>
        <p:nvSpPr>
          <p:cNvPr id="73" name="Text 71"/>
          <p:cNvSpPr/>
          <p:nvPr/>
        </p:nvSpPr>
        <p:spPr>
          <a:xfrm>
            <a:off x="3829050" y="4087622"/>
            <a:ext cx="3477415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GT Sophyなど高度AI技術の開発・展開</a:t>
            </a:r>
            <a:endParaRPr lang="en-US" sz="700" dirty="0"/>
          </a:p>
        </p:txBody>
      </p:sp>
      <p:sp>
        <p:nvSpPr>
          <p:cNvPr id="74" name="Shape 72"/>
          <p:cNvSpPr/>
          <p:nvPr/>
        </p:nvSpPr>
        <p:spPr>
          <a:xfrm>
            <a:off x="457200" y="4229100"/>
            <a:ext cx="4800600" cy="342900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75" name="Text 73"/>
          <p:cNvSpPr/>
          <p:nvPr/>
        </p:nvSpPr>
        <p:spPr>
          <a:xfrm>
            <a:off x="571500" y="4259072"/>
            <a:ext cx="474193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b="1" dirty="0">
                <a:solidFill>
                  <a:srgbClr val="334155"/>
                </a:solidFill>
              </a:rPr>
              <a:t>任天堂</a:t>
            </a:r>
            <a:endParaRPr lang="en-US" sz="700" dirty="0"/>
          </a:p>
        </p:txBody>
      </p:sp>
      <p:sp>
        <p:nvSpPr>
          <p:cNvPr id="76" name="Text 74"/>
          <p:cNvSpPr/>
          <p:nvPr/>
        </p:nvSpPr>
        <p:spPr>
          <a:xfrm>
            <a:off x="571500" y="4389501"/>
            <a:ext cx="270967" cy="193548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600" dirty="0">
                <a:solidFill>
                  <a:srgbClr val="475569"/>
                </a:solidFill>
              </a:rPr>
              <a:t>日本</a:t>
            </a:r>
            <a:endParaRPr lang="en-US" sz="600" dirty="0"/>
          </a:p>
        </p:txBody>
      </p:sp>
      <p:sp>
        <p:nvSpPr>
          <p:cNvPr id="77" name="Text 75"/>
          <p:cNvSpPr/>
          <p:nvPr/>
        </p:nvSpPr>
        <p:spPr>
          <a:xfrm>
            <a:off x="1257300" y="4287647"/>
            <a:ext cx="632257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組織横断</a:t>
            </a:r>
            <a:endParaRPr lang="en-US" sz="700" dirty="0"/>
          </a:p>
        </p:txBody>
      </p:sp>
      <p:sp>
        <p:nvSpPr>
          <p:cNvPr id="78" name="Text 76"/>
          <p:cNvSpPr/>
          <p:nvPr/>
        </p:nvSpPr>
        <p:spPr>
          <a:xfrm>
            <a:off x="1257300" y="4418076"/>
            <a:ext cx="677418" cy="193548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600" dirty="0">
                <a:solidFill>
                  <a:srgbClr val="334155"/>
                </a:solidFill>
              </a:rPr>
              <a:t>開発力強化</a:t>
            </a:r>
            <a:endParaRPr lang="en-US" sz="600" dirty="0"/>
          </a:p>
        </p:txBody>
      </p:sp>
      <p:sp>
        <p:nvSpPr>
          <p:cNvPr id="79" name="Text 77"/>
          <p:cNvSpPr/>
          <p:nvPr/>
        </p:nvSpPr>
        <p:spPr>
          <a:xfrm>
            <a:off x="2171700" y="4230497"/>
            <a:ext cx="1738707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• 開発組織の統合再編</a:t>
            </a:r>
            <a:endParaRPr lang="en-US" sz="700" dirty="0"/>
          </a:p>
        </p:txBody>
      </p:sp>
      <p:sp>
        <p:nvSpPr>
          <p:cNvPr id="80" name="Text 78"/>
          <p:cNvSpPr/>
          <p:nvPr/>
        </p:nvSpPr>
        <p:spPr>
          <a:xfrm>
            <a:off x="2171700" y="4344797"/>
            <a:ext cx="2054836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• ハード・ソフト統合体制</a:t>
            </a:r>
            <a:endParaRPr lang="en-US" sz="700" dirty="0"/>
          </a:p>
        </p:txBody>
      </p:sp>
      <p:sp>
        <p:nvSpPr>
          <p:cNvPr id="81" name="Text 79"/>
          <p:cNvSpPr/>
          <p:nvPr/>
        </p:nvSpPr>
        <p:spPr>
          <a:xfrm>
            <a:off x="2171700" y="4459097"/>
            <a:ext cx="2054836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• 技術リソースの集中投下</a:t>
            </a:r>
            <a:endParaRPr lang="en-US" sz="700" dirty="0"/>
          </a:p>
        </p:txBody>
      </p:sp>
      <p:sp>
        <p:nvSpPr>
          <p:cNvPr id="82" name="Shape 80"/>
          <p:cNvSpPr/>
          <p:nvPr/>
        </p:nvSpPr>
        <p:spPr>
          <a:xfrm>
            <a:off x="3829050" y="4314825"/>
            <a:ext cx="491490" cy="137160"/>
          </a:xfrm>
          <a:prstGeom prst="roundRect">
            <a:avLst/>
          </a:prstGeom>
          <a:solidFill>
            <a:srgbClr val="10B981">
              <a:alpha val="20000"/>
            </a:srgbClr>
          </a:solidFill>
          <a:ln/>
        </p:spPr>
      </p:sp>
      <p:sp>
        <p:nvSpPr>
          <p:cNvPr id="83" name="Text 81"/>
          <p:cNvSpPr/>
          <p:nvPr/>
        </p:nvSpPr>
        <p:spPr>
          <a:xfrm>
            <a:off x="3886200" y="4307141"/>
            <a:ext cx="880644" cy="209677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650" dirty="0">
                <a:solidFill>
                  <a:srgbClr val="10B981"/>
                </a:solidFill>
              </a:rPr>
              <a:t>1.29億台</a:t>
            </a:r>
            <a:endParaRPr lang="en-US" sz="650" dirty="0"/>
          </a:p>
        </p:txBody>
      </p:sp>
      <p:sp>
        <p:nvSpPr>
          <p:cNvPr id="84" name="Text 82"/>
          <p:cNvSpPr/>
          <p:nvPr/>
        </p:nvSpPr>
        <p:spPr>
          <a:xfrm>
            <a:off x="4400550" y="4299077"/>
            <a:ext cx="1580643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Switch販売台数</a:t>
            </a:r>
            <a:endParaRPr lang="en-US" sz="700" dirty="0"/>
          </a:p>
        </p:txBody>
      </p:sp>
      <p:sp>
        <p:nvSpPr>
          <p:cNvPr id="85" name="Text 83"/>
          <p:cNvSpPr/>
          <p:nvPr/>
        </p:nvSpPr>
        <p:spPr>
          <a:xfrm>
            <a:off x="3829050" y="4430522"/>
            <a:ext cx="2370964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前世代の約9.5倍の商業的成功</a:t>
            </a:r>
            <a:endParaRPr lang="en-US" sz="700" dirty="0"/>
          </a:p>
        </p:txBody>
      </p:sp>
      <p:sp>
        <p:nvSpPr>
          <p:cNvPr id="86" name="Shape 84"/>
          <p:cNvSpPr/>
          <p:nvPr/>
        </p:nvSpPr>
        <p:spPr>
          <a:xfrm>
            <a:off x="5600700" y="1028700"/>
            <a:ext cx="3257550" cy="1028700"/>
          </a:xfrm>
          <a:prstGeom prst="roundRect">
            <a:avLst/>
          </a:prstGeom>
          <a:solidFill>
            <a:srgbClr val="FFFFFF"/>
          </a:solidFill>
          <a:ln/>
        </p:spPr>
      </p:sp>
      <p:sp>
        <p:nvSpPr>
          <p:cNvPr id="87" name="Text 85"/>
          <p:cNvSpPr/>
          <p:nvPr/>
        </p:nvSpPr>
        <p:spPr>
          <a:xfrm>
            <a:off x="5772150" y="1112139"/>
            <a:ext cx="2438706" cy="290322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1E40AF"/>
                </a:solidFill>
              </a:rPr>
              <a:t>💡 COEの定義と価値</a:t>
            </a:r>
            <a:endParaRPr lang="en-US" sz="900" dirty="0"/>
          </a:p>
        </p:txBody>
      </p:sp>
      <p:sp>
        <p:nvSpPr>
          <p:cNvPr id="88" name="Shape 86"/>
          <p:cNvSpPr/>
          <p:nvPr/>
        </p:nvSpPr>
        <p:spPr>
          <a:xfrm>
            <a:off x="5772150" y="1400175"/>
            <a:ext cx="2914650" cy="400050"/>
          </a:xfrm>
          <a:prstGeom prst="roundRect">
            <a:avLst/>
          </a:prstGeom>
          <a:solidFill>
            <a:srgbClr val="2563EB">
              <a:alpha val="5000"/>
            </a:srgbClr>
          </a:solidFill>
          <a:ln/>
        </p:spPr>
      </p:sp>
      <p:sp>
        <p:nvSpPr>
          <p:cNvPr id="89" name="Text 87"/>
          <p:cNvSpPr/>
          <p:nvPr/>
        </p:nvSpPr>
        <p:spPr>
          <a:xfrm>
            <a:off x="5886450" y="1458722"/>
            <a:ext cx="6954829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b="1" dirty="0">
                <a:solidFill>
                  <a:srgbClr val="334155"/>
                </a:solidFill>
              </a:rPr>
              <a:t>Center of Excellence (COE)：</a:t>
            </a:r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特定の領域における専門知識やベスト</a:t>
            </a:r>
            <a:endParaRPr lang="en-US" sz="700" dirty="0"/>
          </a:p>
        </p:txBody>
      </p:sp>
      <p:sp>
        <p:nvSpPr>
          <p:cNvPr id="90" name="Text 88"/>
          <p:cNvSpPr/>
          <p:nvPr/>
        </p:nvSpPr>
        <p:spPr>
          <a:xfrm>
            <a:off x="5886450" y="1573022"/>
            <a:ext cx="3635479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プラクティスを組織内で集約・展開する中枢チーム</a:t>
            </a:r>
            <a:endParaRPr lang="en-US" sz="700" dirty="0"/>
          </a:p>
        </p:txBody>
      </p:sp>
      <p:sp>
        <p:nvSpPr>
          <p:cNvPr id="91" name="Shape 89"/>
          <p:cNvSpPr/>
          <p:nvPr/>
        </p:nvSpPr>
        <p:spPr>
          <a:xfrm>
            <a:off x="5772150" y="1857375"/>
            <a:ext cx="1428750" cy="137160"/>
          </a:xfrm>
          <a:prstGeom prst="roundRect">
            <a:avLst/>
          </a:prstGeom>
          <a:solidFill>
            <a:srgbClr val="10B981">
              <a:alpha val="10000"/>
            </a:srgbClr>
          </a:solidFill>
          <a:ln/>
        </p:spPr>
      </p:sp>
      <p:sp>
        <p:nvSpPr>
          <p:cNvPr id="92" name="Text 90"/>
          <p:cNvSpPr/>
          <p:nvPr/>
        </p:nvSpPr>
        <p:spPr>
          <a:xfrm>
            <a:off x="5829300" y="1841627"/>
            <a:ext cx="2370964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✓ 全社的な業務効率化・標準化</a:t>
            </a:r>
            <a:endParaRPr lang="en-US" sz="700" dirty="0"/>
          </a:p>
        </p:txBody>
      </p:sp>
      <p:sp>
        <p:nvSpPr>
          <p:cNvPr id="93" name="Shape 91"/>
          <p:cNvSpPr/>
          <p:nvPr/>
        </p:nvSpPr>
        <p:spPr>
          <a:xfrm>
            <a:off x="7258050" y="1857375"/>
            <a:ext cx="1428750" cy="137160"/>
          </a:xfrm>
          <a:prstGeom prst="roundRect">
            <a:avLst/>
          </a:prstGeom>
          <a:solidFill>
            <a:srgbClr val="F59E0B">
              <a:alpha val="10000"/>
            </a:srgbClr>
          </a:solidFill>
          <a:ln/>
        </p:spPr>
      </p:sp>
      <p:sp>
        <p:nvSpPr>
          <p:cNvPr id="94" name="Text 92"/>
          <p:cNvSpPr/>
          <p:nvPr/>
        </p:nvSpPr>
        <p:spPr>
          <a:xfrm>
            <a:off x="7315200" y="1841627"/>
            <a:ext cx="2529029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✓ イノベーション推進・技術導入</a:t>
            </a:r>
            <a:endParaRPr lang="en-US" sz="700" dirty="0"/>
          </a:p>
        </p:txBody>
      </p:sp>
      <p:sp>
        <p:nvSpPr>
          <p:cNvPr id="95" name="Shape 93"/>
          <p:cNvSpPr/>
          <p:nvPr/>
        </p:nvSpPr>
        <p:spPr>
          <a:xfrm>
            <a:off x="5772150" y="2028825"/>
            <a:ext cx="1428750" cy="137160"/>
          </a:xfrm>
          <a:prstGeom prst="roundRect">
            <a:avLst/>
          </a:prstGeom>
          <a:solidFill>
            <a:srgbClr val="EF4444">
              <a:alpha val="10000"/>
            </a:srgbClr>
          </a:solidFill>
          <a:ln/>
        </p:spPr>
      </p:sp>
      <p:sp>
        <p:nvSpPr>
          <p:cNvPr id="96" name="Text 94"/>
          <p:cNvSpPr/>
          <p:nvPr/>
        </p:nvSpPr>
        <p:spPr>
          <a:xfrm>
            <a:off x="5829300" y="2013077"/>
            <a:ext cx="2212900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✓ 部門間ナレッジ共有の促進</a:t>
            </a:r>
            <a:endParaRPr lang="en-US" sz="700" dirty="0"/>
          </a:p>
        </p:txBody>
      </p:sp>
      <p:sp>
        <p:nvSpPr>
          <p:cNvPr id="97" name="Shape 95"/>
          <p:cNvSpPr/>
          <p:nvPr/>
        </p:nvSpPr>
        <p:spPr>
          <a:xfrm>
            <a:off x="7258050" y="2028825"/>
            <a:ext cx="1428750" cy="137160"/>
          </a:xfrm>
          <a:prstGeom prst="roundRect">
            <a:avLst/>
          </a:prstGeom>
          <a:solidFill>
            <a:srgbClr val="10B981">
              <a:alpha val="10000"/>
            </a:srgbClr>
          </a:solidFill>
          <a:ln/>
        </p:spPr>
      </p:sp>
      <p:sp>
        <p:nvSpPr>
          <p:cNvPr id="98" name="Text 96"/>
          <p:cNvSpPr/>
          <p:nvPr/>
        </p:nvSpPr>
        <p:spPr>
          <a:xfrm>
            <a:off x="7315200" y="2013077"/>
            <a:ext cx="1896772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✓ 競争力強化・収益向上</a:t>
            </a:r>
            <a:endParaRPr lang="en-US" sz="700" dirty="0"/>
          </a:p>
        </p:txBody>
      </p:sp>
      <p:sp>
        <p:nvSpPr>
          <p:cNvPr id="99" name="Shape 97"/>
          <p:cNvSpPr/>
          <p:nvPr/>
        </p:nvSpPr>
        <p:spPr>
          <a:xfrm>
            <a:off x="5600700" y="2171700"/>
            <a:ext cx="3257550" cy="1028700"/>
          </a:xfrm>
          <a:prstGeom prst="roundRect">
            <a:avLst/>
          </a:prstGeom>
          <a:solidFill>
            <a:srgbClr val="FFFFFF"/>
          </a:solidFill>
          <a:ln/>
        </p:spPr>
      </p:sp>
      <p:sp>
        <p:nvSpPr>
          <p:cNvPr id="100" name="Text 98"/>
          <p:cNvSpPr/>
          <p:nvPr/>
        </p:nvSpPr>
        <p:spPr>
          <a:xfrm>
            <a:off x="5772150" y="2255139"/>
            <a:ext cx="3454834" cy="290322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1E40AF"/>
                </a:solidFill>
              </a:rPr>
              <a:t>🎮 エンタメ業界でのCOE必要性</a:t>
            </a:r>
            <a:endParaRPr lang="en-US" sz="900" dirty="0"/>
          </a:p>
        </p:txBody>
      </p:sp>
      <p:sp>
        <p:nvSpPr>
          <p:cNvPr id="101" name="Shape 99"/>
          <p:cNvSpPr/>
          <p:nvPr/>
        </p:nvSpPr>
        <p:spPr>
          <a:xfrm>
            <a:off x="5886450" y="2543175"/>
            <a:ext cx="142875" cy="142875"/>
          </a:xfrm>
          <a:prstGeom prst="roundRect">
            <a:avLst/>
          </a:prstGeom>
          <a:solidFill>
            <a:srgbClr val="EF4444">
              <a:alpha val="20000"/>
            </a:srgbClr>
          </a:solidFill>
          <a:ln/>
        </p:spPr>
      </p:sp>
      <p:sp>
        <p:nvSpPr>
          <p:cNvPr id="102" name="Text 100"/>
          <p:cNvSpPr/>
          <p:nvPr/>
        </p:nvSpPr>
        <p:spPr>
          <a:xfrm>
            <a:off x="5943600" y="2517013"/>
            <a:ext cx="180645" cy="258064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EF4444"/>
                </a:solidFill>
              </a:rPr>
              <a:t>1</a:t>
            </a:r>
            <a:endParaRPr lang="en-US" sz="800" dirty="0"/>
          </a:p>
        </p:txBody>
      </p:sp>
      <p:sp>
        <p:nvSpPr>
          <p:cNvPr id="103" name="Text 101"/>
          <p:cNvSpPr/>
          <p:nvPr/>
        </p:nvSpPr>
        <p:spPr>
          <a:xfrm>
            <a:off x="6086475" y="2533142"/>
            <a:ext cx="5690315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b="1" dirty="0">
                <a:solidFill>
                  <a:srgbClr val="334155"/>
                </a:solidFill>
              </a:rPr>
              <a:t>コンテンツ開発の不確実性と高コスト</a:t>
            </a:r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：データ分析COEによる科学的意思決定</a:t>
            </a:r>
            <a:endParaRPr lang="en-US" sz="700" dirty="0"/>
          </a:p>
        </p:txBody>
      </p:sp>
      <p:sp>
        <p:nvSpPr>
          <p:cNvPr id="104" name="Shape 102"/>
          <p:cNvSpPr/>
          <p:nvPr/>
        </p:nvSpPr>
        <p:spPr>
          <a:xfrm>
            <a:off x="5886450" y="2743200"/>
            <a:ext cx="142875" cy="142875"/>
          </a:xfrm>
          <a:prstGeom prst="roundRect">
            <a:avLst/>
          </a:prstGeom>
          <a:solidFill>
            <a:srgbClr val="F59E0B">
              <a:alpha val="20000"/>
            </a:srgbClr>
          </a:solidFill>
          <a:ln/>
        </p:spPr>
      </p:sp>
      <p:sp>
        <p:nvSpPr>
          <p:cNvPr id="105" name="Text 103"/>
          <p:cNvSpPr/>
          <p:nvPr/>
        </p:nvSpPr>
        <p:spPr>
          <a:xfrm>
            <a:off x="5943600" y="2717038"/>
            <a:ext cx="180645" cy="258064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F59E0B"/>
                </a:solidFill>
              </a:rPr>
              <a:t>2</a:t>
            </a:r>
            <a:endParaRPr lang="en-US" sz="800" dirty="0"/>
          </a:p>
        </p:txBody>
      </p:sp>
      <p:sp>
        <p:nvSpPr>
          <p:cNvPr id="106" name="Text 104"/>
          <p:cNvSpPr/>
          <p:nvPr/>
        </p:nvSpPr>
        <p:spPr>
          <a:xfrm>
            <a:off x="6086475" y="2733167"/>
            <a:ext cx="4899993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b="1" dirty="0">
                <a:solidFill>
                  <a:srgbClr val="334155"/>
                </a:solidFill>
              </a:rPr>
              <a:t>組織のサイロ化</a:t>
            </a:r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：COEによる部門横断的な知識共有とシナジー創出</a:t>
            </a:r>
            <a:endParaRPr lang="en-US" sz="700" dirty="0"/>
          </a:p>
        </p:txBody>
      </p:sp>
      <p:sp>
        <p:nvSpPr>
          <p:cNvPr id="107" name="Shape 105"/>
          <p:cNvSpPr/>
          <p:nvPr/>
        </p:nvSpPr>
        <p:spPr>
          <a:xfrm>
            <a:off x="5886450" y="2943225"/>
            <a:ext cx="142875" cy="142875"/>
          </a:xfrm>
          <a:prstGeom prst="roundRect">
            <a:avLst/>
          </a:prstGeom>
          <a:solidFill>
            <a:srgbClr val="10B981">
              <a:alpha val="20000"/>
            </a:srgbClr>
          </a:solidFill>
          <a:ln/>
        </p:spPr>
      </p:sp>
      <p:sp>
        <p:nvSpPr>
          <p:cNvPr id="108" name="Text 106"/>
          <p:cNvSpPr/>
          <p:nvPr/>
        </p:nvSpPr>
        <p:spPr>
          <a:xfrm>
            <a:off x="5943600" y="2917063"/>
            <a:ext cx="180645" cy="258064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0B981"/>
                </a:solidFill>
              </a:rPr>
              <a:t>3</a:t>
            </a:r>
            <a:endParaRPr lang="en-US" sz="800" dirty="0"/>
          </a:p>
        </p:txBody>
      </p:sp>
      <p:sp>
        <p:nvSpPr>
          <p:cNvPr id="109" name="Text 107"/>
          <p:cNvSpPr/>
          <p:nvPr/>
        </p:nvSpPr>
        <p:spPr>
          <a:xfrm>
            <a:off x="6086475" y="2933192"/>
            <a:ext cx="5374186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b="1" dirty="0">
                <a:solidFill>
                  <a:srgbClr val="334155"/>
                </a:solidFill>
              </a:rPr>
              <a:t>顧客体験の重要性</a:t>
            </a:r>
            <a:pPr algn="l" indent="0" marL="0">
              <a:buNone/>
            </a:pPr>
            <a:r>
              <a:rPr lang="en-US" sz="700" dirty="0">
                <a:solidFill>
                  <a:srgbClr val="334155"/>
                </a:solidFill>
              </a:rPr>
              <a:t>：顧客体験向上のCOEによる一貫した高品質体験の提供</a:t>
            </a:r>
            <a:endParaRPr lang="en-US" sz="700" dirty="0"/>
          </a:p>
        </p:txBody>
      </p:sp>
      <p:sp>
        <p:nvSpPr>
          <p:cNvPr id="110" name="Shape 108"/>
          <p:cNvSpPr/>
          <p:nvPr/>
        </p:nvSpPr>
        <p:spPr>
          <a:xfrm>
            <a:off x="5600700" y="3314700"/>
            <a:ext cx="3257550" cy="1428750"/>
          </a:xfrm>
          <a:prstGeom prst="roundRect">
            <a:avLst/>
          </a:prstGeom>
          <a:solidFill>
            <a:srgbClr val="FFFFFF"/>
          </a:solidFill>
          <a:ln/>
        </p:spPr>
      </p:sp>
      <p:sp>
        <p:nvSpPr>
          <p:cNvPr id="111" name="Text 109"/>
          <p:cNvSpPr/>
          <p:nvPr/>
        </p:nvSpPr>
        <p:spPr>
          <a:xfrm>
            <a:off x="5772150" y="3398139"/>
            <a:ext cx="3251608" cy="290322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1E40AF"/>
                </a:solidFill>
              </a:rPr>
              <a:t>💻 デジタル活用とCOEの関係</a:t>
            </a:r>
            <a:endParaRPr lang="en-US" sz="900" dirty="0"/>
          </a:p>
        </p:txBody>
      </p:sp>
      <p:sp>
        <p:nvSpPr>
          <p:cNvPr id="112" name="Shape 110"/>
          <p:cNvSpPr/>
          <p:nvPr/>
        </p:nvSpPr>
        <p:spPr>
          <a:xfrm>
            <a:off x="6000750" y="3829050"/>
            <a:ext cx="114300" cy="114300"/>
          </a:xfrm>
          <a:prstGeom prst="ellipse">
            <a:avLst/>
          </a:prstGeom>
          <a:solidFill>
            <a:srgbClr val="2563EB"/>
          </a:solidFill>
          <a:ln/>
        </p:spPr>
      </p:sp>
      <p:sp>
        <p:nvSpPr>
          <p:cNvPr id="113" name="Shape 111"/>
          <p:cNvSpPr/>
          <p:nvPr/>
        </p:nvSpPr>
        <p:spPr>
          <a:xfrm>
            <a:off x="6229350" y="3714750"/>
            <a:ext cx="2457450" cy="342900"/>
          </a:xfrm>
          <a:prstGeom prst="roundRect">
            <a:avLst/>
          </a:prstGeom>
          <a:solidFill>
            <a:srgbClr val="2563EB">
              <a:alpha val="5000"/>
            </a:srgbClr>
          </a:solidFill>
          <a:ln/>
        </p:spPr>
      </p:sp>
      <p:sp>
        <p:nvSpPr>
          <p:cNvPr id="114" name="Text 112"/>
          <p:cNvSpPr/>
          <p:nvPr/>
        </p:nvSpPr>
        <p:spPr>
          <a:xfrm>
            <a:off x="6343650" y="3736657"/>
            <a:ext cx="1862901" cy="241935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50" b="1" dirty="0">
                <a:solidFill>
                  <a:srgbClr val="2563EB"/>
                </a:solidFill>
              </a:rPr>
              <a:t>AI・データ分析の活用</a:t>
            </a:r>
            <a:endParaRPr lang="en-US" sz="750" dirty="0"/>
          </a:p>
        </p:txBody>
      </p:sp>
      <p:sp>
        <p:nvSpPr>
          <p:cNvPr id="115" name="Text 113"/>
          <p:cNvSpPr/>
          <p:nvPr/>
        </p:nvSpPr>
        <p:spPr>
          <a:xfrm>
            <a:off x="6343650" y="3867086"/>
            <a:ext cx="3962898" cy="209677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650" dirty="0">
                <a:solidFill>
                  <a:srgbClr val="334155"/>
                </a:solidFill>
              </a:rPr>
              <a:t>Netflix: 推奨エンジンで年間10億ドルのROI</a:t>
            </a:r>
            <a:endParaRPr lang="en-US" sz="650" dirty="0"/>
          </a:p>
        </p:txBody>
      </p:sp>
      <p:sp>
        <p:nvSpPr>
          <p:cNvPr id="116" name="Shape 114"/>
          <p:cNvSpPr/>
          <p:nvPr/>
        </p:nvSpPr>
        <p:spPr>
          <a:xfrm>
            <a:off x="6000750" y="4171950"/>
            <a:ext cx="114300" cy="114300"/>
          </a:xfrm>
          <a:prstGeom prst="ellipse">
            <a:avLst/>
          </a:prstGeom>
          <a:solidFill>
            <a:srgbClr val="2563EB"/>
          </a:solidFill>
          <a:ln/>
        </p:spPr>
      </p:sp>
      <p:sp>
        <p:nvSpPr>
          <p:cNvPr id="117" name="Shape 115"/>
          <p:cNvSpPr/>
          <p:nvPr/>
        </p:nvSpPr>
        <p:spPr>
          <a:xfrm>
            <a:off x="6229350" y="4057650"/>
            <a:ext cx="2457450" cy="342900"/>
          </a:xfrm>
          <a:prstGeom prst="roundRect">
            <a:avLst/>
          </a:prstGeom>
          <a:solidFill>
            <a:srgbClr val="2563EB">
              <a:alpha val="5000"/>
            </a:srgbClr>
          </a:solidFill>
          <a:ln/>
        </p:spPr>
      </p:sp>
      <p:sp>
        <p:nvSpPr>
          <p:cNvPr id="118" name="Text 116"/>
          <p:cNvSpPr/>
          <p:nvPr/>
        </p:nvSpPr>
        <p:spPr>
          <a:xfrm>
            <a:off x="6343650" y="4079557"/>
            <a:ext cx="2540319" cy="241935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50" b="1" dirty="0">
                <a:solidFill>
                  <a:srgbClr val="2563EB"/>
                </a:solidFill>
              </a:rPr>
              <a:t>クラウドプラットフォームの活用</a:t>
            </a:r>
            <a:endParaRPr lang="en-US" sz="750" dirty="0"/>
          </a:p>
        </p:txBody>
      </p:sp>
      <p:sp>
        <p:nvSpPr>
          <p:cNvPr id="119" name="Text 117"/>
          <p:cNvSpPr/>
          <p:nvPr/>
        </p:nvSpPr>
        <p:spPr>
          <a:xfrm>
            <a:off x="6343650" y="4209986"/>
            <a:ext cx="5283864" cy="209677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650" dirty="0">
                <a:solidFill>
                  <a:srgbClr val="334155"/>
                </a:solidFill>
              </a:rPr>
              <a:t>Netflix: 10万台以上のサーバで125百万時間/日の視聴需要対応</a:t>
            </a:r>
            <a:endParaRPr lang="en-US" sz="650" dirty="0"/>
          </a:p>
        </p:txBody>
      </p:sp>
      <p:sp>
        <p:nvSpPr>
          <p:cNvPr id="120" name="Shape 118"/>
          <p:cNvSpPr/>
          <p:nvPr/>
        </p:nvSpPr>
        <p:spPr>
          <a:xfrm>
            <a:off x="5600700" y="4000500"/>
            <a:ext cx="3257550" cy="742950"/>
          </a:xfrm>
          <a:prstGeom prst="roundRect">
            <a:avLst/>
          </a:prstGeom>
          <a:solidFill>
            <a:srgbClr val="FFFFFF"/>
          </a:solidFill>
          <a:ln/>
        </p:spPr>
      </p:sp>
      <p:sp>
        <p:nvSpPr>
          <p:cNvPr id="121" name="Text 119"/>
          <p:cNvSpPr/>
          <p:nvPr/>
        </p:nvSpPr>
        <p:spPr>
          <a:xfrm>
            <a:off x="5772150" y="4083939"/>
            <a:ext cx="1625804" cy="290322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1E40AF"/>
                </a:solidFill>
              </a:rPr>
              <a:t>🔮 今後の展望</a:t>
            </a:r>
            <a:endParaRPr lang="en-US" sz="900" dirty="0"/>
          </a:p>
        </p:txBody>
      </p:sp>
      <p:sp>
        <p:nvSpPr>
          <p:cNvPr id="122" name="Shape 120"/>
          <p:cNvSpPr/>
          <p:nvPr/>
        </p:nvSpPr>
        <p:spPr>
          <a:xfrm>
            <a:off x="5772150" y="4371975"/>
            <a:ext cx="1543050" cy="285750"/>
          </a:xfrm>
          <a:prstGeom prst="roundRect">
            <a:avLst/>
          </a:prstGeom>
          <a:solidFill>
            <a:srgbClr val="2563EB">
              <a:alpha val="5000"/>
            </a:srgbClr>
          </a:solidFill>
          <a:ln/>
        </p:spPr>
      </p:sp>
      <p:sp>
        <p:nvSpPr>
          <p:cNvPr id="123" name="Text 121"/>
          <p:cNvSpPr/>
          <p:nvPr/>
        </p:nvSpPr>
        <p:spPr>
          <a:xfrm>
            <a:off x="5886450" y="4401947"/>
            <a:ext cx="1106450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b="1" dirty="0">
                <a:solidFill>
                  <a:srgbClr val="2563EB"/>
                </a:solidFill>
              </a:rPr>
              <a:t>適用領域の拡大</a:t>
            </a:r>
            <a:endParaRPr lang="en-US" sz="700" dirty="0"/>
          </a:p>
        </p:txBody>
      </p:sp>
      <p:sp>
        <p:nvSpPr>
          <p:cNvPr id="124" name="Text 122"/>
          <p:cNvSpPr/>
          <p:nvPr/>
        </p:nvSpPr>
        <p:spPr>
          <a:xfrm>
            <a:off x="5886450" y="4495736"/>
            <a:ext cx="2201610" cy="209677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650" dirty="0">
                <a:solidFill>
                  <a:srgbClr val="334155"/>
                </a:solidFill>
              </a:rPr>
              <a:t>クリエイティブ領域のCOE構築</a:t>
            </a:r>
            <a:endParaRPr lang="en-US" sz="650" dirty="0"/>
          </a:p>
        </p:txBody>
      </p:sp>
      <p:sp>
        <p:nvSpPr>
          <p:cNvPr id="125" name="Shape 123"/>
          <p:cNvSpPr/>
          <p:nvPr/>
        </p:nvSpPr>
        <p:spPr>
          <a:xfrm>
            <a:off x="7372350" y="4371975"/>
            <a:ext cx="1428750" cy="285750"/>
          </a:xfrm>
          <a:prstGeom prst="roundRect">
            <a:avLst/>
          </a:prstGeom>
          <a:solidFill>
            <a:srgbClr val="2563EB">
              <a:alpha val="5000"/>
            </a:srgbClr>
          </a:solidFill>
          <a:ln/>
        </p:spPr>
      </p:sp>
      <p:sp>
        <p:nvSpPr>
          <p:cNvPr id="126" name="Text 124"/>
          <p:cNvSpPr/>
          <p:nvPr/>
        </p:nvSpPr>
        <p:spPr>
          <a:xfrm>
            <a:off x="7486650" y="4401947"/>
            <a:ext cx="1106450" cy="225806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700" b="1" dirty="0">
                <a:solidFill>
                  <a:srgbClr val="2563EB"/>
                </a:solidFill>
              </a:rPr>
              <a:t>外部連携の強化</a:t>
            </a:r>
            <a:endParaRPr lang="en-US" sz="700" dirty="0"/>
          </a:p>
        </p:txBody>
      </p:sp>
      <p:sp>
        <p:nvSpPr>
          <p:cNvPr id="127" name="Text 125"/>
          <p:cNvSpPr/>
          <p:nvPr/>
        </p:nvSpPr>
        <p:spPr>
          <a:xfrm>
            <a:off x="7486650" y="4495736"/>
            <a:ext cx="1614514" cy="209677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650" dirty="0">
                <a:solidFill>
                  <a:srgbClr val="334155"/>
                </a:solidFill>
              </a:rPr>
              <a:t>産学連携型COEの推進</a:t>
            </a:r>
            <a:endParaRPr lang="en-US" sz="650" dirty="0"/>
          </a:p>
        </p:txBody>
      </p:sp>
      <p:sp>
        <p:nvSpPr>
          <p:cNvPr id="128" name="Shape 126"/>
          <p:cNvSpPr/>
          <p:nvPr/>
        </p:nvSpPr>
        <p:spPr>
          <a:xfrm>
            <a:off x="4714875" y="4743450"/>
            <a:ext cx="4143375" cy="285750"/>
          </a:xfrm>
          <a:prstGeom prst="roundRect">
            <a:avLst/>
          </a:prstGeom>
          <a:solidFill>
            <a:srgbClr val="2563EB">
              <a:alpha val="10000"/>
            </a:srgbClr>
          </a:solidFill>
          <a:ln/>
        </p:spPr>
      </p:sp>
      <p:sp>
        <p:nvSpPr>
          <p:cNvPr id="129" name="Text 127"/>
          <p:cNvSpPr/>
          <p:nvPr/>
        </p:nvSpPr>
        <p:spPr>
          <a:xfrm>
            <a:off x="4829175" y="4785868"/>
            <a:ext cx="14451593" cy="258064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E40AF"/>
                </a:solidFill>
              </a:rPr>
              <a:t>結論：「専門知の集約」と「全社への波及」がCOE成功の鍵。日本企業もクリエイティビティに加え、データ活用・テクノロジーを取り入れた戦略的COEの構築が求められる</a:t>
            </a:r>
            <a:endParaRPr lang="en-US" sz="800" dirty="0"/>
          </a:p>
        </p:txBody>
      </p:sp>
      <p:sp>
        <p:nvSpPr>
          <p:cNvPr id="130" name="Text 128"/>
          <p:cNvSpPr/>
          <p:nvPr/>
        </p:nvSpPr>
        <p:spPr>
          <a:xfrm>
            <a:off x="285750" y="4932426"/>
            <a:ext cx="3387092" cy="193548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l" indent="0" marL="0">
              <a:buNone/>
            </a:pPr>
            <a:r>
              <a:rPr lang="en-US" sz="600" dirty="0">
                <a:solidFill>
                  <a:srgbClr val="475569"/>
                </a:solidFill>
              </a:rPr>
              <a:t>エンタメ企業COE成功事例分析 | 2025年2月</a:t>
            </a:r>
            <a:endParaRPr lang="en-US" sz="600" dirty="0"/>
          </a:p>
        </p:txBody>
      </p:sp>
      <p:sp>
        <p:nvSpPr>
          <p:cNvPr id="131" name="Text 129"/>
          <p:cNvSpPr/>
          <p:nvPr/>
        </p:nvSpPr>
        <p:spPr>
          <a:xfrm>
            <a:off x="8722766" y="4932426"/>
            <a:ext cx="135484" cy="193548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r" indent="0" marL="0">
              <a:buNone/>
            </a:pPr>
            <a:r>
              <a:rPr lang="en-US" sz="600" dirty="0">
                <a:solidFill>
                  <a:srgbClr val="475569"/>
                </a:solidFill>
              </a:rPr>
              <a:t>1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2025-03-24T03:53:46Z</dcterms:created>
  <dcterms:modified xsi:type="dcterms:W3CDTF">2025-03-24T03:53:46Z</dcterms:modified>
</cp:coreProperties>
</file>