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9144000" cy="914400"/>
          </a:xfrm>
          <a:prstGeom prst="rect">
            <a:avLst/>
          </a:prstGeom>
          <a:noFill/>
        </p:spPr>
        <p:txBody>
          <a:bodyPr wrap="none">
            <a:spAutoFit/>
          </a:bodyPr>
          <a:lstStyle/>
          <a:p>
            <a:pPr>
              <a:defRPr sz="3200" b="1">
                <a:solidFill>
                  <a:srgbClr val="2563EB"/>
                </a:solidFill>
              </a:defRPr>
            </a:pPr>
            <a:r>
              <a:t>日常に潜む物理法則：5つの興味深い現象とその科学的解説</a:t>
            </a:r>
          </a:p>
          <a:p>
            <a:pPr>
              <a:defRPr sz="1600">
                <a:solidFill>
                  <a:srgbClr val="475569"/>
                </a:solidFill>
              </a:defRPr>
            </a:pPr>
            <a:r>
              <a:t>物理現象の専門的視点からの分析と応用可能性</a:t>
            </a:r>
          </a:p>
        </p:txBody>
      </p:sp>
      <p:sp>
        <p:nvSpPr>
          <p:cNvPr id="3" name="TextBox 2"/>
          <p:cNvSpPr txBox="1"/>
          <p:nvPr/>
        </p:nvSpPr>
        <p:spPr>
          <a:xfrm>
            <a:off x="10972800" y="457200"/>
            <a:ext cx="3200400" cy="457200"/>
          </a:xfrm>
          <a:prstGeom prst="rect">
            <a:avLst/>
          </a:prstGeom>
          <a:noFill/>
        </p:spPr>
        <p:txBody>
          <a:bodyPr wrap="none">
            <a:spAutoFit/>
          </a:bodyPr>
          <a:lstStyle/>
          <a:p>
            <a:pPr algn="r">
              <a:defRPr sz="1200">
                <a:solidFill>
                  <a:srgbClr val="475569"/>
                </a:solidFill>
              </a:defRPr>
            </a:pPr>
            <a:r>
              <a:t>2025年3月22日</a:t>
            </a:r>
          </a:p>
          <a:p>
            <a:pPr algn="r">
              <a:defRPr sz="1200">
                <a:solidFill>
                  <a:srgbClr val="475569"/>
                </a:solidFill>
              </a:defRPr>
            </a:pPr>
            <a:r>
              <a:t>物理学レポート</a:t>
            </a:r>
          </a:p>
        </p:txBody>
      </p:sp>
      <p:sp>
        <p:nvSpPr>
          <p:cNvPr id="4" name="Rectangle 3"/>
          <p:cNvSpPr/>
          <p:nvPr/>
        </p:nvSpPr>
        <p:spPr>
          <a:xfrm>
            <a:off x="457200" y="1828800"/>
            <a:ext cx="8229600" cy="5486400"/>
          </a:xfrm>
          <a:prstGeom prst="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640080" y="2011680"/>
            <a:ext cx="7863840" cy="1645920"/>
          </a:xfrm>
          <a:prstGeom prst="round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914400" y="2103120"/>
            <a:ext cx="7315200" cy="274320"/>
          </a:xfrm>
          <a:prstGeom prst="rect">
            <a:avLst/>
          </a:prstGeom>
          <a:noFill/>
        </p:spPr>
        <p:txBody>
          <a:bodyPr wrap="none">
            <a:spAutoFit/>
          </a:bodyPr>
          <a:lstStyle/>
          <a:p>
            <a:pPr>
              <a:defRPr sz="1800" b="1">
                <a:solidFill>
                  <a:srgbClr val="1E40AF"/>
                </a:solidFill>
              </a:defRPr>
            </a:pPr>
            <a:r>
              <a:t>エグゼクティブサマリー</a:t>
            </a:r>
          </a:p>
        </p:txBody>
      </p:sp>
      <p:sp>
        <p:nvSpPr>
          <p:cNvPr id="7" name="TextBox 6"/>
          <p:cNvSpPr txBox="1"/>
          <p:nvPr/>
        </p:nvSpPr>
        <p:spPr>
          <a:xfrm>
            <a:off x="914400" y="2468880"/>
            <a:ext cx="7315200" cy="548640"/>
          </a:xfrm>
          <a:prstGeom prst="rect">
            <a:avLst/>
          </a:prstGeom>
          <a:noFill/>
        </p:spPr>
        <p:txBody>
          <a:bodyPr wrap="none">
            <a:spAutoFit/>
          </a:bodyPr>
          <a:lstStyle/>
          <a:p>
            <a:pPr>
              <a:defRPr sz="1400">
                <a:solidFill>
                  <a:srgbClr val="334155"/>
                </a:solidFill>
              </a:defRPr>
            </a:pPr>
            <a:r>
              <a:t>物理現象の数学的記述は単なる学術的関心を超え、産業イノベーションとビジネス競争力に直結している。</a:t>
            </a:r>
          </a:p>
          <a:p>
            <a:pPr>
              <a:defRPr sz="1400">
                <a:solidFill>
                  <a:srgbClr val="334155"/>
                </a:solidFill>
              </a:defRPr>
            </a:pPr>
            <a:r>
              <a:t>本レポートでは5つの異なる複雑さを持つ現象を分析し、それらがもたらす潜在的なビジネスチャンスと工学的応用を検討する。</a:t>
            </a:r>
          </a:p>
        </p:txBody>
      </p:sp>
      <p:sp>
        <p:nvSpPr>
          <p:cNvPr id="8" name="Rounded Rectangle 7"/>
          <p:cNvSpPr/>
          <p:nvPr/>
        </p:nvSpPr>
        <p:spPr>
          <a:xfrm>
            <a:off x="640080" y="3200400"/>
            <a:ext cx="1371600" cy="365760"/>
          </a:xfrm>
          <a:prstGeom prst="round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640080" y="3246120"/>
            <a:ext cx="1371600" cy="274320"/>
          </a:xfrm>
          <a:prstGeom prst="rect">
            <a:avLst/>
          </a:prstGeom>
          <a:noFill/>
        </p:spPr>
        <p:txBody>
          <a:bodyPr wrap="square" anchor="ctr">
            <a:spAutoFit/>
          </a:bodyPr>
          <a:lstStyle/>
          <a:p>
            <a:pPr algn="ctr">
              <a:defRPr sz="1400" b="1">
                <a:solidFill>
                  <a:srgbClr val="2563EB"/>
                </a:solidFill>
              </a:defRPr>
            </a:pPr>
            <a:r>
              <a:t>9.8 m/s²</a:t>
            </a:r>
          </a:p>
          <a:p>
            <a:pPr algn="ctr">
              <a:defRPr sz="1000">
                <a:solidFill>
                  <a:srgbClr val="475569"/>
                </a:solidFill>
              </a:defRPr>
            </a:pPr>
            <a:r>
              <a:t>地球の重力加速度</a:t>
            </a:r>
          </a:p>
        </p:txBody>
      </p:sp>
      <p:sp>
        <p:nvSpPr>
          <p:cNvPr id="10" name="Rounded Rectangle 9"/>
          <p:cNvSpPr/>
          <p:nvPr/>
        </p:nvSpPr>
        <p:spPr>
          <a:xfrm>
            <a:off x="2212848" y="3200400"/>
            <a:ext cx="1371600" cy="365760"/>
          </a:xfrm>
          <a:prstGeom prst="round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212848" y="3246120"/>
            <a:ext cx="1371600" cy="274320"/>
          </a:xfrm>
          <a:prstGeom prst="rect">
            <a:avLst/>
          </a:prstGeom>
          <a:noFill/>
        </p:spPr>
        <p:txBody>
          <a:bodyPr wrap="square" anchor="ctr">
            <a:spAutoFit/>
          </a:bodyPr>
          <a:lstStyle/>
          <a:p>
            <a:pPr algn="ctr">
              <a:defRPr sz="1400" b="1">
                <a:solidFill>
                  <a:srgbClr val="2563EB"/>
                </a:solidFill>
              </a:defRPr>
            </a:pPr>
            <a:r>
              <a:t>0.002〜0.006</a:t>
            </a:r>
          </a:p>
          <a:p>
            <a:pPr algn="ctr">
              <a:defRPr sz="1000">
                <a:solidFill>
                  <a:srgbClr val="475569"/>
                </a:solidFill>
              </a:defRPr>
            </a:pPr>
            <a:r>
              <a:t>転がり抵抗係数範囲</a:t>
            </a:r>
          </a:p>
        </p:txBody>
      </p:sp>
      <p:sp>
        <p:nvSpPr>
          <p:cNvPr id="12" name="Rounded Rectangle 11"/>
          <p:cNvSpPr/>
          <p:nvPr/>
        </p:nvSpPr>
        <p:spPr>
          <a:xfrm>
            <a:off x="3785615" y="3200400"/>
            <a:ext cx="1371600" cy="365760"/>
          </a:xfrm>
          <a:prstGeom prst="round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785615" y="3246120"/>
            <a:ext cx="1371600" cy="274320"/>
          </a:xfrm>
          <a:prstGeom prst="rect">
            <a:avLst/>
          </a:prstGeom>
          <a:noFill/>
        </p:spPr>
        <p:txBody>
          <a:bodyPr wrap="square" anchor="ctr">
            <a:spAutoFit/>
          </a:bodyPr>
          <a:lstStyle/>
          <a:p>
            <a:pPr algn="ctr">
              <a:defRPr sz="1400" b="1">
                <a:solidFill>
                  <a:srgbClr val="2563EB"/>
                </a:solidFill>
              </a:defRPr>
            </a:pPr>
            <a:r>
              <a:t>&lt;0.001g</a:t>
            </a:r>
          </a:p>
          <a:p>
            <a:pPr algn="ctr">
              <a:defRPr sz="1000">
                <a:solidFill>
                  <a:srgbClr val="475569"/>
                </a:solidFill>
              </a:defRPr>
            </a:pPr>
            <a:r>
              <a:t>シャボン玉の質量</a:t>
            </a:r>
          </a:p>
        </p:txBody>
      </p:sp>
      <p:sp>
        <p:nvSpPr>
          <p:cNvPr id="14" name="Rounded Rectangle 13"/>
          <p:cNvSpPr/>
          <p:nvPr/>
        </p:nvSpPr>
        <p:spPr>
          <a:xfrm>
            <a:off x="5358384" y="3200400"/>
            <a:ext cx="1371600" cy="365760"/>
          </a:xfrm>
          <a:prstGeom prst="round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5358384" y="3246120"/>
            <a:ext cx="1371600" cy="274320"/>
          </a:xfrm>
          <a:prstGeom prst="rect">
            <a:avLst/>
          </a:prstGeom>
          <a:noFill/>
        </p:spPr>
        <p:txBody>
          <a:bodyPr wrap="square" anchor="ctr">
            <a:spAutoFit/>
          </a:bodyPr>
          <a:lstStyle/>
          <a:p>
            <a:pPr algn="ctr">
              <a:defRPr sz="1400" b="1">
                <a:solidFill>
                  <a:srgbClr val="2563EB"/>
                </a:solidFill>
              </a:defRPr>
            </a:pPr>
            <a:r>
              <a:t>~1000</a:t>
            </a:r>
          </a:p>
          <a:p>
            <a:pPr algn="ctr">
              <a:defRPr sz="1000">
                <a:solidFill>
                  <a:srgbClr val="475569"/>
                </a:solidFill>
              </a:defRPr>
            </a:pPr>
            <a:r>
              <a:t>葉のレイノルズ数</a:t>
            </a:r>
          </a:p>
        </p:txBody>
      </p:sp>
      <p:sp>
        <p:nvSpPr>
          <p:cNvPr id="16" name="Rounded Rectangle 15"/>
          <p:cNvSpPr/>
          <p:nvPr/>
        </p:nvSpPr>
        <p:spPr>
          <a:xfrm>
            <a:off x="6931152" y="3200400"/>
            <a:ext cx="1371600" cy="365760"/>
          </a:xfrm>
          <a:prstGeom prst="round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6931152" y="3246120"/>
            <a:ext cx="1371600" cy="274320"/>
          </a:xfrm>
          <a:prstGeom prst="rect">
            <a:avLst/>
          </a:prstGeom>
          <a:noFill/>
        </p:spPr>
        <p:txBody>
          <a:bodyPr wrap="square" anchor="ctr">
            <a:spAutoFit/>
          </a:bodyPr>
          <a:lstStyle/>
          <a:p>
            <a:pPr algn="ctr">
              <a:defRPr sz="1400" b="1">
                <a:solidFill>
                  <a:srgbClr val="2563EB"/>
                </a:solidFill>
              </a:defRPr>
            </a:pPr>
            <a:r>
              <a:t>180°</a:t>
            </a:r>
          </a:p>
          <a:p>
            <a:pPr algn="ctr">
              <a:defRPr sz="1000">
                <a:solidFill>
                  <a:srgbClr val="475569"/>
                </a:solidFill>
              </a:defRPr>
            </a:pPr>
            <a:r>
              <a:t>機体反転角度</a:t>
            </a:r>
          </a:p>
        </p:txBody>
      </p:sp>
      <p:sp>
        <p:nvSpPr>
          <p:cNvPr id="18" name="Rounded Rectangle 17"/>
          <p:cNvSpPr/>
          <p:nvPr/>
        </p:nvSpPr>
        <p:spPr>
          <a:xfrm>
            <a:off x="640080" y="3749039"/>
            <a:ext cx="7863840" cy="201168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914400" y="3840480"/>
            <a:ext cx="7315200" cy="274320"/>
          </a:xfrm>
          <a:prstGeom prst="rect">
            <a:avLst/>
          </a:prstGeom>
          <a:noFill/>
        </p:spPr>
        <p:txBody>
          <a:bodyPr wrap="none">
            <a:spAutoFit/>
          </a:bodyPr>
          <a:lstStyle/>
          <a:p>
            <a:pPr>
              <a:defRPr sz="1800" b="1">
                <a:solidFill>
                  <a:srgbClr val="1E40AF"/>
                </a:solidFill>
              </a:defRPr>
            </a:pPr>
            <a:r>
              <a:t>複雑性と応用可能性の比較</a:t>
            </a:r>
          </a:p>
        </p:txBody>
      </p:sp>
      <p:sp>
        <p:nvSpPr>
          <p:cNvPr id="20" name="TextBox 19"/>
          <p:cNvSpPr txBox="1"/>
          <p:nvPr/>
        </p:nvSpPr>
        <p:spPr>
          <a:xfrm>
            <a:off x="914400" y="4206240"/>
            <a:ext cx="1188720" cy="274320"/>
          </a:xfrm>
          <a:prstGeom prst="rect">
            <a:avLst/>
          </a:prstGeom>
          <a:noFill/>
        </p:spPr>
        <p:txBody>
          <a:bodyPr wrap="none">
            <a:spAutoFit/>
          </a:bodyPr>
          <a:lstStyle/>
          <a:p>
            <a:pPr algn="l">
              <a:defRPr sz="1200" b="1">
                <a:solidFill>
                  <a:srgbClr val="475569"/>
                </a:solidFill>
              </a:defRPr>
            </a:pPr>
            <a:r>
              <a:t>指標</a:t>
            </a:r>
          </a:p>
        </p:txBody>
      </p:sp>
      <p:sp>
        <p:nvSpPr>
          <p:cNvPr id="21" name="TextBox 20"/>
          <p:cNvSpPr txBox="1"/>
          <p:nvPr/>
        </p:nvSpPr>
        <p:spPr>
          <a:xfrm>
            <a:off x="2194560" y="4206240"/>
            <a:ext cx="1188720" cy="274320"/>
          </a:xfrm>
          <a:prstGeom prst="rect">
            <a:avLst/>
          </a:prstGeom>
          <a:noFill/>
        </p:spPr>
        <p:txBody>
          <a:bodyPr wrap="none">
            <a:spAutoFit/>
          </a:bodyPr>
          <a:lstStyle/>
          <a:p>
            <a:pPr algn="ctr">
              <a:defRPr sz="1200" b="1">
                <a:solidFill>
                  <a:srgbClr val="475569"/>
                </a:solidFill>
              </a:defRPr>
            </a:pPr>
            <a:r>
              <a:t>重力加速度</a:t>
            </a:r>
          </a:p>
        </p:txBody>
      </p:sp>
      <p:sp>
        <p:nvSpPr>
          <p:cNvPr id="22" name="TextBox 21"/>
          <p:cNvSpPr txBox="1"/>
          <p:nvPr/>
        </p:nvSpPr>
        <p:spPr>
          <a:xfrm>
            <a:off x="3474720" y="4206240"/>
            <a:ext cx="1188720" cy="274320"/>
          </a:xfrm>
          <a:prstGeom prst="rect">
            <a:avLst/>
          </a:prstGeom>
          <a:noFill/>
        </p:spPr>
        <p:txBody>
          <a:bodyPr wrap="none">
            <a:spAutoFit/>
          </a:bodyPr>
          <a:lstStyle/>
          <a:p>
            <a:pPr algn="ctr">
              <a:defRPr sz="1200" b="1">
                <a:solidFill>
                  <a:srgbClr val="475569"/>
                </a:solidFill>
              </a:defRPr>
            </a:pPr>
            <a:r>
              <a:t>タイヤ抵抗</a:t>
            </a:r>
          </a:p>
        </p:txBody>
      </p:sp>
      <p:sp>
        <p:nvSpPr>
          <p:cNvPr id="23" name="TextBox 22"/>
          <p:cNvSpPr txBox="1"/>
          <p:nvPr/>
        </p:nvSpPr>
        <p:spPr>
          <a:xfrm>
            <a:off x="4754879" y="4206240"/>
            <a:ext cx="1188720" cy="274320"/>
          </a:xfrm>
          <a:prstGeom prst="rect">
            <a:avLst/>
          </a:prstGeom>
          <a:noFill/>
        </p:spPr>
        <p:txBody>
          <a:bodyPr wrap="none">
            <a:spAutoFit/>
          </a:bodyPr>
          <a:lstStyle/>
          <a:p>
            <a:pPr algn="ctr">
              <a:defRPr sz="1200" b="1">
                <a:solidFill>
                  <a:srgbClr val="475569"/>
                </a:solidFill>
              </a:defRPr>
            </a:pPr>
            <a:r>
              <a:t>シャボン玉</a:t>
            </a:r>
          </a:p>
        </p:txBody>
      </p:sp>
      <p:sp>
        <p:nvSpPr>
          <p:cNvPr id="24" name="TextBox 23"/>
          <p:cNvSpPr txBox="1"/>
          <p:nvPr/>
        </p:nvSpPr>
        <p:spPr>
          <a:xfrm>
            <a:off x="6035040" y="4206240"/>
            <a:ext cx="1188720" cy="274320"/>
          </a:xfrm>
          <a:prstGeom prst="rect">
            <a:avLst/>
          </a:prstGeom>
          <a:noFill/>
        </p:spPr>
        <p:txBody>
          <a:bodyPr wrap="none">
            <a:spAutoFit/>
          </a:bodyPr>
          <a:lstStyle/>
          <a:p>
            <a:pPr algn="ctr">
              <a:defRPr sz="1200" b="1">
                <a:solidFill>
                  <a:srgbClr val="475569"/>
                </a:solidFill>
              </a:defRPr>
            </a:pPr>
            <a:r>
              <a:t>葉の落下</a:t>
            </a:r>
          </a:p>
        </p:txBody>
      </p:sp>
      <p:sp>
        <p:nvSpPr>
          <p:cNvPr id="25" name="TextBox 24"/>
          <p:cNvSpPr txBox="1"/>
          <p:nvPr/>
        </p:nvSpPr>
        <p:spPr>
          <a:xfrm>
            <a:off x="7315200" y="4206240"/>
            <a:ext cx="1188720" cy="274320"/>
          </a:xfrm>
          <a:prstGeom prst="rect">
            <a:avLst/>
          </a:prstGeom>
          <a:noFill/>
        </p:spPr>
        <p:txBody>
          <a:bodyPr wrap="none">
            <a:spAutoFit/>
          </a:bodyPr>
          <a:lstStyle/>
          <a:p>
            <a:pPr algn="ctr">
              <a:defRPr sz="1200" b="1">
                <a:solidFill>
                  <a:srgbClr val="475569"/>
                </a:solidFill>
              </a:defRPr>
            </a:pPr>
            <a:r>
              <a:t>背面飛行</a:t>
            </a:r>
          </a:p>
        </p:txBody>
      </p:sp>
      <p:sp>
        <p:nvSpPr>
          <p:cNvPr id="26" name="TextBox 25"/>
          <p:cNvSpPr txBox="1"/>
          <p:nvPr/>
        </p:nvSpPr>
        <p:spPr>
          <a:xfrm>
            <a:off x="914400" y="4572000"/>
            <a:ext cx="1188720" cy="274320"/>
          </a:xfrm>
          <a:prstGeom prst="rect">
            <a:avLst/>
          </a:prstGeom>
          <a:noFill/>
        </p:spPr>
        <p:txBody>
          <a:bodyPr wrap="none">
            <a:spAutoFit/>
          </a:bodyPr>
          <a:lstStyle/>
          <a:p>
            <a:pPr algn="l">
              <a:defRPr sz="1200" b="1">
                <a:solidFill>
                  <a:srgbClr val="334155"/>
                </a:solidFill>
              </a:defRPr>
            </a:pPr>
            <a:r>
              <a:t>数学的複雑性</a:t>
            </a:r>
          </a:p>
        </p:txBody>
      </p:sp>
      <p:sp>
        <p:nvSpPr>
          <p:cNvPr id="27" name="TextBox 26"/>
          <p:cNvSpPr txBox="1"/>
          <p:nvPr/>
        </p:nvSpPr>
        <p:spPr>
          <a:xfrm>
            <a:off x="2194560" y="4572000"/>
            <a:ext cx="1188720" cy="274320"/>
          </a:xfrm>
          <a:prstGeom prst="rect">
            <a:avLst/>
          </a:prstGeom>
          <a:noFill/>
        </p:spPr>
        <p:txBody>
          <a:bodyPr wrap="none">
            <a:spAutoFit/>
          </a:bodyPr>
          <a:lstStyle/>
          <a:p>
            <a:pPr algn="ctr">
              <a:defRPr sz="1200">
                <a:solidFill>
                  <a:srgbClr val="334155"/>
                </a:solidFill>
              </a:defRPr>
            </a:pPr>
            <a:r>
              <a:t>低</a:t>
            </a:r>
          </a:p>
        </p:txBody>
      </p:sp>
      <p:sp>
        <p:nvSpPr>
          <p:cNvPr id="28" name="TextBox 27"/>
          <p:cNvSpPr txBox="1"/>
          <p:nvPr/>
        </p:nvSpPr>
        <p:spPr>
          <a:xfrm>
            <a:off x="3474720" y="4572000"/>
            <a:ext cx="1188720" cy="274320"/>
          </a:xfrm>
          <a:prstGeom prst="rect">
            <a:avLst/>
          </a:prstGeom>
          <a:noFill/>
        </p:spPr>
        <p:txBody>
          <a:bodyPr wrap="none">
            <a:spAutoFit/>
          </a:bodyPr>
          <a:lstStyle/>
          <a:p>
            <a:pPr algn="ctr">
              <a:defRPr sz="1200">
                <a:solidFill>
                  <a:srgbClr val="334155"/>
                </a:solidFill>
              </a:defRPr>
            </a:pPr>
            <a:r>
              <a:t>中</a:t>
            </a:r>
          </a:p>
        </p:txBody>
      </p:sp>
      <p:sp>
        <p:nvSpPr>
          <p:cNvPr id="29" name="TextBox 28"/>
          <p:cNvSpPr txBox="1"/>
          <p:nvPr/>
        </p:nvSpPr>
        <p:spPr>
          <a:xfrm>
            <a:off x="4754879" y="4572000"/>
            <a:ext cx="1188720" cy="274320"/>
          </a:xfrm>
          <a:prstGeom prst="rect">
            <a:avLst/>
          </a:prstGeom>
          <a:noFill/>
        </p:spPr>
        <p:txBody>
          <a:bodyPr wrap="none">
            <a:spAutoFit/>
          </a:bodyPr>
          <a:lstStyle/>
          <a:p>
            <a:pPr algn="ctr">
              <a:defRPr sz="1200">
                <a:solidFill>
                  <a:srgbClr val="334155"/>
                </a:solidFill>
              </a:defRPr>
            </a:pPr>
            <a:r>
              <a:t>高</a:t>
            </a:r>
          </a:p>
        </p:txBody>
      </p:sp>
      <p:sp>
        <p:nvSpPr>
          <p:cNvPr id="30" name="TextBox 29"/>
          <p:cNvSpPr txBox="1"/>
          <p:nvPr/>
        </p:nvSpPr>
        <p:spPr>
          <a:xfrm>
            <a:off x="6035040" y="4572000"/>
            <a:ext cx="1188720" cy="274320"/>
          </a:xfrm>
          <a:prstGeom prst="rect">
            <a:avLst/>
          </a:prstGeom>
          <a:noFill/>
        </p:spPr>
        <p:txBody>
          <a:bodyPr wrap="none">
            <a:spAutoFit/>
          </a:bodyPr>
          <a:lstStyle/>
          <a:p>
            <a:pPr algn="ctr">
              <a:defRPr sz="1200">
                <a:solidFill>
                  <a:srgbClr val="334155"/>
                </a:solidFill>
              </a:defRPr>
            </a:pPr>
            <a:r>
              <a:t>高</a:t>
            </a:r>
          </a:p>
        </p:txBody>
      </p:sp>
      <p:sp>
        <p:nvSpPr>
          <p:cNvPr id="31" name="TextBox 30"/>
          <p:cNvSpPr txBox="1"/>
          <p:nvPr/>
        </p:nvSpPr>
        <p:spPr>
          <a:xfrm>
            <a:off x="7315200" y="4572000"/>
            <a:ext cx="1188720" cy="274320"/>
          </a:xfrm>
          <a:prstGeom prst="rect">
            <a:avLst/>
          </a:prstGeom>
          <a:noFill/>
        </p:spPr>
        <p:txBody>
          <a:bodyPr wrap="none">
            <a:spAutoFit/>
          </a:bodyPr>
          <a:lstStyle/>
          <a:p>
            <a:pPr algn="ctr">
              <a:defRPr sz="1200">
                <a:solidFill>
                  <a:srgbClr val="334155"/>
                </a:solidFill>
              </a:defRPr>
            </a:pPr>
            <a:r>
              <a:t>中</a:t>
            </a:r>
          </a:p>
        </p:txBody>
      </p:sp>
      <p:sp>
        <p:nvSpPr>
          <p:cNvPr id="32" name="TextBox 31"/>
          <p:cNvSpPr txBox="1"/>
          <p:nvPr/>
        </p:nvSpPr>
        <p:spPr>
          <a:xfrm>
            <a:off x="914400" y="4846320"/>
            <a:ext cx="1188720" cy="274320"/>
          </a:xfrm>
          <a:prstGeom prst="rect">
            <a:avLst/>
          </a:prstGeom>
          <a:noFill/>
        </p:spPr>
        <p:txBody>
          <a:bodyPr wrap="none">
            <a:spAutoFit/>
          </a:bodyPr>
          <a:lstStyle/>
          <a:p>
            <a:pPr algn="l">
              <a:defRPr sz="1200" b="1">
                <a:solidFill>
                  <a:srgbClr val="334155"/>
                </a:solidFill>
              </a:defRPr>
            </a:pPr>
            <a:r>
              <a:t>日常での観察頻度</a:t>
            </a:r>
          </a:p>
        </p:txBody>
      </p:sp>
      <p:sp>
        <p:nvSpPr>
          <p:cNvPr id="33" name="TextBox 32"/>
          <p:cNvSpPr txBox="1"/>
          <p:nvPr/>
        </p:nvSpPr>
        <p:spPr>
          <a:xfrm>
            <a:off x="2194560" y="4846320"/>
            <a:ext cx="1188720" cy="274320"/>
          </a:xfrm>
          <a:prstGeom prst="rect">
            <a:avLst/>
          </a:prstGeom>
          <a:noFill/>
        </p:spPr>
        <p:txBody>
          <a:bodyPr wrap="none">
            <a:spAutoFit/>
          </a:bodyPr>
          <a:lstStyle/>
          <a:p>
            <a:pPr algn="ctr">
              <a:defRPr sz="1200">
                <a:solidFill>
                  <a:srgbClr val="334155"/>
                </a:solidFill>
              </a:defRPr>
            </a:pPr>
            <a:r>
              <a:t>高</a:t>
            </a:r>
          </a:p>
        </p:txBody>
      </p:sp>
      <p:sp>
        <p:nvSpPr>
          <p:cNvPr id="34" name="TextBox 33"/>
          <p:cNvSpPr txBox="1"/>
          <p:nvPr/>
        </p:nvSpPr>
        <p:spPr>
          <a:xfrm>
            <a:off x="3474720" y="4846320"/>
            <a:ext cx="1188720" cy="274320"/>
          </a:xfrm>
          <a:prstGeom prst="rect">
            <a:avLst/>
          </a:prstGeom>
          <a:noFill/>
        </p:spPr>
        <p:txBody>
          <a:bodyPr wrap="none">
            <a:spAutoFit/>
          </a:bodyPr>
          <a:lstStyle/>
          <a:p>
            <a:pPr algn="ctr">
              <a:defRPr sz="1200">
                <a:solidFill>
                  <a:srgbClr val="334155"/>
                </a:solidFill>
              </a:defRPr>
            </a:pPr>
            <a:r>
              <a:t>高</a:t>
            </a:r>
          </a:p>
        </p:txBody>
      </p:sp>
      <p:sp>
        <p:nvSpPr>
          <p:cNvPr id="35" name="TextBox 34"/>
          <p:cNvSpPr txBox="1"/>
          <p:nvPr/>
        </p:nvSpPr>
        <p:spPr>
          <a:xfrm>
            <a:off x="4754879" y="4846320"/>
            <a:ext cx="1188720" cy="274320"/>
          </a:xfrm>
          <a:prstGeom prst="rect">
            <a:avLst/>
          </a:prstGeom>
          <a:noFill/>
        </p:spPr>
        <p:txBody>
          <a:bodyPr wrap="none">
            <a:spAutoFit/>
          </a:bodyPr>
          <a:lstStyle/>
          <a:p>
            <a:pPr algn="ctr">
              <a:defRPr sz="1200">
                <a:solidFill>
                  <a:srgbClr val="334155"/>
                </a:solidFill>
              </a:defRPr>
            </a:pPr>
            <a:r>
              <a:t>中</a:t>
            </a:r>
          </a:p>
        </p:txBody>
      </p:sp>
      <p:sp>
        <p:nvSpPr>
          <p:cNvPr id="36" name="TextBox 35"/>
          <p:cNvSpPr txBox="1"/>
          <p:nvPr/>
        </p:nvSpPr>
        <p:spPr>
          <a:xfrm>
            <a:off x="6035040" y="4846320"/>
            <a:ext cx="1188720" cy="274320"/>
          </a:xfrm>
          <a:prstGeom prst="rect">
            <a:avLst/>
          </a:prstGeom>
          <a:noFill/>
        </p:spPr>
        <p:txBody>
          <a:bodyPr wrap="none">
            <a:spAutoFit/>
          </a:bodyPr>
          <a:lstStyle/>
          <a:p>
            <a:pPr algn="ctr">
              <a:defRPr sz="1200">
                <a:solidFill>
                  <a:srgbClr val="334155"/>
                </a:solidFill>
              </a:defRPr>
            </a:pPr>
            <a:r>
              <a:t>高</a:t>
            </a:r>
          </a:p>
        </p:txBody>
      </p:sp>
      <p:sp>
        <p:nvSpPr>
          <p:cNvPr id="37" name="TextBox 36"/>
          <p:cNvSpPr txBox="1"/>
          <p:nvPr/>
        </p:nvSpPr>
        <p:spPr>
          <a:xfrm>
            <a:off x="7315200" y="4846320"/>
            <a:ext cx="1188720" cy="274320"/>
          </a:xfrm>
          <a:prstGeom prst="rect">
            <a:avLst/>
          </a:prstGeom>
          <a:noFill/>
        </p:spPr>
        <p:txBody>
          <a:bodyPr wrap="none">
            <a:spAutoFit/>
          </a:bodyPr>
          <a:lstStyle/>
          <a:p>
            <a:pPr algn="ctr">
              <a:defRPr sz="1200">
                <a:solidFill>
                  <a:srgbClr val="334155"/>
                </a:solidFill>
              </a:defRPr>
            </a:pPr>
            <a:r>
              <a:t>低</a:t>
            </a:r>
          </a:p>
        </p:txBody>
      </p:sp>
      <p:sp>
        <p:nvSpPr>
          <p:cNvPr id="38" name="TextBox 37"/>
          <p:cNvSpPr txBox="1"/>
          <p:nvPr/>
        </p:nvSpPr>
        <p:spPr>
          <a:xfrm>
            <a:off x="914400" y="5120640"/>
            <a:ext cx="1188720" cy="274320"/>
          </a:xfrm>
          <a:prstGeom prst="rect">
            <a:avLst/>
          </a:prstGeom>
          <a:noFill/>
        </p:spPr>
        <p:txBody>
          <a:bodyPr wrap="none">
            <a:spAutoFit/>
          </a:bodyPr>
          <a:lstStyle/>
          <a:p>
            <a:pPr algn="l">
              <a:defRPr sz="1200" b="1">
                <a:solidFill>
                  <a:srgbClr val="334155"/>
                </a:solidFill>
              </a:defRPr>
            </a:pPr>
            <a:r>
              <a:t>産業応用可能性</a:t>
            </a:r>
          </a:p>
        </p:txBody>
      </p:sp>
      <p:sp>
        <p:nvSpPr>
          <p:cNvPr id="39" name="TextBox 38"/>
          <p:cNvSpPr txBox="1"/>
          <p:nvPr/>
        </p:nvSpPr>
        <p:spPr>
          <a:xfrm>
            <a:off x="2194560" y="5120640"/>
            <a:ext cx="1188720" cy="274320"/>
          </a:xfrm>
          <a:prstGeom prst="rect">
            <a:avLst/>
          </a:prstGeom>
          <a:noFill/>
        </p:spPr>
        <p:txBody>
          <a:bodyPr wrap="none">
            <a:spAutoFit/>
          </a:bodyPr>
          <a:lstStyle/>
          <a:p>
            <a:pPr algn="ctr">
              <a:defRPr sz="1200">
                <a:solidFill>
                  <a:srgbClr val="334155"/>
                </a:solidFill>
              </a:defRPr>
            </a:pPr>
            <a:r>
              <a:t>高</a:t>
            </a:r>
          </a:p>
        </p:txBody>
      </p:sp>
      <p:sp>
        <p:nvSpPr>
          <p:cNvPr id="40" name="TextBox 39"/>
          <p:cNvSpPr txBox="1"/>
          <p:nvPr/>
        </p:nvSpPr>
        <p:spPr>
          <a:xfrm>
            <a:off x="3474720" y="5120640"/>
            <a:ext cx="1188720" cy="274320"/>
          </a:xfrm>
          <a:prstGeom prst="rect">
            <a:avLst/>
          </a:prstGeom>
          <a:noFill/>
        </p:spPr>
        <p:txBody>
          <a:bodyPr wrap="none">
            <a:spAutoFit/>
          </a:bodyPr>
          <a:lstStyle/>
          <a:p>
            <a:pPr algn="ctr">
              <a:defRPr sz="1200">
                <a:solidFill>
                  <a:srgbClr val="334155"/>
                </a:solidFill>
              </a:defRPr>
            </a:pPr>
            <a:r>
              <a:t>高</a:t>
            </a:r>
          </a:p>
        </p:txBody>
      </p:sp>
      <p:sp>
        <p:nvSpPr>
          <p:cNvPr id="41" name="TextBox 40"/>
          <p:cNvSpPr txBox="1"/>
          <p:nvPr/>
        </p:nvSpPr>
        <p:spPr>
          <a:xfrm>
            <a:off x="4754879" y="5120640"/>
            <a:ext cx="1188720" cy="274320"/>
          </a:xfrm>
          <a:prstGeom prst="rect">
            <a:avLst/>
          </a:prstGeom>
          <a:noFill/>
        </p:spPr>
        <p:txBody>
          <a:bodyPr wrap="none">
            <a:spAutoFit/>
          </a:bodyPr>
          <a:lstStyle/>
          <a:p>
            <a:pPr algn="ctr">
              <a:defRPr sz="1200">
                <a:solidFill>
                  <a:srgbClr val="334155"/>
                </a:solidFill>
              </a:defRPr>
            </a:pPr>
            <a:r>
              <a:t>低</a:t>
            </a:r>
          </a:p>
        </p:txBody>
      </p:sp>
      <p:sp>
        <p:nvSpPr>
          <p:cNvPr id="42" name="TextBox 41"/>
          <p:cNvSpPr txBox="1"/>
          <p:nvPr/>
        </p:nvSpPr>
        <p:spPr>
          <a:xfrm>
            <a:off x="6035040" y="5120640"/>
            <a:ext cx="1188720" cy="274320"/>
          </a:xfrm>
          <a:prstGeom prst="rect">
            <a:avLst/>
          </a:prstGeom>
          <a:noFill/>
        </p:spPr>
        <p:txBody>
          <a:bodyPr wrap="none">
            <a:spAutoFit/>
          </a:bodyPr>
          <a:lstStyle/>
          <a:p>
            <a:pPr algn="ctr">
              <a:defRPr sz="1200">
                <a:solidFill>
                  <a:srgbClr val="334155"/>
                </a:solidFill>
              </a:defRPr>
            </a:pPr>
            <a:r>
              <a:t>中</a:t>
            </a:r>
          </a:p>
        </p:txBody>
      </p:sp>
      <p:sp>
        <p:nvSpPr>
          <p:cNvPr id="43" name="TextBox 42"/>
          <p:cNvSpPr txBox="1"/>
          <p:nvPr/>
        </p:nvSpPr>
        <p:spPr>
          <a:xfrm>
            <a:off x="7315200" y="5120640"/>
            <a:ext cx="1188720" cy="274320"/>
          </a:xfrm>
          <a:prstGeom prst="rect">
            <a:avLst/>
          </a:prstGeom>
          <a:noFill/>
        </p:spPr>
        <p:txBody>
          <a:bodyPr wrap="none">
            <a:spAutoFit/>
          </a:bodyPr>
          <a:lstStyle/>
          <a:p>
            <a:pPr algn="ctr">
              <a:defRPr sz="1200">
                <a:solidFill>
                  <a:srgbClr val="334155"/>
                </a:solidFill>
              </a:defRPr>
            </a:pPr>
            <a:r>
              <a:t>高</a:t>
            </a:r>
          </a:p>
        </p:txBody>
      </p:sp>
      <p:sp>
        <p:nvSpPr>
          <p:cNvPr id="44" name="Rounded Rectangle 43"/>
          <p:cNvSpPr/>
          <p:nvPr/>
        </p:nvSpPr>
        <p:spPr>
          <a:xfrm>
            <a:off x="640080" y="5852160"/>
            <a:ext cx="7863840" cy="137160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914400" y="5943600"/>
            <a:ext cx="7315200" cy="274320"/>
          </a:xfrm>
          <a:prstGeom prst="rect">
            <a:avLst/>
          </a:prstGeom>
          <a:noFill/>
        </p:spPr>
        <p:txBody>
          <a:bodyPr wrap="none">
            <a:spAutoFit/>
          </a:bodyPr>
          <a:lstStyle/>
          <a:p>
            <a:pPr>
              <a:defRPr sz="1800" b="1">
                <a:solidFill>
                  <a:srgbClr val="1E40AF"/>
                </a:solidFill>
              </a:defRPr>
            </a:pPr>
            <a:r>
              <a:t>応用開発の市場展開予測</a:t>
            </a:r>
          </a:p>
        </p:txBody>
      </p:sp>
      <p:sp>
        <p:nvSpPr>
          <p:cNvPr id="46" name="TextBox 45"/>
          <p:cNvSpPr txBox="1"/>
          <p:nvPr/>
        </p:nvSpPr>
        <p:spPr>
          <a:xfrm>
            <a:off x="1371600" y="6309360"/>
            <a:ext cx="1371600" cy="274320"/>
          </a:xfrm>
          <a:prstGeom prst="rect">
            <a:avLst/>
          </a:prstGeom>
          <a:noFill/>
        </p:spPr>
        <p:txBody>
          <a:bodyPr wrap="none">
            <a:spAutoFit/>
          </a:bodyPr>
          <a:lstStyle/>
          <a:p>
            <a:pPr>
              <a:defRPr sz="1200" b="1">
                <a:solidFill>
                  <a:srgbClr val="2563EB"/>
                </a:solidFill>
              </a:defRPr>
            </a:pPr>
            <a:r>
              <a:t>2025-2026</a:t>
            </a:r>
          </a:p>
        </p:txBody>
      </p:sp>
      <p:sp>
        <p:nvSpPr>
          <p:cNvPr id="47" name="TextBox 46"/>
          <p:cNvSpPr txBox="1"/>
          <p:nvPr/>
        </p:nvSpPr>
        <p:spPr>
          <a:xfrm>
            <a:off x="2743200" y="6309360"/>
            <a:ext cx="5486400" cy="274320"/>
          </a:xfrm>
          <a:prstGeom prst="rect">
            <a:avLst/>
          </a:prstGeom>
          <a:noFill/>
        </p:spPr>
        <p:txBody>
          <a:bodyPr wrap="none">
            <a:spAutoFit/>
          </a:bodyPr>
          <a:lstStyle/>
          <a:p>
            <a:pPr>
              <a:defRPr sz="1200">
                <a:solidFill>
                  <a:srgbClr val="334155"/>
                </a:solidFill>
              </a:defRPr>
            </a:pPr>
            <a:r>
              <a:t>転がり抵抗の最適化による次世代モビリティの効率化（20%エネルギー削減）</a:t>
            </a:r>
          </a:p>
        </p:txBody>
      </p:sp>
      <p:sp>
        <p:nvSpPr>
          <p:cNvPr id="48" name="Oval 47"/>
          <p:cNvSpPr/>
          <p:nvPr/>
        </p:nvSpPr>
        <p:spPr>
          <a:xfrm>
            <a:off x="1097280" y="6355080"/>
            <a:ext cx="137160" cy="137160"/>
          </a:xfrm>
          <a:prstGeom prst="ellipse">
            <a:avLst/>
          </a:prstGeom>
          <a:solidFill>
            <a:srgbClr val="2563EB"/>
          </a:solidFill>
          <a:ln>
            <a:solidFill>
              <a:srgbClr val="2563E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1371600" y="6583680"/>
            <a:ext cx="1371600" cy="274320"/>
          </a:xfrm>
          <a:prstGeom prst="rect">
            <a:avLst/>
          </a:prstGeom>
          <a:noFill/>
        </p:spPr>
        <p:txBody>
          <a:bodyPr wrap="none">
            <a:spAutoFit/>
          </a:bodyPr>
          <a:lstStyle/>
          <a:p>
            <a:pPr>
              <a:defRPr sz="1200" b="1">
                <a:solidFill>
                  <a:srgbClr val="2563EB"/>
                </a:solidFill>
              </a:defRPr>
            </a:pPr>
            <a:r>
              <a:t>2026-2028</a:t>
            </a:r>
          </a:p>
        </p:txBody>
      </p:sp>
      <p:sp>
        <p:nvSpPr>
          <p:cNvPr id="50" name="TextBox 49"/>
          <p:cNvSpPr txBox="1"/>
          <p:nvPr/>
        </p:nvSpPr>
        <p:spPr>
          <a:xfrm>
            <a:off x="2743200" y="6583680"/>
            <a:ext cx="5486400" cy="274320"/>
          </a:xfrm>
          <a:prstGeom prst="rect">
            <a:avLst/>
          </a:prstGeom>
          <a:noFill/>
        </p:spPr>
        <p:txBody>
          <a:bodyPr wrap="none">
            <a:spAutoFit/>
          </a:bodyPr>
          <a:lstStyle/>
          <a:p>
            <a:pPr>
              <a:defRPr sz="1200">
                <a:solidFill>
                  <a:srgbClr val="334155"/>
                </a:solidFill>
              </a:defRPr>
            </a:pPr>
            <a:r>
              <a:t>落下運動の空気力学的特性を応用した新素材・デバイス設計フレームワークの確立</a:t>
            </a:r>
          </a:p>
        </p:txBody>
      </p:sp>
      <p:sp>
        <p:nvSpPr>
          <p:cNvPr id="51" name="Oval 50"/>
          <p:cNvSpPr/>
          <p:nvPr/>
        </p:nvSpPr>
        <p:spPr>
          <a:xfrm>
            <a:off x="1097280" y="6629400"/>
            <a:ext cx="137160" cy="137160"/>
          </a:xfrm>
          <a:prstGeom prst="ellipse">
            <a:avLst/>
          </a:prstGeom>
          <a:solidFill>
            <a:srgbClr val="2563EB"/>
          </a:solidFill>
          <a:ln>
            <a:solidFill>
              <a:srgbClr val="2563E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1371600" y="6858000"/>
            <a:ext cx="1371600" cy="274320"/>
          </a:xfrm>
          <a:prstGeom prst="rect">
            <a:avLst/>
          </a:prstGeom>
          <a:noFill/>
        </p:spPr>
        <p:txBody>
          <a:bodyPr wrap="none">
            <a:spAutoFit/>
          </a:bodyPr>
          <a:lstStyle/>
          <a:p>
            <a:pPr>
              <a:defRPr sz="1200" b="1">
                <a:solidFill>
                  <a:srgbClr val="2563EB"/>
                </a:solidFill>
              </a:defRPr>
            </a:pPr>
            <a:r>
              <a:t>2028-2030</a:t>
            </a:r>
          </a:p>
        </p:txBody>
      </p:sp>
      <p:sp>
        <p:nvSpPr>
          <p:cNvPr id="53" name="TextBox 52"/>
          <p:cNvSpPr txBox="1"/>
          <p:nvPr/>
        </p:nvSpPr>
        <p:spPr>
          <a:xfrm>
            <a:off x="2743200" y="6858000"/>
            <a:ext cx="5486400" cy="274320"/>
          </a:xfrm>
          <a:prstGeom prst="rect">
            <a:avLst/>
          </a:prstGeom>
          <a:noFill/>
        </p:spPr>
        <p:txBody>
          <a:bodyPr wrap="none">
            <a:spAutoFit/>
          </a:bodyPr>
          <a:lstStyle/>
          <a:p>
            <a:pPr>
              <a:defRPr sz="1200">
                <a:solidFill>
                  <a:srgbClr val="334155"/>
                </a:solidFill>
              </a:defRPr>
            </a:pPr>
            <a:r>
              <a:t>飛行力学の高度シミュレーションによる次世代航空機の設計革新と市場拡大</a:t>
            </a:r>
          </a:p>
        </p:txBody>
      </p:sp>
      <p:sp>
        <p:nvSpPr>
          <p:cNvPr id="54" name="Oval 53"/>
          <p:cNvSpPr/>
          <p:nvPr/>
        </p:nvSpPr>
        <p:spPr>
          <a:xfrm>
            <a:off x="1097280" y="6903720"/>
            <a:ext cx="137160" cy="137160"/>
          </a:xfrm>
          <a:prstGeom prst="ellipse">
            <a:avLst/>
          </a:prstGeom>
          <a:solidFill>
            <a:srgbClr val="2563EB"/>
          </a:solidFill>
          <a:ln>
            <a:solidFill>
              <a:srgbClr val="2563E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ectangle 54"/>
          <p:cNvSpPr/>
          <p:nvPr/>
        </p:nvSpPr>
        <p:spPr>
          <a:xfrm>
            <a:off x="8961120" y="1828800"/>
            <a:ext cx="5212080" cy="5486400"/>
          </a:xfrm>
          <a:prstGeom prst="rect">
            <a:avLst/>
          </a:prstGeom>
          <a:solidFill>
            <a:srgbClr val="F1F5F9"/>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Rounded Rectangle 55"/>
          <p:cNvSpPr/>
          <p:nvPr/>
        </p:nvSpPr>
        <p:spPr>
          <a:xfrm>
            <a:off x="9144000" y="2011680"/>
            <a:ext cx="4846320" cy="96012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Rectangle 56"/>
          <p:cNvSpPr/>
          <p:nvPr/>
        </p:nvSpPr>
        <p:spPr>
          <a:xfrm>
            <a:off x="9144000" y="2011680"/>
            <a:ext cx="4846320" cy="274320"/>
          </a:xfrm>
          <a:prstGeom prst="rect">
            <a:avLst/>
          </a:prstGeom>
          <a:solidFill>
            <a:srgbClr val="FFFFFF"/>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9326880" y="2011680"/>
            <a:ext cx="3657600" cy="274320"/>
          </a:xfrm>
          <a:prstGeom prst="rect">
            <a:avLst/>
          </a:prstGeom>
          <a:noFill/>
        </p:spPr>
        <p:txBody>
          <a:bodyPr wrap="none">
            <a:spAutoFit/>
          </a:bodyPr>
          <a:lstStyle/>
          <a:p>
            <a:pPr>
              <a:defRPr sz="1400" b="1">
                <a:solidFill>
                  <a:srgbClr val="1E40AF"/>
                </a:solidFill>
              </a:defRPr>
            </a:pPr>
            <a:r>
              <a:t>重力加速度と自由落下運動</a:t>
            </a:r>
          </a:p>
        </p:txBody>
      </p:sp>
      <p:sp>
        <p:nvSpPr>
          <p:cNvPr id="59" name="Rounded Rectangle 58"/>
          <p:cNvSpPr/>
          <p:nvPr/>
        </p:nvSpPr>
        <p:spPr>
          <a:xfrm>
            <a:off x="13075920" y="2039112"/>
            <a:ext cx="822960" cy="182880"/>
          </a:xfrm>
          <a:prstGeom prst="roundRect">
            <a:avLst/>
          </a:prstGeom>
          <a:solidFill>
            <a:srgbClr val="10B981"/>
          </a:solidFill>
          <a:ln>
            <a:solidFill>
              <a:srgbClr val="10B98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13075920" y="2039112"/>
            <a:ext cx="822960" cy="182880"/>
          </a:xfrm>
          <a:prstGeom prst="rect">
            <a:avLst/>
          </a:prstGeom>
          <a:noFill/>
        </p:spPr>
        <p:txBody>
          <a:bodyPr wrap="none">
            <a:spAutoFit/>
          </a:bodyPr>
          <a:lstStyle/>
          <a:p>
            <a:pPr algn="ctr">
              <a:defRPr sz="900">
                <a:solidFill>
                  <a:srgbClr val="FFFFFF"/>
                </a:solidFill>
              </a:defRPr>
            </a:pPr>
            <a:r>
              <a:t>複雑性: 低</a:t>
            </a:r>
          </a:p>
        </p:txBody>
      </p:sp>
      <p:sp>
        <p:nvSpPr>
          <p:cNvPr id="61" name="Rounded Rectangle 60"/>
          <p:cNvSpPr/>
          <p:nvPr/>
        </p:nvSpPr>
        <p:spPr>
          <a:xfrm>
            <a:off x="9326880" y="2331720"/>
            <a:ext cx="4572000" cy="228600"/>
          </a:xfrm>
          <a:prstGeom prst="round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9326880" y="2331720"/>
            <a:ext cx="4572000" cy="228600"/>
          </a:xfrm>
          <a:prstGeom prst="rect">
            <a:avLst/>
          </a:prstGeom>
          <a:noFill/>
        </p:spPr>
        <p:txBody>
          <a:bodyPr wrap="none">
            <a:spAutoFit/>
          </a:bodyPr>
          <a:lstStyle/>
          <a:p>
            <a:pPr algn="ctr">
              <a:defRPr sz="1200">
                <a:solidFill>
                  <a:srgbClr val="2563EB"/>
                </a:solidFill>
              </a:defRPr>
            </a:pPr>
            <a:r>
              <a:t>h = ½gt²</a:t>
            </a:r>
          </a:p>
        </p:txBody>
      </p:sp>
      <p:sp>
        <p:nvSpPr>
          <p:cNvPr id="63" name="TextBox 62"/>
          <p:cNvSpPr txBox="1"/>
          <p:nvPr/>
        </p:nvSpPr>
        <p:spPr>
          <a:xfrm>
            <a:off x="9509760" y="2606040"/>
            <a:ext cx="4389120" cy="164592"/>
          </a:xfrm>
          <a:prstGeom prst="rect">
            <a:avLst/>
          </a:prstGeom>
          <a:noFill/>
        </p:spPr>
        <p:txBody>
          <a:bodyPr wrap="none">
            <a:spAutoFit/>
          </a:bodyPr>
          <a:lstStyle/>
          <a:p>
            <a:pPr>
              <a:defRPr sz="1000">
                <a:solidFill>
                  <a:srgbClr val="334155"/>
                </a:solidFill>
              </a:defRPr>
            </a:pPr>
            <a:r>
              <a:t>• 自由落下は万有引力の法則に基づき高さによって時間が決まる</a:t>
            </a:r>
          </a:p>
        </p:txBody>
      </p:sp>
      <p:sp>
        <p:nvSpPr>
          <p:cNvPr id="64" name="TextBox 63"/>
          <p:cNvSpPr txBox="1"/>
          <p:nvPr/>
        </p:nvSpPr>
        <p:spPr>
          <a:xfrm>
            <a:off x="9509760" y="2770632"/>
            <a:ext cx="4389120" cy="164592"/>
          </a:xfrm>
          <a:prstGeom prst="rect">
            <a:avLst/>
          </a:prstGeom>
          <a:noFill/>
        </p:spPr>
        <p:txBody>
          <a:bodyPr wrap="none">
            <a:spAutoFit/>
          </a:bodyPr>
          <a:lstStyle/>
          <a:p>
            <a:pPr>
              <a:defRPr sz="1000">
                <a:solidFill>
                  <a:srgbClr val="334155"/>
                </a:solidFill>
              </a:defRPr>
            </a:pPr>
            <a:r>
              <a:t>• 実際の落下速度は空気抵抗により減衰し終端速度に達する</a:t>
            </a:r>
          </a:p>
        </p:txBody>
      </p:sp>
      <p:sp>
        <p:nvSpPr>
          <p:cNvPr id="65" name="TextBox 64"/>
          <p:cNvSpPr txBox="1"/>
          <p:nvPr/>
        </p:nvSpPr>
        <p:spPr>
          <a:xfrm>
            <a:off x="9509760" y="2935224"/>
            <a:ext cx="4389120" cy="164592"/>
          </a:xfrm>
          <a:prstGeom prst="rect">
            <a:avLst/>
          </a:prstGeom>
          <a:noFill/>
        </p:spPr>
        <p:txBody>
          <a:bodyPr wrap="none">
            <a:spAutoFit/>
          </a:bodyPr>
          <a:lstStyle/>
          <a:p>
            <a:pPr>
              <a:defRPr sz="1000">
                <a:solidFill>
                  <a:srgbClr val="334155"/>
                </a:solidFill>
              </a:defRPr>
            </a:pPr>
            <a:r>
              <a:t>• 粘性抗力は軽量物体に特に影響を与える</a:t>
            </a:r>
          </a:p>
        </p:txBody>
      </p:sp>
      <p:sp>
        <p:nvSpPr>
          <p:cNvPr id="66" name="Rounded Rectangle 65"/>
          <p:cNvSpPr/>
          <p:nvPr/>
        </p:nvSpPr>
        <p:spPr>
          <a:xfrm>
            <a:off x="9144000" y="3063240"/>
            <a:ext cx="4846320" cy="96012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Rectangle 66"/>
          <p:cNvSpPr/>
          <p:nvPr/>
        </p:nvSpPr>
        <p:spPr>
          <a:xfrm>
            <a:off x="9144000" y="3063240"/>
            <a:ext cx="4846320" cy="274320"/>
          </a:xfrm>
          <a:prstGeom prst="rect">
            <a:avLst/>
          </a:prstGeom>
          <a:solidFill>
            <a:srgbClr val="FFFFFF"/>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9326880" y="3063240"/>
            <a:ext cx="3657600" cy="274320"/>
          </a:xfrm>
          <a:prstGeom prst="rect">
            <a:avLst/>
          </a:prstGeom>
          <a:noFill/>
        </p:spPr>
        <p:txBody>
          <a:bodyPr wrap="none">
            <a:spAutoFit/>
          </a:bodyPr>
          <a:lstStyle/>
          <a:p>
            <a:pPr>
              <a:defRPr sz="1400" b="1">
                <a:solidFill>
                  <a:srgbClr val="1E40AF"/>
                </a:solidFill>
              </a:defRPr>
            </a:pPr>
            <a:r>
              <a:t>自転車のタイヤ幅と転がり抵抗</a:t>
            </a:r>
          </a:p>
        </p:txBody>
      </p:sp>
      <p:sp>
        <p:nvSpPr>
          <p:cNvPr id="69" name="Rounded Rectangle 68"/>
          <p:cNvSpPr/>
          <p:nvPr/>
        </p:nvSpPr>
        <p:spPr>
          <a:xfrm>
            <a:off x="13075920" y="3090672"/>
            <a:ext cx="822960" cy="182880"/>
          </a:xfrm>
          <a:prstGeom prst="roundRect">
            <a:avLst/>
          </a:prstGeom>
          <a:solidFill>
            <a:srgbClr val="F59E0B"/>
          </a:solidFill>
          <a:ln>
            <a:solidFill>
              <a:srgbClr val="F59E0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13075920" y="3090672"/>
            <a:ext cx="822960" cy="182880"/>
          </a:xfrm>
          <a:prstGeom prst="rect">
            <a:avLst/>
          </a:prstGeom>
          <a:noFill/>
        </p:spPr>
        <p:txBody>
          <a:bodyPr wrap="none">
            <a:spAutoFit/>
          </a:bodyPr>
          <a:lstStyle/>
          <a:p>
            <a:pPr algn="ctr">
              <a:defRPr sz="900">
                <a:solidFill>
                  <a:srgbClr val="FFFFFF"/>
                </a:solidFill>
              </a:defRPr>
            </a:pPr>
            <a:r>
              <a:t>複雑性: 中</a:t>
            </a:r>
          </a:p>
        </p:txBody>
      </p:sp>
      <p:sp>
        <p:nvSpPr>
          <p:cNvPr id="71" name="Rounded Rectangle 70"/>
          <p:cNvSpPr/>
          <p:nvPr/>
        </p:nvSpPr>
        <p:spPr>
          <a:xfrm>
            <a:off x="9326880" y="3383279"/>
            <a:ext cx="4572000" cy="228600"/>
          </a:xfrm>
          <a:prstGeom prst="round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9326880" y="3383279"/>
            <a:ext cx="4572000" cy="228600"/>
          </a:xfrm>
          <a:prstGeom prst="rect">
            <a:avLst/>
          </a:prstGeom>
          <a:noFill/>
        </p:spPr>
        <p:txBody>
          <a:bodyPr wrap="none">
            <a:spAutoFit/>
          </a:bodyPr>
          <a:lstStyle/>
          <a:p>
            <a:pPr algn="ctr">
              <a:defRPr sz="1200">
                <a:solidFill>
                  <a:srgbClr val="2563EB"/>
                </a:solidFill>
              </a:defRPr>
            </a:pPr>
            <a:r>
              <a:t>Frr = Crr・N</a:t>
            </a:r>
          </a:p>
        </p:txBody>
      </p:sp>
      <p:sp>
        <p:nvSpPr>
          <p:cNvPr id="73" name="TextBox 72"/>
          <p:cNvSpPr txBox="1"/>
          <p:nvPr/>
        </p:nvSpPr>
        <p:spPr>
          <a:xfrm>
            <a:off x="9509760" y="3657600"/>
            <a:ext cx="4389120" cy="164592"/>
          </a:xfrm>
          <a:prstGeom prst="rect">
            <a:avLst/>
          </a:prstGeom>
          <a:noFill/>
        </p:spPr>
        <p:txBody>
          <a:bodyPr wrap="none">
            <a:spAutoFit/>
          </a:bodyPr>
          <a:lstStyle/>
          <a:p>
            <a:pPr>
              <a:defRPr sz="1000">
                <a:solidFill>
                  <a:srgbClr val="334155"/>
                </a:solidFill>
              </a:defRPr>
            </a:pPr>
            <a:r>
              <a:t>• 細いタイヤは接地面積が小さいため効率的な走行が可能</a:t>
            </a:r>
          </a:p>
        </p:txBody>
      </p:sp>
      <p:sp>
        <p:nvSpPr>
          <p:cNvPr id="74" name="TextBox 73"/>
          <p:cNvSpPr txBox="1"/>
          <p:nvPr/>
        </p:nvSpPr>
        <p:spPr>
          <a:xfrm>
            <a:off x="9509760" y="3822191"/>
            <a:ext cx="4389120" cy="164592"/>
          </a:xfrm>
          <a:prstGeom prst="rect">
            <a:avLst/>
          </a:prstGeom>
          <a:noFill/>
        </p:spPr>
        <p:txBody>
          <a:bodyPr wrap="none">
            <a:spAutoFit/>
          </a:bodyPr>
          <a:lstStyle/>
          <a:p>
            <a:pPr>
              <a:defRPr sz="1000">
                <a:solidFill>
                  <a:srgbClr val="334155"/>
                </a:solidFill>
              </a:defRPr>
            </a:pPr>
            <a:r>
              <a:t>• 転がり抵抗はタイヤの変形によるヒステリシス損失が主因</a:t>
            </a:r>
          </a:p>
        </p:txBody>
      </p:sp>
      <p:sp>
        <p:nvSpPr>
          <p:cNvPr id="75" name="TextBox 74"/>
          <p:cNvSpPr txBox="1"/>
          <p:nvPr/>
        </p:nvSpPr>
        <p:spPr>
          <a:xfrm>
            <a:off x="9509760" y="3986784"/>
            <a:ext cx="4389120" cy="164592"/>
          </a:xfrm>
          <a:prstGeom prst="rect">
            <a:avLst/>
          </a:prstGeom>
          <a:noFill/>
        </p:spPr>
        <p:txBody>
          <a:bodyPr wrap="none">
            <a:spAutoFit/>
          </a:bodyPr>
          <a:lstStyle/>
          <a:p>
            <a:pPr>
              <a:defRPr sz="1000">
                <a:solidFill>
                  <a:srgbClr val="334155"/>
                </a:solidFill>
              </a:defRPr>
            </a:pPr>
            <a:r>
              <a:t>• ロードバイク(Crr≈0.002)はマウンテンバイク(Crr≈0.006)より効率的</a:t>
            </a:r>
          </a:p>
        </p:txBody>
      </p:sp>
      <p:sp>
        <p:nvSpPr>
          <p:cNvPr id="76" name="Rounded Rectangle 75"/>
          <p:cNvSpPr/>
          <p:nvPr/>
        </p:nvSpPr>
        <p:spPr>
          <a:xfrm>
            <a:off x="9144000" y="4114800"/>
            <a:ext cx="4846320" cy="96012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ectangle 76"/>
          <p:cNvSpPr/>
          <p:nvPr/>
        </p:nvSpPr>
        <p:spPr>
          <a:xfrm>
            <a:off x="9144000" y="4114800"/>
            <a:ext cx="4846320" cy="274320"/>
          </a:xfrm>
          <a:prstGeom prst="rect">
            <a:avLst/>
          </a:prstGeom>
          <a:solidFill>
            <a:srgbClr val="FFFFFF"/>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9326880" y="4114800"/>
            <a:ext cx="3657600" cy="274320"/>
          </a:xfrm>
          <a:prstGeom prst="rect">
            <a:avLst/>
          </a:prstGeom>
          <a:noFill/>
        </p:spPr>
        <p:txBody>
          <a:bodyPr wrap="none">
            <a:spAutoFit/>
          </a:bodyPr>
          <a:lstStyle/>
          <a:p>
            <a:pPr>
              <a:defRPr sz="1400" b="1">
                <a:solidFill>
                  <a:srgbClr val="1E40AF"/>
                </a:solidFill>
              </a:defRPr>
            </a:pPr>
            <a:r>
              <a:t>シャボン玉の回転運動と空気力学</a:t>
            </a:r>
          </a:p>
        </p:txBody>
      </p:sp>
      <p:sp>
        <p:nvSpPr>
          <p:cNvPr id="79" name="Rounded Rectangle 78"/>
          <p:cNvSpPr/>
          <p:nvPr/>
        </p:nvSpPr>
        <p:spPr>
          <a:xfrm>
            <a:off x="13075920" y="4142231"/>
            <a:ext cx="822960" cy="182880"/>
          </a:xfrm>
          <a:prstGeom prst="roundRect">
            <a:avLst/>
          </a:prstGeom>
          <a:solidFill>
            <a:srgbClr val="10B981"/>
          </a:solidFill>
          <a:ln>
            <a:solidFill>
              <a:srgbClr val="10B98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TextBox 79"/>
          <p:cNvSpPr txBox="1"/>
          <p:nvPr/>
        </p:nvSpPr>
        <p:spPr>
          <a:xfrm>
            <a:off x="13075920" y="4142231"/>
            <a:ext cx="822960" cy="182880"/>
          </a:xfrm>
          <a:prstGeom prst="rect">
            <a:avLst/>
          </a:prstGeom>
          <a:noFill/>
        </p:spPr>
        <p:txBody>
          <a:bodyPr wrap="none">
            <a:spAutoFit/>
          </a:bodyPr>
          <a:lstStyle/>
          <a:p>
            <a:pPr algn="ctr">
              <a:defRPr sz="900">
                <a:solidFill>
                  <a:srgbClr val="FFFFFF"/>
                </a:solidFill>
              </a:defRPr>
            </a:pPr>
            <a:r>
              <a:t>複雑性: 低</a:t>
            </a:r>
          </a:p>
        </p:txBody>
      </p:sp>
      <p:sp>
        <p:nvSpPr>
          <p:cNvPr id="81" name="Rounded Rectangle 80"/>
          <p:cNvSpPr/>
          <p:nvPr/>
        </p:nvSpPr>
        <p:spPr>
          <a:xfrm>
            <a:off x="9326880" y="4434840"/>
            <a:ext cx="4572000" cy="228600"/>
          </a:xfrm>
          <a:prstGeom prst="round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TextBox 81"/>
          <p:cNvSpPr txBox="1"/>
          <p:nvPr/>
        </p:nvSpPr>
        <p:spPr>
          <a:xfrm>
            <a:off x="9326880" y="4434840"/>
            <a:ext cx="4572000" cy="228600"/>
          </a:xfrm>
          <a:prstGeom prst="rect">
            <a:avLst/>
          </a:prstGeom>
          <a:noFill/>
        </p:spPr>
        <p:txBody>
          <a:bodyPr wrap="none">
            <a:spAutoFit/>
          </a:bodyPr>
          <a:lstStyle/>
          <a:p>
            <a:pPr algn="ctr">
              <a:defRPr sz="1200">
                <a:solidFill>
                  <a:srgbClr val="2563EB"/>
                </a:solidFill>
              </a:defRPr>
            </a:pPr>
            <a:r>
              <a:t>非線形流体方程式群</a:t>
            </a:r>
          </a:p>
        </p:txBody>
      </p:sp>
      <p:sp>
        <p:nvSpPr>
          <p:cNvPr id="83" name="TextBox 82"/>
          <p:cNvSpPr txBox="1"/>
          <p:nvPr/>
        </p:nvSpPr>
        <p:spPr>
          <a:xfrm>
            <a:off x="9509760" y="4709160"/>
            <a:ext cx="4389120" cy="164592"/>
          </a:xfrm>
          <a:prstGeom prst="rect">
            <a:avLst/>
          </a:prstGeom>
          <a:noFill/>
        </p:spPr>
        <p:txBody>
          <a:bodyPr wrap="none">
            <a:spAutoFit/>
          </a:bodyPr>
          <a:lstStyle/>
          <a:p>
            <a:pPr>
              <a:defRPr sz="1000">
                <a:solidFill>
                  <a:srgbClr val="334155"/>
                </a:solidFill>
              </a:defRPr>
            </a:pPr>
            <a:r>
              <a:t>• クッタ条件や境界層分離点が回転運動に影響を与える</a:t>
            </a:r>
          </a:p>
        </p:txBody>
      </p:sp>
      <p:sp>
        <p:nvSpPr>
          <p:cNvPr id="84" name="TextBox 83"/>
          <p:cNvSpPr txBox="1"/>
          <p:nvPr/>
        </p:nvSpPr>
        <p:spPr>
          <a:xfrm>
            <a:off x="9509760" y="4873752"/>
            <a:ext cx="4389120" cy="164592"/>
          </a:xfrm>
          <a:prstGeom prst="rect">
            <a:avLst/>
          </a:prstGeom>
          <a:noFill/>
        </p:spPr>
        <p:txBody>
          <a:bodyPr wrap="none">
            <a:spAutoFit/>
          </a:bodyPr>
          <a:lstStyle/>
          <a:p>
            <a:pPr>
              <a:defRPr sz="1000">
                <a:solidFill>
                  <a:srgbClr val="334155"/>
                </a:solidFill>
              </a:defRPr>
            </a:pPr>
            <a:r>
              <a:t>• 非対称な流速分布が回転モーメントを生成する</a:t>
            </a:r>
          </a:p>
        </p:txBody>
      </p:sp>
      <p:sp>
        <p:nvSpPr>
          <p:cNvPr id="85" name="TextBox 84"/>
          <p:cNvSpPr txBox="1"/>
          <p:nvPr/>
        </p:nvSpPr>
        <p:spPr>
          <a:xfrm>
            <a:off x="9509760" y="5038344"/>
            <a:ext cx="4389120" cy="164592"/>
          </a:xfrm>
          <a:prstGeom prst="rect">
            <a:avLst/>
          </a:prstGeom>
          <a:noFill/>
        </p:spPr>
        <p:txBody>
          <a:bodyPr wrap="none">
            <a:spAutoFit/>
          </a:bodyPr>
          <a:lstStyle/>
          <a:p>
            <a:pPr>
              <a:defRPr sz="1000">
                <a:solidFill>
                  <a:srgbClr val="334155"/>
                </a:solidFill>
              </a:defRPr>
            </a:pPr>
            <a:r>
              <a:t>• コアンダ効果とマグナス効果が複雑な運動を引き起こす</a:t>
            </a:r>
          </a:p>
        </p:txBody>
      </p:sp>
      <p:sp>
        <p:nvSpPr>
          <p:cNvPr id="86" name="Rounded Rectangle 85"/>
          <p:cNvSpPr/>
          <p:nvPr/>
        </p:nvSpPr>
        <p:spPr>
          <a:xfrm>
            <a:off x="9144000" y="5166360"/>
            <a:ext cx="4846320" cy="96012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Rectangle 86"/>
          <p:cNvSpPr/>
          <p:nvPr/>
        </p:nvSpPr>
        <p:spPr>
          <a:xfrm>
            <a:off x="9144000" y="5166360"/>
            <a:ext cx="4846320" cy="274320"/>
          </a:xfrm>
          <a:prstGeom prst="rect">
            <a:avLst/>
          </a:prstGeom>
          <a:solidFill>
            <a:srgbClr val="FFFFFF"/>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8" name="TextBox 87"/>
          <p:cNvSpPr txBox="1"/>
          <p:nvPr/>
        </p:nvSpPr>
        <p:spPr>
          <a:xfrm>
            <a:off x="9326880" y="5166360"/>
            <a:ext cx="3657600" cy="274320"/>
          </a:xfrm>
          <a:prstGeom prst="rect">
            <a:avLst/>
          </a:prstGeom>
          <a:noFill/>
        </p:spPr>
        <p:txBody>
          <a:bodyPr wrap="none">
            <a:spAutoFit/>
          </a:bodyPr>
          <a:lstStyle/>
          <a:p>
            <a:pPr>
              <a:defRPr sz="1400" b="1">
                <a:solidFill>
                  <a:srgbClr val="1E40AF"/>
                </a:solidFill>
              </a:defRPr>
            </a:pPr>
            <a:r>
              <a:t>木の葉の落下と空気抵抗</a:t>
            </a:r>
          </a:p>
        </p:txBody>
      </p:sp>
      <p:sp>
        <p:nvSpPr>
          <p:cNvPr id="89" name="Rounded Rectangle 88"/>
          <p:cNvSpPr/>
          <p:nvPr/>
        </p:nvSpPr>
        <p:spPr>
          <a:xfrm>
            <a:off x="13075920" y="5193792"/>
            <a:ext cx="822960" cy="182880"/>
          </a:xfrm>
          <a:prstGeom prst="roundRect">
            <a:avLst/>
          </a:prstGeom>
          <a:solidFill>
            <a:srgbClr val="F59E0B"/>
          </a:solidFill>
          <a:ln>
            <a:solidFill>
              <a:srgbClr val="F59E0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TextBox 89"/>
          <p:cNvSpPr txBox="1"/>
          <p:nvPr/>
        </p:nvSpPr>
        <p:spPr>
          <a:xfrm>
            <a:off x="13075920" y="5193792"/>
            <a:ext cx="822960" cy="182880"/>
          </a:xfrm>
          <a:prstGeom prst="rect">
            <a:avLst/>
          </a:prstGeom>
          <a:noFill/>
        </p:spPr>
        <p:txBody>
          <a:bodyPr wrap="none">
            <a:spAutoFit/>
          </a:bodyPr>
          <a:lstStyle/>
          <a:p>
            <a:pPr algn="ctr">
              <a:defRPr sz="900">
                <a:solidFill>
                  <a:srgbClr val="FFFFFF"/>
                </a:solidFill>
              </a:defRPr>
            </a:pPr>
            <a:r>
              <a:t>複雑性: 中</a:t>
            </a:r>
          </a:p>
        </p:txBody>
      </p:sp>
      <p:sp>
        <p:nvSpPr>
          <p:cNvPr id="91" name="Rounded Rectangle 90"/>
          <p:cNvSpPr/>
          <p:nvPr/>
        </p:nvSpPr>
        <p:spPr>
          <a:xfrm>
            <a:off x="9326880" y="5486400"/>
            <a:ext cx="4572000" cy="228600"/>
          </a:xfrm>
          <a:prstGeom prst="round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2" name="TextBox 91"/>
          <p:cNvSpPr txBox="1"/>
          <p:nvPr/>
        </p:nvSpPr>
        <p:spPr>
          <a:xfrm>
            <a:off x="9326880" y="5486400"/>
            <a:ext cx="4572000" cy="228600"/>
          </a:xfrm>
          <a:prstGeom prst="rect">
            <a:avLst/>
          </a:prstGeom>
          <a:noFill/>
        </p:spPr>
        <p:txBody>
          <a:bodyPr wrap="none">
            <a:spAutoFit/>
          </a:bodyPr>
          <a:lstStyle/>
          <a:p>
            <a:pPr algn="ctr">
              <a:defRPr sz="1200">
                <a:solidFill>
                  <a:srgbClr val="2563EB"/>
                </a:solidFill>
              </a:defRPr>
            </a:pPr>
            <a:r>
              <a:t>Re = ρvL/μ</a:t>
            </a:r>
          </a:p>
        </p:txBody>
      </p:sp>
      <p:sp>
        <p:nvSpPr>
          <p:cNvPr id="93" name="TextBox 92"/>
          <p:cNvSpPr txBox="1"/>
          <p:nvPr/>
        </p:nvSpPr>
        <p:spPr>
          <a:xfrm>
            <a:off x="9509760" y="5760720"/>
            <a:ext cx="4389120" cy="164592"/>
          </a:xfrm>
          <a:prstGeom prst="rect">
            <a:avLst/>
          </a:prstGeom>
          <a:noFill/>
        </p:spPr>
        <p:txBody>
          <a:bodyPr wrap="none">
            <a:spAutoFit/>
          </a:bodyPr>
          <a:lstStyle/>
          <a:p>
            <a:pPr>
              <a:defRPr sz="1000">
                <a:solidFill>
                  <a:srgbClr val="334155"/>
                </a:solidFill>
              </a:defRPr>
            </a:pPr>
            <a:r>
              <a:t>• 落下運動はレイノルズ数と物体形状に強く依存する</a:t>
            </a:r>
          </a:p>
        </p:txBody>
      </p:sp>
      <p:sp>
        <p:nvSpPr>
          <p:cNvPr id="94" name="TextBox 93"/>
          <p:cNvSpPr txBox="1"/>
          <p:nvPr/>
        </p:nvSpPr>
        <p:spPr>
          <a:xfrm>
            <a:off x="9509760" y="5925312"/>
            <a:ext cx="4389120" cy="164592"/>
          </a:xfrm>
          <a:prstGeom prst="rect">
            <a:avLst/>
          </a:prstGeom>
          <a:noFill/>
        </p:spPr>
        <p:txBody>
          <a:bodyPr wrap="none">
            <a:spAutoFit/>
          </a:bodyPr>
          <a:lstStyle/>
          <a:p>
            <a:pPr>
              <a:defRPr sz="1000">
                <a:solidFill>
                  <a:srgbClr val="334155"/>
                </a:solidFill>
              </a:defRPr>
            </a:pPr>
            <a:r>
              <a:t>• 小さなRe数と不規則な形状がカオス的振る舞いを生む</a:t>
            </a:r>
          </a:p>
        </p:txBody>
      </p:sp>
      <p:sp>
        <p:nvSpPr>
          <p:cNvPr id="95" name="TextBox 94"/>
          <p:cNvSpPr txBox="1"/>
          <p:nvPr/>
        </p:nvSpPr>
        <p:spPr>
          <a:xfrm>
            <a:off x="9509760" y="6089904"/>
            <a:ext cx="4389120" cy="164592"/>
          </a:xfrm>
          <a:prstGeom prst="rect">
            <a:avLst/>
          </a:prstGeom>
          <a:noFill/>
        </p:spPr>
        <p:txBody>
          <a:bodyPr wrap="none">
            <a:spAutoFit/>
          </a:bodyPr>
          <a:lstStyle/>
          <a:p>
            <a:pPr>
              <a:defRPr sz="1000">
                <a:solidFill>
                  <a:srgbClr val="334155"/>
                </a:solidFill>
              </a:defRPr>
            </a:pPr>
            <a:r>
              <a:t>• 上下振動や左右へのスラローム運動など複雑な軌道を描く</a:t>
            </a:r>
          </a:p>
        </p:txBody>
      </p:sp>
      <p:sp>
        <p:nvSpPr>
          <p:cNvPr id="96" name="Rounded Rectangle 95"/>
          <p:cNvSpPr/>
          <p:nvPr/>
        </p:nvSpPr>
        <p:spPr>
          <a:xfrm>
            <a:off x="9144000" y="6217920"/>
            <a:ext cx="4846320" cy="96012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Rectangle 96"/>
          <p:cNvSpPr/>
          <p:nvPr/>
        </p:nvSpPr>
        <p:spPr>
          <a:xfrm>
            <a:off x="9144000" y="6217920"/>
            <a:ext cx="4846320" cy="274320"/>
          </a:xfrm>
          <a:prstGeom prst="rect">
            <a:avLst/>
          </a:prstGeom>
          <a:solidFill>
            <a:srgbClr val="FFFFFF"/>
          </a:solidFill>
          <a:ln>
            <a:solidFill>
              <a:srgbClr val="F1F5F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8" name="TextBox 97"/>
          <p:cNvSpPr txBox="1"/>
          <p:nvPr/>
        </p:nvSpPr>
        <p:spPr>
          <a:xfrm>
            <a:off x="9326880" y="6217920"/>
            <a:ext cx="3657600" cy="274320"/>
          </a:xfrm>
          <a:prstGeom prst="rect">
            <a:avLst/>
          </a:prstGeom>
          <a:noFill/>
        </p:spPr>
        <p:txBody>
          <a:bodyPr wrap="none">
            <a:spAutoFit/>
          </a:bodyPr>
          <a:lstStyle/>
          <a:p>
            <a:pPr>
              <a:defRPr sz="1400" b="1">
                <a:solidFill>
                  <a:srgbClr val="1E40AF"/>
                </a:solidFill>
              </a:defRPr>
            </a:pPr>
            <a:r>
              <a:t>航空機の背面飛行と揚力反転</a:t>
            </a:r>
          </a:p>
        </p:txBody>
      </p:sp>
      <p:sp>
        <p:nvSpPr>
          <p:cNvPr id="99" name="Rounded Rectangle 98"/>
          <p:cNvSpPr/>
          <p:nvPr/>
        </p:nvSpPr>
        <p:spPr>
          <a:xfrm>
            <a:off x="13075920" y="6245352"/>
            <a:ext cx="822960" cy="182880"/>
          </a:xfrm>
          <a:prstGeom prst="roundRect">
            <a:avLst/>
          </a:prstGeom>
          <a:solidFill>
            <a:srgbClr val="EF4444"/>
          </a:solidFill>
          <a:ln>
            <a:solidFill>
              <a:srgbClr val="EF444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TextBox 99"/>
          <p:cNvSpPr txBox="1"/>
          <p:nvPr/>
        </p:nvSpPr>
        <p:spPr>
          <a:xfrm>
            <a:off x="13075920" y="6245352"/>
            <a:ext cx="822960" cy="182880"/>
          </a:xfrm>
          <a:prstGeom prst="rect">
            <a:avLst/>
          </a:prstGeom>
          <a:noFill/>
        </p:spPr>
        <p:txBody>
          <a:bodyPr wrap="none">
            <a:spAutoFit/>
          </a:bodyPr>
          <a:lstStyle/>
          <a:p>
            <a:pPr algn="ctr">
              <a:defRPr sz="900">
                <a:solidFill>
                  <a:srgbClr val="FFFFFF"/>
                </a:solidFill>
              </a:defRPr>
            </a:pPr>
            <a:r>
              <a:t>複雑性: 高</a:t>
            </a:r>
          </a:p>
        </p:txBody>
      </p:sp>
      <p:sp>
        <p:nvSpPr>
          <p:cNvPr id="101" name="Rounded Rectangle 100"/>
          <p:cNvSpPr/>
          <p:nvPr/>
        </p:nvSpPr>
        <p:spPr>
          <a:xfrm>
            <a:off x="9326880" y="6537959"/>
            <a:ext cx="4572000" cy="228600"/>
          </a:xfrm>
          <a:prstGeom prst="roundRect">
            <a:avLst/>
          </a:prstGeom>
          <a:solidFill>
            <a:srgbClr val="F8FAFC"/>
          </a:solidFill>
          <a:ln>
            <a:solidFill>
              <a:srgbClr val="F8FAF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2" name="TextBox 101"/>
          <p:cNvSpPr txBox="1"/>
          <p:nvPr/>
        </p:nvSpPr>
        <p:spPr>
          <a:xfrm>
            <a:off x="9326880" y="6537959"/>
            <a:ext cx="4572000" cy="228600"/>
          </a:xfrm>
          <a:prstGeom prst="rect">
            <a:avLst/>
          </a:prstGeom>
          <a:noFill/>
        </p:spPr>
        <p:txBody>
          <a:bodyPr wrap="none">
            <a:spAutoFit/>
          </a:bodyPr>
          <a:lstStyle/>
          <a:p>
            <a:pPr algn="ctr">
              <a:defRPr sz="1200">
                <a:solidFill>
                  <a:srgbClr val="2563EB"/>
                </a:solidFill>
              </a:defRPr>
            </a:pPr>
            <a:r>
              <a:t>L = ½ρv²SC_L</a:t>
            </a:r>
          </a:p>
        </p:txBody>
      </p:sp>
      <p:sp>
        <p:nvSpPr>
          <p:cNvPr id="103" name="TextBox 102"/>
          <p:cNvSpPr txBox="1"/>
          <p:nvPr/>
        </p:nvSpPr>
        <p:spPr>
          <a:xfrm>
            <a:off x="9509760" y="6812279"/>
            <a:ext cx="4389120" cy="164592"/>
          </a:xfrm>
          <a:prstGeom prst="rect">
            <a:avLst/>
          </a:prstGeom>
          <a:noFill/>
        </p:spPr>
        <p:txBody>
          <a:bodyPr wrap="none">
            <a:spAutoFit/>
          </a:bodyPr>
          <a:lstStyle/>
          <a:p>
            <a:pPr>
              <a:defRPr sz="1000">
                <a:solidFill>
                  <a:srgbClr val="334155"/>
                </a:solidFill>
              </a:defRPr>
            </a:pPr>
            <a:r>
              <a:t>• 背面飛行では迎え角調整により逆向きの揚力を発生させる</a:t>
            </a:r>
          </a:p>
        </p:txBody>
      </p:sp>
      <p:sp>
        <p:nvSpPr>
          <p:cNvPr id="104" name="TextBox 103"/>
          <p:cNvSpPr txBox="1"/>
          <p:nvPr/>
        </p:nvSpPr>
        <p:spPr>
          <a:xfrm>
            <a:off x="9509760" y="6976871"/>
            <a:ext cx="4389120" cy="164592"/>
          </a:xfrm>
          <a:prstGeom prst="rect">
            <a:avLst/>
          </a:prstGeom>
          <a:noFill/>
        </p:spPr>
        <p:txBody>
          <a:bodyPr wrap="none">
            <a:spAutoFit/>
          </a:bodyPr>
          <a:lstStyle/>
          <a:p>
            <a:pPr>
              <a:defRPr sz="1000">
                <a:solidFill>
                  <a:srgbClr val="334155"/>
                </a:solidFill>
              </a:defRPr>
            </a:pPr>
            <a:r>
              <a:t>• より大きな迎え角が必要なためエネルギー消費が増加する</a:t>
            </a:r>
          </a:p>
        </p:txBody>
      </p:sp>
      <p:sp>
        <p:nvSpPr>
          <p:cNvPr id="105" name="TextBox 104"/>
          <p:cNvSpPr txBox="1"/>
          <p:nvPr/>
        </p:nvSpPr>
        <p:spPr>
          <a:xfrm>
            <a:off x="9509760" y="7141464"/>
            <a:ext cx="4389120" cy="164592"/>
          </a:xfrm>
          <a:prstGeom prst="rect">
            <a:avLst/>
          </a:prstGeom>
          <a:noFill/>
        </p:spPr>
        <p:txBody>
          <a:bodyPr wrap="none">
            <a:spAutoFit/>
          </a:bodyPr>
          <a:lstStyle/>
          <a:p>
            <a:pPr>
              <a:defRPr sz="1000">
                <a:solidFill>
                  <a:srgbClr val="334155"/>
                </a:solidFill>
              </a:defRPr>
            </a:pPr>
            <a:r>
              <a:t>• 機体構造や重心位置の非対称性が安定性に影響を与える</a:t>
            </a:r>
          </a:p>
        </p:txBody>
      </p:sp>
      <p:sp>
        <p:nvSpPr>
          <p:cNvPr id="106" name="Rectangle 105"/>
          <p:cNvSpPr/>
          <p:nvPr/>
        </p:nvSpPr>
        <p:spPr>
          <a:xfrm>
            <a:off x="0" y="7498079"/>
            <a:ext cx="14630400" cy="73152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7" name="Rounded Rectangle 106"/>
          <p:cNvSpPr/>
          <p:nvPr/>
        </p:nvSpPr>
        <p:spPr>
          <a:xfrm>
            <a:off x="457200" y="7680960"/>
            <a:ext cx="274320" cy="274320"/>
          </a:xfrm>
          <a:prstGeom prst="roundRect">
            <a:avLst/>
          </a:prstGeom>
          <a:solidFill>
            <a:srgbClr val="2563EB"/>
          </a:solidFill>
          <a:ln>
            <a:solidFill>
              <a:srgbClr val="2563E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8" name="TextBox 107"/>
          <p:cNvSpPr txBox="1"/>
          <p:nvPr/>
        </p:nvSpPr>
        <p:spPr>
          <a:xfrm>
            <a:off x="457200" y="7680960"/>
            <a:ext cx="274320" cy="274320"/>
          </a:xfrm>
          <a:prstGeom prst="rect">
            <a:avLst/>
          </a:prstGeom>
          <a:noFill/>
        </p:spPr>
        <p:txBody>
          <a:bodyPr wrap="none">
            <a:spAutoFit/>
          </a:bodyPr>
          <a:lstStyle/>
          <a:p>
            <a:pPr algn="ctr">
              <a:defRPr sz="1400" b="1">
                <a:solidFill>
                  <a:srgbClr val="FFFFFF"/>
                </a:solidFill>
              </a:defRPr>
            </a:pPr>
            <a:r>
              <a:t>P</a:t>
            </a:r>
          </a:p>
        </p:txBody>
      </p:sp>
      <p:sp>
        <p:nvSpPr>
          <p:cNvPr id="109" name="TextBox 108"/>
          <p:cNvSpPr txBox="1"/>
          <p:nvPr/>
        </p:nvSpPr>
        <p:spPr>
          <a:xfrm>
            <a:off x="822960" y="7726679"/>
            <a:ext cx="4572000" cy="274320"/>
          </a:xfrm>
          <a:prstGeom prst="rect">
            <a:avLst/>
          </a:prstGeom>
          <a:noFill/>
        </p:spPr>
        <p:txBody>
          <a:bodyPr wrap="none">
            <a:spAutoFit/>
          </a:bodyPr>
          <a:lstStyle/>
          <a:p>
            <a:pPr>
              <a:defRPr sz="1000">
                <a:solidFill>
                  <a:srgbClr val="475569"/>
                </a:solidFill>
              </a:defRPr>
            </a:pPr>
            <a:r>
              <a:t>Physical Sciences Advanced Research Group</a:t>
            </a:r>
          </a:p>
        </p:txBody>
      </p:sp>
      <p:sp>
        <p:nvSpPr>
          <p:cNvPr id="110" name="TextBox 109"/>
          <p:cNvSpPr txBox="1"/>
          <p:nvPr/>
        </p:nvSpPr>
        <p:spPr>
          <a:xfrm>
            <a:off x="9144000" y="7726679"/>
            <a:ext cx="5029200" cy="274320"/>
          </a:xfrm>
          <a:prstGeom prst="rect">
            <a:avLst/>
          </a:prstGeom>
          <a:noFill/>
        </p:spPr>
        <p:txBody>
          <a:bodyPr wrap="none">
            <a:spAutoFit/>
          </a:bodyPr>
          <a:lstStyle/>
          <a:p>
            <a:pPr algn="r">
              <a:defRPr sz="1000">
                <a:solidFill>
                  <a:srgbClr val="475569"/>
                </a:solidFill>
              </a:defRPr>
            </a:pPr>
            <a:r>
              <a:t>出典: 物理現象の専門的分析 | ID: PSC-2025-03-22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